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65"/>
  </p:notesMasterIdLst>
  <p:sldIdLst>
    <p:sldId id="256" r:id="rId2"/>
    <p:sldId id="257" r:id="rId3"/>
    <p:sldId id="258" r:id="rId4"/>
    <p:sldId id="259" r:id="rId5"/>
    <p:sldId id="260" r:id="rId6"/>
    <p:sldId id="261" r:id="rId7"/>
    <p:sldId id="262" r:id="rId8"/>
    <p:sldId id="338" r:id="rId9"/>
    <p:sldId id="339" r:id="rId10"/>
    <p:sldId id="340" r:id="rId11"/>
    <p:sldId id="341" r:id="rId12"/>
    <p:sldId id="342" r:id="rId13"/>
    <p:sldId id="343" r:id="rId14"/>
    <p:sldId id="344" r:id="rId15"/>
    <p:sldId id="263" r:id="rId16"/>
    <p:sldId id="264" r:id="rId17"/>
    <p:sldId id="265" r:id="rId18"/>
    <p:sldId id="345" r:id="rId19"/>
    <p:sldId id="346" r:id="rId20"/>
    <p:sldId id="347" r:id="rId21"/>
    <p:sldId id="348" r:id="rId22"/>
    <p:sldId id="349" r:id="rId23"/>
    <p:sldId id="350" r:id="rId24"/>
    <p:sldId id="351" r:id="rId25"/>
    <p:sldId id="352" r:id="rId26"/>
    <p:sldId id="353" r:id="rId27"/>
    <p:sldId id="355" r:id="rId28"/>
    <p:sldId id="354" r:id="rId29"/>
    <p:sldId id="266" r:id="rId30"/>
    <p:sldId id="267" r:id="rId31"/>
    <p:sldId id="268" r:id="rId32"/>
    <p:sldId id="269" r:id="rId33"/>
    <p:sldId id="270" r:id="rId34"/>
    <p:sldId id="271" r:id="rId35"/>
    <p:sldId id="272" r:id="rId36"/>
    <p:sldId id="273" r:id="rId37"/>
    <p:sldId id="274" r:id="rId38"/>
    <p:sldId id="275" r:id="rId39"/>
    <p:sldId id="279" r:id="rId40"/>
    <p:sldId id="280" r:id="rId41"/>
    <p:sldId id="281" r:id="rId42"/>
    <p:sldId id="282" r:id="rId43"/>
    <p:sldId id="283" r:id="rId44"/>
    <p:sldId id="284" r:id="rId45"/>
    <p:sldId id="288" r:id="rId46"/>
    <p:sldId id="289" r:id="rId47"/>
    <p:sldId id="290" r:id="rId48"/>
    <p:sldId id="291" r:id="rId49"/>
    <p:sldId id="292" r:id="rId50"/>
    <p:sldId id="296" r:id="rId51"/>
    <p:sldId id="297" r:id="rId52"/>
    <p:sldId id="299" r:id="rId53"/>
    <p:sldId id="300" r:id="rId54"/>
    <p:sldId id="298" r:id="rId55"/>
    <p:sldId id="301" r:id="rId56"/>
    <p:sldId id="302" r:id="rId57"/>
    <p:sldId id="303" r:id="rId58"/>
    <p:sldId id="304" r:id="rId59"/>
    <p:sldId id="305" r:id="rId60"/>
    <p:sldId id="306" r:id="rId61"/>
    <p:sldId id="307" r:id="rId62"/>
    <p:sldId id="308" r:id="rId63"/>
    <p:sldId id="309" r:id="rId64"/>
  </p:sldIdLst>
  <p:sldSz cx="9144000" cy="5143500" type="screen16x9"/>
  <p:notesSz cx="5143500" cy="9144000"/>
  <p:embeddedFontLst>
    <p:embeddedFont>
      <p:font typeface="Abadi" panose="020B0604020104020204" pitchFamily="34" charset="0"/>
      <p:regular r:id="rId66"/>
      <p:bold r:id="rId67"/>
      <p:italic r:id="rId68"/>
      <p:boldItalic r:id="rId6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7" d="100"/>
          <a:sy n="87" d="100"/>
        </p:scale>
        <p:origin x="9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1.fntdata"/><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2341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txBody>
          <a:bodyPr/>
          <a:lstStyle/>
          <a:p>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2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9.svg"/><Relationship Id="rId4" Type="http://schemas.openxmlformats.org/officeDocument/2006/relationships/image" Target="../media/image18.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7.sv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34.svg"/><Relationship Id="rId4" Type="http://schemas.openxmlformats.org/officeDocument/2006/relationships/image" Target="../media/image33.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7.sv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9.sv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41.svg"/></Relationships>
</file>

<file path=ppt/slides/_rels/slide4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00450" cy="5143500"/>
          </a:xfrm>
          <a:prstGeom prst="rect">
            <a:avLst/>
          </a:prstGeom>
        </p:spPr>
      </p:pic>
      <p:sp>
        <p:nvSpPr>
          <p:cNvPr id="3" name="Text 0"/>
          <p:cNvSpPr/>
          <p:nvPr/>
        </p:nvSpPr>
        <p:spPr>
          <a:xfrm>
            <a:off x="3925119" y="1022896"/>
            <a:ext cx="4722763" cy="387548"/>
          </a:xfrm>
          <a:prstGeom prst="rect">
            <a:avLst/>
          </a:prstGeom>
          <a:noFill/>
          <a:ln/>
        </p:spPr>
        <p:txBody>
          <a:bodyPr wrap="none" lIns="0" tIns="0" rIns="0" bIns="0" rtlCol="0" anchor="t"/>
          <a:lstStyle/>
          <a:p>
            <a:pPr marL="0" indent="0" algn="ctr">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Clase 2</a:t>
            </a:r>
            <a:endParaRPr lang="en-US" sz="2400" dirty="0"/>
          </a:p>
        </p:txBody>
      </p:sp>
      <p:sp>
        <p:nvSpPr>
          <p:cNvPr id="4" name="Text 1"/>
          <p:cNvSpPr/>
          <p:nvPr/>
        </p:nvSpPr>
        <p:spPr>
          <a:xfrm>
            <a:off x="3925119" y="1596479"/>
            <a:ext cx="4722763" cy="2139553"/>
          </a:xfrm>
          <a:prstGeom prst="rect">
            <a:avLst/>
          </a:prstGeom>
          <a:noFill/>
          <a:ln/>
        </p:spPr>
        <p:txBody>
          <a:bodyPr wrap="square" lIns="0" tIns="0" rIns="0" bIns="0" rtlCol="0" anchor="t">
            <a:normAutofit/>
          </a:bodyPr>
          <a:lstStyle/>
          <a:p>
            <a:pPr marL="0" indent="0" algn="ctr">
              <a:lnSpc>
                <a:spcPct val="104000"/>
              </a:lnSpc>
              <a:buNone/>
            </a:pPr>
            <a:r>
              <a:rPr lang="en-US" sz="3350" dirty="0">
                <a:solidFill>
                  <a:srgbClr val="2C2926"/>
                </a:solidFill>
                <a:latin typeface="Abadi" panose="020B0604020104020204" pitchFamily="34" charset="0"/>
                <a:ea typeface="Bricolage Grotesque SemiBold" pitchFamily="34" charset="-122"/>
                <a:cs typeface="Bricolage Grotesque SemiBold" pitchFamily="34" charset="-120"/>
              </a:rPr>
              <a:t>Amar desde la herida: manifestaciones del apego y el trauma en la vida adulta</a:t>
            </a:r>
            <a:endParaRPr lang="en-US" sz="3350" dirty="0"/>
          </a:p>
        </p:txBody>
      </p:sp>
      <p:sp>
        <p:nvSpPr>
          <p:cNvPr id="5" name="Text 2"/>
          <p:cNvSpPr/>
          <p:nvPr/>
        </p:nvSpPr>
        <p:spPr>
          <a:xfrm>
            <a:off x="3696519" y="3922068"/>
            <a:ext cx="5179963" cy="198462"/>
          </a:xfrm>
          <a:prstGeom prst="rect">
            <a:avLst/>
          </a:prstGeom>
          <a:noFill/>
          <a:ln/>
        </p:spPr>
        <p:txBody>
          <a:bodyPr wrap="none" lIns="0" tIns="0" rIns="0" bIns="0" rtlCol="0" anchor="t"/>
          <a:lstStyle/>
          <a:p>
            <a:pPr marL="0" indent="0" algn="ctr">
              <a:lnSpc>
                <a:spcPct val="133000"/>
              </a:lnSpc>
              <a:buNone/>
            </a:pPr>
            <a:r>
              <a:rPr lang="en-US" sz="950" dirty="0">
                <a:solidFill>
                  <a:srgbClr val="2C2926"/>
                </a:solidFill>
                <a:latin typeface="Abadi" panose="020B0604020104020204" pitchFamily="34" charset="0"/>
                <a:ea typeface="Inter" pitchFamily="34" charset="-122"/>
                <a:cs typeface="Inter" pitchFamily="34" charset="-120"/>
              </a:rPr>
              <a:t>Taller: Amar desde la herida: apego y trauma</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59122"/>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Respuesta habitual del apego ansioso</a:t>
            </a:r>
            <a:endParaRPr lang="en-US" sz="2400" dirty="0"/>
          </a:p>
        </p:txBody>
      </p:sp>
      <p:sp>
        <p:nvSpPr>
          <p:cNvPr id="3" name="Text 1"/>
          <p:cNvSpPr/>
          <p:nvPr/>
        </p:nvSpPr>
        <p:spPr>
          <a:xfrm>
            <a:off x="1133682" y="880765"/>
            <a:ext cx="8608963" cy="248096"/>
          </a:xfrm>
          <a:prstGeom prst="rect">
            <a:avLst/>
          </a:prstGeom>
          <a:noFill/>
          <a:ln/>
        </p:spPr>
        <p:txBody>
          <a:bodyPr wrap="none" lIns="0" tIns="0" rIns="0" bIns="0" rtlCol="0" anchor="t"/>
          <a:lstStyle/>
          <a:p>
            <a:pPr marL="0" indent="0" algn="l">
              <a:lnSpc>
                <a:spcPct val="133000"/>
              </a:lnSpc>
              <a:buNone/>
            </a:pPr>
            <a:r>
              <a:rPr lang="en-US" dirty="0">
                <a:solidFill>
                  <a:srgbClr val="2C2926"/>
                </a:solidFill>
                <a:latin typeface="Abadi" panose="020B0604020104020204" pitchFamily="34" charset="0"/>
                <a:ea typeface="Inter" pitchFamily="34" charset="-122"/>
                <a:cs typeface="Inter" pitchFamily="34" charset="-120"/>
              </a:rPr>
              <a:t>Cuando se activa el apego ansioso, puede aparecer:</a:t>
            </a:r>
            <a:endParaRPr lang="en-US" dirty="0"/>
          </a:p>
        </p:txBody>
      </p:sp>
      <p:sp>
        <p:nvSpPr>
          <p:cNvPr id="5" name="Text 3"/>
          <p:cNvSpPr/>
          <p:nvPr/>
        </p:nvSpPr>
        <p:spPr>
          <a:xfrm>
            <a:off x="624855" y="1511052"/>
            <a:ext cx="2377083" cy="193849"/>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Insistir</a:t>
            </a: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200" dirty="0"/>
          </a:p>
        </p:txBody>
      </p:sp>
      <p:sp>
        <p:nvSpPr>
          <p:cNvPr id="7" name="Text 5"/>
          <p:cNvSpPr/>
          <p:nvPr/>
        </p:nvSpPr>
        <p:spPr>
          <a:xfrm>
            <a:off x="3383384" y="1511052"/>
            <a:ext cx="2377157" cy="193849"/>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Buscar explicaciones.</a:t>
            </a:r>
            <a:endParaRPr lang="en-US" sz="1600" dirty="0">
              <a:solidFill>
                <a:srgbClr val="002060"/>
              </a:solidFill>
            </a:endParaRPr>
          </a:p>
        </p:txBody>
      </p:sp>
      <p:sp>
        <p:nvSpPr>
          <p:cNvPr id="9" name="Text 7"/>
          <p:cNvSpPr/>
          <p:nvPr/>
        </p:nvSpPr>
        <p:spPr>
          <a:xfrm>
            <a:off x="6141988" y="1511052"/>
            <a:ext cx="2377083" cy="193849"/>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Escribir varios mensajes.</a:t>
            </a:r>
            <a:endParaRPr lang="en-US" sz="1600" dirty="0">
              <a:solidFill>
                <a:srgbClr val="002060"/>
              </a:solidFill>
            </a:endParaRPr>
          </a:p>
        </p:txBody>
      </p:sp>
      <p:sp>
        <p:nvSpPr>
          <p:cNvPr id="11" name="Text 9"/>
          <p:cNvSpPr/>
          <p:nvPr/>
        </p:nvSpPr>
        <p:spPr>
          <a:xfrm>
            <a:off x="624855" y="2086347"/>
            <a:ext cx="3756347" cy="193849"/>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Revisar señales</a:t>
            </a: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200" dirty="0"/>
          </a:p>
        </p:txBody>
      </p:sp>
      <p:sp>
        <p:nvSpPr>
          <p:cNvPr id="13" name="Text 11"/>
          <p:cNvSpPr/>
          <p:nvPr/>
        </p:nvSpPr>
        <p:spPr>
          <a:xfrm>
            <a:off x="4762649" y="2086347"/>
            <a:ext cx="3756422" cy="193849"/>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Pedir confirmación</a:t>
            </a: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200" dirty="0"/>
          </a:p>
        </p:txBody>
      </p:sp>
      <p:sp>
        <p:nvSpPr>
          <p:cNvPr id="15" name="Text 13"/>
          <p:cNvSpPr/>
          <p:nvPr/>
        </p:nvSpPr>
        <p:spPr>
          <a:xfrm>
            <a:off x="624855" y="2677195"/>
            <a:ext cx="2377083" cy="193849"/>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Complacer.</a:t>
            </a:r>
            <a:endParaRPr lang="en-US" sz="1600" dirty="0">
              <a:solidFill>
                <a:srgbClr val="002060"/>
              </a:solidFill>
            </a:endParaRPr>
          </a:p>
        </p:txBody>
      </p:sp>
      <p:sp>
        <p:nvSpPr>
          <p:cNvPr id="17" name="Text 15"/>
          <p:cNvSpPr/>
          <p:nvPr/>
        </p:nvSpPr>
        <p:spPr>
          <a:xfrm>
            <a:off x="3383384" y="2677195"/>
            <a:ext cx="2377157" cy="193849"/>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Controlar</a:t>
            </a: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200" dirty="0"/>
          </a:p>
        </p:txBody>
      </p:sp>
      <p:sp>
        <p:nvSpPr>
          <p:cNvPr id="19" name="Text 17"/>
          <p:cNvSpPr/>
          <p:nvPr/>
        </p:nvSpPr>
        <p:spPr>
          <a:xfrm>
            <a:off x="6141988" y="2677195"/>
            <a:ext cx="2377083" cy="193849"/>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Anticipar el abandono</a:t>
            </a: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200" dirty="0"/>
          </a:p>
        </p:txBody>
      </p:sp>
      <p:sp>
        <p:nvSpPr>
          <p:cNvPr id="21" name="Text 19"/>
          <p:cNvSpPr/>
          <p:nvPr/>
        </p:nvSpPr>
        <p:spPr>
          <a:xfrm>
            <a:off x="624855" y="3252490"/>
            <a:ext cx="3756347" cy="193849"/>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Imaginar escenarios negativos.</a:t>
            </a:r>
            <a:endParaRPr lang="en-US" sz="1600" dirty="0">
              <a:solidFill>
                <a:srgbClr val="002060"/>
              </a:solidFill>
            </a:endParaRPr>
          </a:p>
        </p:txBody>
      </p:sp>
      <p:sp>
        <p:nvSpPr>
          <p:cNvPr id="23" name="Text 21"/>
          <p:cNvSpPr/>
          <p:nvPr/>
        </p:nvSpPr>
        <p:spPr>
          <a:xfrm>
            <a:off x="4762649" y="3252490"/>
            <a:ext cx="3756422" cy="193849"/>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No poder calmarse hasta recibir respuesta</a:t>
            </a: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200" dirty="0"/>
          </a:p>
        </p:txBody>
      </p:sp>
      <p:sp>
        <p:nvSpPr>
          <p:cNvPr id="24" name="Text 22"/>
          <p:cNvSpPr/>
          <p:nvPr/>
        </p:nvSpPr>
        <p:spPr>
          <a:xfrm>
            <a:off x="496119" y="3714601"/>
            <a:ext cx="8608963" cy="248096"/>
          </a:xfrm>
          <a:prstGeom prst="rect">
            <a:avLst/>
          </a:prstGeom>
          <a:noFill/>
          <a:ln/>
        </p:spPr>
        <p:txBody>
          <a:bodyPr wrap="none" lIns="0" tIns="0" rIns="0" bIns="0" rtlCol="0" anchor="t"/>
          <a:lstStyle/>
          <a:p>
            <a:pPr marL="0" indent="0" algn="l">
              <a:lnSpc>
                <a:spcPct val="133000"/>
              </a:lnSpc>
              <a:buNone/>
            </a:pPr>
            <a:r>
              <a:rPr lang="en-US" sz="1200" b="1" dirty="0">
                <a:solidFill>
                  <a:srgbClr val="2C2926"/>
                </a:solidFill>
                <a:latin typeface="Abadi" panose="020B0604020104020204" pitchFamily="34" charset="0"/>
                <a:ea typeface="Inter Bold" pitchFamily="34" charset="-122"/>
                <a:cs typeface="Inter Bold" pitchFamily="34" charset="-120"/>
              </a:rPr>
              <a:t>La estrategia de protección suele ser:</a:t>
            </a:r>
            <a:endParaRPr lang="en-US" sz="1200" dirty="0"/>
          </a:p>
        </p:txBody>
      </p:sp>
      <p:sp>
        <p:nvSpPr>
          <p:cNvPr id="25" name="Shape 23"/>
          <p:cNvSpPr/>
          <p:nvPr/>
        </p:nvSpPr>
        <p:spPr>
          <a:xfrm>
            <a:off x="496119" y="4102224"/>
            <a:ext cx="14288" cy="682079"/>
          </a:xfrm>
          <a:prstGeom prst="roundRect">
            <a:avLst>
              <a:gd name="adj" fmla="val 59998"/>
            </a:avLst>
          </a:prstGeom>
          <a:solidFill>
            <a:srgbClr val="E7BF6A"/>
          </a:solidFill>
          <a:ln/>
        </p:spPr>
        <p:txBody>
          <a:bodyPr/>
          <a:lstStyle/>
          <a:p>
            <a:endParaRPr lang="es-ES"/>
          </a:p>
        </p:txBody>
      </p:sp>
      <p:sp>
        <p:nvSpPr>
          <p:cNvPr id="26" name="Text 24"/>
          <p:cNvSpPr/>
          <p:nvPr/>
        </p:nvSpPr>
        <p:spPr>
          <a:xfrm>
            <a:off x="682154" y="4288259"/>
            <a:ext cx="7965728"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Acercarme más para no perder el vínculo.</a:t>
            </a:r>
            <a:endParaRPr lang="en-US" sz="1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6753" y="150790"/>
            <a:ext cx="8151763" cy="308893"/>
          </a:xfrm>
          <a:prstGeom prst="rect">
            <a:avLst/>
          </a:prstGeom>
          <a:noFill/>
          <a:ln/>
        </p:spPr>
        <p:txBody>
          <a:bodyPr wrap="none" lIns="0" tIns="0" rIns="0" bIns="0" rtlCol="0" anchor="t"/>
          <a:lstStyle/>
          <a:p>
            <a:pPr marL="0" indent="0" algn="l">
              <a:lnSpc>
                <a:spcPct val="104000"/>
              </a:lnSpc>
              <a:buNone/>
            </a:pPr>
            <a:r>
              <a:rPr lang="en-US" sz="1900" dirty="0">
                <a:solidFill>
                  <a:srgbClr val="FF0000"/>
                </a:solidFill>
                <a:latin typeface="Abadi" panose="020B0604020104020204" pitchFamily="34" charset="0"/>
                <a:ea typeface="Bricolage Grotesque SemiBold" pitchFamily="34" charset="-122"/>
                <a:cs typeface="Bricolage Grotesque SemiBold" pitchFamily="34" charset="-120"/>
              </a:rPr>
              <a:t>Activadores frecuentes del apego evitativo</a:t>
            </a:r>
            <a:endParaRPr lang="en-US" sz="1900" dirty="0">
              <a:solidFill>
                <a:srgbClr val="FF0000"/>
              </a:solidFill>
            </a:endParaRPr>
          </a:p>
        </p:txBody>
      </p:sp>
      <p:sp>
        <p:nvSpPr>
          <p:cNvPr id="3" name="Text 1"/>
          <p:cNvSpPr/>
          <p:nvPr/>
        </p:nvSpPr>
        <p:spPr>
          <a:xfrm>
            <a:off x="495820" y="552362"/>
            <a:ext cx="8151763" cy="443657"/>
          </a:xfrm>
          <a:prstGeom prst="rect">
            <a:avLst/>
          </a:prstGeom>
          <a:noFill/>
          <a:ln/>
        </p:spPr>
        <p:txBody>
          <a:bodyPr wrap="square" lIns="0" tIns="0" rIns="0" bIns="0" rtlCol="0" anchor="t"/>
          <a:lstStyle/>
          <a:p>
            <a:pPr marL="0" indent="0" algn="l">
              <a:lnSpc>
                <a:spcPct val="120000"/>
              </a:lnSpc>
              <a:spcAft>
                <a:spcPts val="650"/>
              </a:spcAft>
              <a:buNone/>
            </a:pPr>
            <a:r>
              <a:rPr lang="en-US" sz="1600" dirty="0">
                <a:solidFill>
                  <a:srgbClr val="2C2926"/>
                </a:solidFill>
                <a:latin typeface="Abadi" panose="020B0604020104020204" pitchFamily="34" charset="0"/>
                <a:ea typeface="Inter" pitchFamily="34" charset="-122"/>
                <a:cs typeface="Inter" pitchFamily="34" charset="-120"/>
              </a:rPr>
              <a:t>Suelen activar más a una tendencia evitativa las situaciones que se interpretan como demanda, invasión, presión o pérdida de autonomía.</a:t>
            </a:r>
            <a:endParaRPr lang="en-US" sz="1600" dirty="0"/>
          </a:p>
          <a:p>
            <a:pPr marL="0" indent="0" algn="l">
              <a:lnSpc>
                <a:spcPct val="120000"/>
              </a:lnSpc>
              <a:buNone/>
            </a:pPr>
            <a:r>
              <a:rPr lang="en-US" sz="1600" b="1" dirty="0">
                <a:solidFill>
                  <a:srgbClr val="2C2926"/>
                </a:solidFill>
                <a:latin typeface="Abadi" panose="020B0604020104020204" pitchFamily="34" charset="0"/>
                <a:ea typeface="Inter Bold" pitchFamily="34" charset="-122"/>
                <a:cs typeface="Inter Bold" pitchFamily="34" charset="-120"/>
              </a:rPr>
              <a:t>Ejemplos:</a:t>
            </a:r>
            <a:endParaRPr lang="en-US" sz="1600" dirty="0"/>
          </a:p>
        </p:txBody>
      </p:sp>
      <p:sp>
        <p:nvSpPr>
          <p:cNvPr id="5" name="Text 3"/>
          <p:cNvSpPr/>
          <p:nvPr/>
        </p:nvSpPr>
        <p:spPr>
          <a:xfrm>
            <a:off x="496119" y="1715675"/>
            <a:ext cx="2457599" cy="154409"/>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pida más presencia</a:t>
            </a: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950" dirty="0"/>
          </a:p>
        </p:txBody>
      </p:sp>
      <p:sp>
        <p:nvSpPr>
          <p:cNvPr id="7" name="Text 5"/>
          <p:cNvSpPr/>
          <p:nvPr/>
        </p:nvSpPr>
        <p:spPr>
          <a:xfrm>
            <a:off x="3486149" y="1484517"/>
            <a:ext cx="2457599" cy="308818"/>
          </a:xfrm>
          <a:prstGeom prst="rect">
            <a:avLst/>
          </a:prstGeom>
          <a:noFill/>
          <a:ln/>
        </p:spPr>
        <p:txBody>
          <a:bodyPr wrap="square" lIns="0" tIns="0" rIns="0" bIns="0" rtlCol="0" anchor="t">
            <a:noAutofit/>
          </a:bodyPr>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quiera hablar mucho de emociones.</a:t>
            </a:r>
            <a:endParaRPr lang="en-US" sz="1600" dirty="0">
              <a:solidFill>
                <a:srgbClr val="002060"/>
              </a:solidFill>
            </a:endParaRPr>
          </a:p>
        </p:txBody>
      </p:sp>
      <p:sp>
        <p:nvSpPr>
          <p:cNvPr id="9" name="Text 7"/>
          <p:cNvSpPr/>
          <p:nvPr/>
        </p:nvSpPr>
        <p:spPr>
          <a:xfrm>
            <a:off x="6086698" y="1545803"/>
            <a:ext cx="2457599" cy="154409"/>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dependa mucho de ti</a:t>
            </a: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950" dirty="0"/>
          </a:p>
        </p:txBody>
      </p:sp>
      <p:sp>
        <p:nvSpPr>
          <p:cNvPr id="11" name="Text 9"/>
          <p:cNvSpPr/>
          <p:nvPr/>
        </p:nvSpPr>
        <p:spPr>
          <a:xfrm>
            <a:off x="599703" y="2140521"/>
            <a:ext cx="3829348" cy="154409"/>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reclame cercanía</a:t>
            </a: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950" dirty="0"/>
          </a:p>
        </p:txBody>
      </p:sp>
      <p:sp>
        <p:nvSpPr>
          <p:cNvPr id="13" name="Text 11"/>
          <p:cNvSpPr/>
          <p:nvPr/>
        </p:nvSpPr>
        <p:spPr>
          <a:xfrm>
            <a:off x="4714949" y="2140521"/>
            <a:ext cx="3829348" cy="154409"/>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pregunte constantemente qué sientes</a:t>
            </a: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950" dirty="0"/>
          </a:p>
        </p:txBody>
      </p:sp>
      <p:sp>
        <p:nvSpPr>
          <p:cNvPr id="15" name="Text 13"/>
          <p:cNvSpPr/>
          <p:nvPr/>
        </p:nvSpPr>
        <p:spPr>
          <a:xfrm>
            <a:off x="599703" y="2590651"/>
            <a:ext cx="2457599" cy="308818"/>
          </a:xfrm>
          <a:prstGeom prst="rect">
            <a:avLst/>
          </a:prstGeom>
          <a:noFill/>
          <a:ln/>
        </p:spPr>
        <p:txBody>
          <a:bodyPr wrap="square" lIns="0" tIns="0" rIns="0" bIns="0" rtlCol="0" anchor="t">
            <a:noAutofit/>
          </a:bodyPr>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quiera definir la relación demasiado pronto.</a:t>
            </a:r>
            <a:endParaRPr lang="en-US" sz="1600" dirty="0">
              <a:solidFill>
                <a:srgbClr val="002060"/>
              </a:solidFill>
            </a:endParaRPr>
          </a:p>
        </p:txBody>
      </p:sp>
      <p:sp>
        <p:nvSpPr>
          <p:cNvPr id="17" name="Text 15"/>
          <p:cNvSpPr/>
          <p:nvPr/>
        </p:nvSpPr>
        <p:spPr>
          <a:xfrm>
            <a:off x="3343201" y="2590651"/>
            <a:ext cx="2457599" cy="308818"/>
          </a:xfrm>
          <a:prstGeom prst="rect">
            <a:avLst/>
          </a:prstGeom>
          <a:noFill/>
          <a:ln/>
        </p:spPr>
        <p:txBody>
          <a:bodyPr wrap="square" lIns="0" tIns="0" rIns="0" bIns="0" rtlCol="0" anchor="t">
            <a:noAutofit/>
          </a:bodyPr>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se acerque mucho emocionalmente.</a:t>
            </a:r>
            <a:endParaRPr lang="en-US" sz="1600" dirty="0">
              <a:solidFill>
                <a:srgbClr val="002060"/>
              </a:solidFill>
            </a:endParaRPr>
          </a:p>
        </p:txBody>
      </p:sp>
      <p:sp>
        <p:nvSpPr>
          <p:cNvPr id="19" name="Text 17"/>
          <p:cNvSpPr/>
          <p:nvPr/>
        </p:nvSpPr>
        <p:spPr>
          <a:xfrm>
            <a:off x="6086698" y="2590651"/>
            <a:ext cx="2457599" cy="308818"/>
          </a:xfrm>
          <a:prstGeom prst="rect">
            <a:avLst/>
          </a:prstGeom>
          <a:noFill/>
          <a:ln/>
        </p:spPr>
        <p:txBody>
          <a:bodyPr wrap="square" lIns="0" tIns="0" rIns="0" bIns="0" rtlCol="0" anchor="t">
            <a:normAutofit fontScale="77500" lnSpcReduction="20000"/>
          </a:bodyPr>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invada tus tiempos o espacios</a:t>
            </a: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950" dirty="0"/>
          </a:p>
        </p:txBody>
      </p:sp>
      <p:sp>
        <p:nvSpPr>
          <p:cNvPr id="23" name="Text 21"/>
          <p:cNvSpPr/>
          <p:nvPr/>
        </p:nvSpPr>
        <p:spPr>
          <a:xfrm>
            <a:off x="4705424" y="3264396"/>
            <a:ext cx="3829348" cy="154409"/>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viva tu distancia como falta de amor</a:t>
            </a: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950" dirty="0"/>
          </a:p>
        </p:txBody>
      </p:sp>
      <p:sp>
        <p:nvSpPr>
          <p:cNvPr id="24" name="Text 22"/>
          <p:cNvSpPr/>
          <p:nvPr/>
        </p:nvSpPr>
        <p:spPr>
          <a:xfrm>
            <a:off x="496119" y="3531915"/>
            <a:ext cx="8608963" cy="177552"/>
          </a:xfrm>
          <a:prstGeom prst="rect">
            <a:avLst/>
          </a:prstGeom>
          <a:noFill/>
          <a:ln/>
        </p:spPr>
        <p:txBody>
          <a:bodyPr wrap="none" lIns="0" tIns="0" rIns="0" bIns="0" rtlCol="0" anchor="t"/>
          <a:lstStyle/>
          <a:p>
            <a:pPr marL="0" indent="0" algn="l">
              <a:lnSpc>
                <a:spcPct val="120000"/>
              </a:lnSpc>
              <a:buNone/>
            </a:pPr>
            <a:r>
              <a:rPr lang="en-US" sz="950" b="1" dirty="0">
                <a:solidFill>
                  <a:srgbClr val="2C2926"/>
                </a:solidFill>
                <a:latin typeface="Abadi" panose="020B0604020104020204" pitchFamily="34" charset="0"/>
                <a:ea typeface="Inter Bold" pitchFamily="34" charset="-122"/>
                <a:cs typeface="Inter Bold" pitchFamily="34" charset="-120"/>
              </a:rPr>
              <a:t>La amenaza interna suele ser:</a:t>
            </a:r>
            <a:endParaRPr lang="en-US" sz="950" dirty="0"/>
          </a:p>
        </p:txBody>
      </p:sp>
      <p:pic>
        <p:nvPicPr>
          <p:cNvPr id="2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3798019"/>
            <a:ext cx="4036516" cy="411584"/>
          </a:xfrm>
          <a:prstGeom prst="rect">
            <a:avLst/>
          </a:prstGeom>
        </p:spPr>
      </p:pic>
      <p:sp>
        <p:nvSpPr>
          <p:cNvPr id="26" name="Text 23"/>
          <p:cNvSpPr/>
          <p:nvPr/>
        </p:nvSpPr>
        <p:spPr>
          <a:xfrm>
            <a:off x="666378" y="3911129"/>
            <a:ext cx="3753148" cy="185365"/>
          </a:xfrm>
          <a:prstGeom prst="rect">
            <a:avLst/>
          </a:prstGeom>
          <a:noFill/>
          <a:ln/>
        </p:spPr>
        <p:txBody>
          <a:bodyPr wrap="none" lIns="0" tIns="0" rIns="0" bIns="0" rtlCol="0" anchor="t"/>
          <a:lstStyle/>
          <a:p>
            <a:pPr marL="0" indent="0" algn="l">
              <a:lnSpc>
                <a:spcPct val="104000"/>
              </a:lnSpc>
              <a:buNone/>
            </a:pPr>
            <a:r>
              <a:rPr lang="en-US" sz="1150" dirty="0">
                <a:solidFill>
                  <a:srgbClr val="2C2926"/>
                </a:solidFill>
                <a:latin typeface="Abadi" panose="020B0604020104020204" pitchFamily="34" charset="0"/>
                <a:ea typeface="Bricolage Grotesque SemiBold" pitchFamily="34" charset="-122"/>
                <a:cs typeface="Bricolage Grotesque SemiBold" pitchFamily="34" charset="-120"/>
              </a:rPr>
              <a:t>"Me están invadiendo"</a:t>
            </a:r>
            <a:endParaRPr lang="en-US" sz="1150" dirty="0"/>
          </a:p>
        </p:txBody>
      </p:sp>
      <p:pic>
        <p:nvPicPr>
          <p:cNvPr id="2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11365" y="3798019"/>
            <a:ext cx="4036516" cy="411584"/>
          </a:xfrm>
          <a:prstGeom prst="rect">
            <a:avLst/>
          </a:prstGeom>
        </p:spPr>
      </p:pic>
      <p:sp>
        <p:nvSpPr>
          <p:cNvPr id="28" name="Text 24"/>
          <p:cNvSpPr/>
          <p:nvPr/>
        </p:nvSpPr>
        <p:spPr>
          <a:xfrm>
            <a:off x="4781624" y="3911129"/>
            <a:ext cx="3753148" cy="185365"/>
          </a:xfrm>
          <a:prstGeom prst="rect">
            <a:avLst/>
          </a:prstGeom>
          <a:noFill/>
          <a:ln/>
        </p:spPr>
        <p:txBody>
          <a:bodyPr wrap="none" lIns="0" tIns="0" rIns="0" bIns="0" rtlCol="0" anchor="t"/>
          <a:lstStyle/>
          <a:p>
            <a:pPr marL="0" indent="0" algn="l">
              <a:lnSpc>
                <a:spcPct val="104000"/>
              </a:lnSpc>
              <a:buNone/>
            </a:pPr>
            <a:r>
              <a:rPr lang="en-US" sz="1150" dirty="0">
                <a:solidFill>
                  <a:srgbClr val="2C2926"/>
                </a:solidFill>
                <a:latin typeface="Abadi" panose="020B0604020104020204" pitchFamily="34" charset="0"/>
                <a:ea typeface="Bricolage Grotesque SemiBold" pitchFamily="34" charset="-122"/>
                <a:cs typeface="Bricolage Grotesque SemiBold" pitchFamily="34" charset="-120"/>
              </a:rPr>
              <a:t>"Voy a perder mi libertad"</a:t>
            </a:r>
            <a:endParaRPr lang="en-US" sz="1150" dirty="0"/>
          </a:p>
        </p:txBody>
      </p:sp>
      <p:pic>
        <p:nvPicPr>
          <p:cNvPr id="29"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4288334"/>
            <a:ext cx="4036516" cy="411584"/>
          </a:xfrm>
          <a:prstGeom prst="rect">
            <a:avLst/>
          </a:prstGeom>
        </p:spPr>
      </p:pic>
      <p:sp>
        <p:nvSpPr>
          <p:cNvPr id="30" name="Text 25"/>
          <p:cNvSpPr/>
          <p:nvPr/>
        </p:nvSpPr>
        <p:spPr>
          <a:xfrm>
            <a:off x="666378" y="4401443"/>
            <a:ext cx="3753148" cy="185365"/>
          </a:xfrm>
          <a:prstGeom prst="rect">
            <a:avLst/>
          </a:prstGeom>
          <a:noFill/>
          <a:ln/>
        </p:spPr>
        <p:txBody>
          <a:bodyPr wrap="none" lIns="0" tIns="0" rIns="0" bIns="0" rtlCol="0" anchor="t"/>
          <a:lstStyle/>
          <a:p>
            <a:pPr marL="0" indent="0" algn="l">
              <a:lnSpc>
                <a:spcPct val="104000"/>
              </a:lnSpc>
              <a:buNone/>
            </a:pPr>
            <a:r>
              <a:rPr lang="en-US" sz="1150" dirty="0">
                <a:solidFill>
                  <a:srgbClr val="2C2926"/>
                </a:solidFill>
                <a:latin typeface="Abadi" panose="020B0604020104020204" pitchFamily="34" charset="0"/>
                <a:ea typeface="Bricolage Grotesque SemiBold" pitchFamily="34" charset="-122"/>
                <a:cs typeface="Bricolage Grotesque SemiBold" pitchFamily="34" charset="-120"/>
              </a:rPr>
              <a:t>"Esto es demasiado"</a:t>
            </a:r>
            <a:endParaRPr lang="en-US" sz="1150" dirty="0"/>
          </a:p>
        </p:txBody>
      </p:sp>
      <p:pic>
        <p:nvPicPr>
          <p:cNvPr id="31"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11365" y="4288334"/>
            <a:ext cx="4036516" cy="411584"/>
          </a:xfrm>
          <a:prstGeom prst="rect">
            <a:avLst/>
          </a:prstGeom>
        </p:spPr>
      </p:pic>
      <p:sp>
        <p:nvSpPr>
          <p:cNvPr id="32" name="Text 26"/>
          <p:cNvSpPr/>
          <p:nvPr/>
        </p:nvSpPr>
        <p:spPr>
          <a:xfrm>
            <a:off x="4781624" y="4401443"/>
            <a:ext cx="3753148" cy="185365"/>
          </a:xfrm>
          <a:prstGeom prst="rect">
            <a:avLst/>
          </a:prstGeom>
          <a:noFill/>
          <a:ln/>
        </p:spPr>
        <p:txBody>
          <a:bodyPr wrap="none" lIns="0" tIns="0" rIns="0" bIns="0" rtlCol="0" anchor="t"/>
          <a:lstStyle/>
          <a:p>
            <a:pPr marL="0" indent="0" algn="l">
              <a:lnSpc>
                <a:spcPct val="104000"/>
              </a:lnSpc>
              <a:buNone/>
            </a:pPr>
            <a:r>
              <a:rPr lang="en-US" sz="1150" dirty="0">
                <a:solidFill>
                  <a:srgbClr val="2C2926"/>
                </a:solidFill>
                <a:latin typeface="Abadi" panose="020B0604020104020204" pitchFamily="34" charset="0"/>
                <a:ea typeface="Bricolage Grotesque SemiBold" pitchFamily="34" charset="-122"/>
                <a:cs typeface="Bricolage Grotesque SemiBold" pitchFamily="34" charset="-120"/>
              </a:rPr>
              <a:t>"No voy a poder ser yo"</a:t>
            </a:r>
            <a:endParaRPr lang="en-US" sz="11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59271"/>
            <a:ext cx="8151763" cy="375493"/>
          </a:xfrm>
          <a:prstGeom prst="rect">
            <a:avLst/>
          </a:prstGeom>
          <a:noFill/>
          <a:ln/>
        </p:spPr>
        <p:txBody>
          <a:bodyPr wrap="none" lIns="0" tIns="0" rIns="0" bIns="0" rtlCol="0" anchor="t"/>
          <a:lstStyle/>
          <a:p>
            <a:pPr marL="0" indent="0" algn="l">
              <a:lnSpc>
                <a:spcPct val="104000"/>
              </a:lnSpc>
              <a:buNone/>
            </a:pPr>
            <a:r>
              <a:rPr lang="en-US" sz="2350" dirty="0">
                <a:solidFill>
                  <a:srgbClr val="2C2926"/>
                </a:solidFill>
                <a:latin typeface="Abadi" panose="020B0604020104020204" pitchFamily="34" charset="0"/>
                <a:ea typeface="Bricolage Grotesque SemiBold" pitchFamily="34" charset="-122"/>
                <a:cs typeface="Bricolage Grotesque SemiBold" pitchFamily="34" charset="-120"/>
              </a:rPr>
              <a:t>Respuesta habitual del apego evitativo</a:t>
            </a:r>
            <a:endParaRPr lang="en-US" sz="2350" dirty="0"/>
          </a:p>
        </p:txBody>
      </p:sp>
      <p:sp>
        <p:nvSpPr>
          <p:cNvPr id="3" name="Text 1"/>
          <p:cNvSpPr/>
          <p:nvPr/>
        </p:nvSpPr>
        <p:spPr>
          <a:xfrm>
            <a:off x="496119" y="967532"/>
            <a:ext cx="8608963" cy="236562"/>
          </a:xfrm>
          <a:prstGeom prst="rect">
            <a:avLst/>
          </a:prstGeom>
          <a:noFill/>
          <a:ln/>
        </p:spPr>
        <p:txBody>
          <a:bodyPr wrap="none" lIns="0" tIns="0" rIns="0" bIns="0" rtlCol="0" anchor="t"/>
          <a:lstStyle/>
          <a:p>
            <a:pPr marL="0" indent="0" algn="l">
              <a:lnSpc>
                <a:spcPct val="131000"/>
              </a:lnSpc>
              <a:buNone/>
            </a:pPr>
            <a:r>
              <a:rPr lang="en-US" sz="1150" dirty="0">
                <a:solidFill>
                  <a:srgbClr val="2C2926"/>
                </a:solidFill>
                <a:latin typeface="Abadi" panose="020B0604020104020204" pitchFamily="34" charset="0"/>
                <a:ea typeface="Inter" pitchFamily="34" charset="-122"/>
                <a:cs typeface="Inter" pitchFamily="34" charset="-120"/>
              </a:rPr>
              <a:t>Cuando se activa el apego evitativo, puede aparecer:</a:t>
            </a:r>
            <a:endParaRPr lang="en-US" sz="1150" dirty="0"/>
          </a:p>
        </p:txBody>
      </p:sp>
      <p:sp>
        <p:nvSpPr>
          <p:cNvPr id="5" name="Text 3"/>
          <p:cNvSpPr/>
          <p:nvPr/>
        </p:nvSpPr>
        <p:spPr>
          <a:xfrm>
            <a:off x="620985" y="1459855"/>
            <a:ext cx="2389882" cy="187747"/>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Tomar distancia</a:t>
            </a:r>
            <a:r>
              <a:rPr lang="en-US" sz="11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150" dirty="0"/>
          </a:p>
        </p:txBody>
      </p:sp>
      <p:sp>
        <p:nvSpPr>
          <p:cNvPr id="7" name="Text 5"/>
          <p:cNvSpPr/>
          <p:nvPr/>
        </p:nvSpPr>
        <p:spPr>
          <a:xfrm>
            <a:off x="3376985" y="1459855"/>
            <a:ext cx="2389956" cy="187747"/>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Callarse</a:t>
            </a:r>
            <a:r>
              <a:rPr lang="en-US" sz="11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150" dirty="0"/>
          </a:p>
        </p:txBody>
      </p:sp>
      <p:sp>
        <p:nvSpPr>
          <p:cNvPr id="8" name="Shape 6"/>
          <p:cNvSpPr/>
          <p:nvPr/>
        </p:nvSpPr>
        <p:spPr>
          <a:xfrm>
            <a:off x="6008191" y="1334988"/>
            <a:ext cx="2639690" cy="437480"/>
          </a:xfrm>
          <a:prstGeom prst="roundRect">
            <a:avLst>
              <a:gd name="adj" fmla="val 11537"/>
            </a:avLst>
          </a:prstGeom>
          <a:solidFill>
            <a:srgbClr val="FFFFFF"/>
          </a:solidFill>
          <a:ln w="4763">
            <a:solidFill>
              <a:srgbClr val="F8ECD3"/>
            </a:solidFill>
            <a:prstDash val="solid"/>
          </a:ln>
        </p:spPr>
        <p:txBody>
          <a:bodyPr/>
          <a:lstStyle/>
          <a:p>
            <a:endParaRPr lang="es-ES"/>
          </a:p>
        </p:txBody>
      </p:sp>
      <p:sp>
        <p:nvSpPr>
          <p:cNvPr id="9" name="Text 7"/>
          <p:cNvSpPr/>
          <p:nvPr/>
        </p:nvSpPr>
        <p:spPr>
          <a:xfrm>
            <a:off x="6133058" y="1459855"/>
            <a:ext cx="2389956" cy="187747"/>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Racionalizar</a:t>
            </a:r>
            <a:r>
              <a:rPr lang="en-US" sz="11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150" dirty="0"/>
          </a:p>
        </p:txBody>
      </p:sp>
      <p:sp>
        <p:nvSpPr>
          <p:cNvPr id="11" name="Text 9"/>
          <p:cNvSpPr/>
          <p:nvPr/>
        </p:nvSpPr>
        <p:spPr>
          <a:xfrm>
            <a:off x="620985" y="2013719"/>
            <a:ext cx="3767956" cy="187747"/>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Minimizar lo que ocurre</a:t>
            </a:r>
            <a:r>
              <a:rPr lang="en-US" sz="11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150" dirty="0"/>
          </a:p>
        </p:txBody>
      </p:sp>
      <p:sp>
        <p:nvSpPr>
          <p:cNvPr id="13" name="Text 11"/>
          <p:cNvSpPr/>
          <p:nvPr/>
        </p:nvSpPr>
        <p:spPr>
          <a:xfrm>
            <a:off x="4755059" y="2013719"/>
            <a:ext cx="3767956" cy="187747"/>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Desconectarse emocionalmente</a:t>
            </a:r>
            <a:r>
              <a:rPr lang="en-US" sz="11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150" dirty="0"/>
          </a:p>
        </p:txBody>
      </p:sp>
      <p:sp>
        <p:nvSpPr>
          <p:cNvPr id="15" name="Text 13"/>
          <p:cNvSpPr/>
          <p:nvPr/>
        </p:nvSpPr>
        <p:spPr>
          <a:xfrm>
            <a:off x="620985" y="2582094"/>
            <a:ext cx="2389882" cy="187747"/>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Necesitar mucho espacio</a:t>
            </a:r>
            <a:r>
              <a:rPr lang="en-US" sz="11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150" dirty="0"/>
          </a:p>
        </p:txBody>
      </p:sp>
      <p:sp>
        <p:nvSpPr>
          <p:cNvPr id="16" name="Shape 14"/>
          <p:cNvSpPr/>
          <p:nvPr/>
        </p:nvSpPr>
        <p:spPr>
          <a:xfrm>
            <a:off x="3252118" y="2457227"/>
            <a:ext cx="2639690" cy="625227"/>
          </a:xfrm>
          <a:prstGeom prst="roundRect">
            <a:avLst>
              <a:gd name="adj" fmla="val 8073"/>
            </a:avLst>
          </a:prstGeom>
          <a:solidFill>
            <a:srgbClr val="FFFFFF"/>
          </a:solidFill>
          <a:ln w="4763">
            <a:solidFill>
              <a:srgbClr val="F8ECD3"/>
            </a:solidFill>
            <a:prstDash val="solid"/>
          </a:ln>
        </p:spPr>
        <p:txBody>
          <a:bodyPr/>
          <a:lstStyle/>
          <a:p>
            <a:endParaRPr lang="es-ES"/>
          </a:p>
        </p:txBody>
      </p:sp>
      <p:sp>
        <p:nvSpPr>
          <p:cNvPr id="17" name="Text 15"/>
          <p:cNvSpPr/>
          <p:nvPr/>
        </p:nvSpPr>
        <p:spPr>
          <a:xfrm>
            <a:off x="3376985" y="2582094"/>
            <a:ext cx="2389956" cy="375493"/>
          </a:xfrm>
          <a:prstGeom prst="rect">
            <a:avLst/>
          </a:prstGeom>
          <a:noFill/>
          <a:ln/>
        </p:spPr>
        <p:txBody>
          <a:bodyPr wrap="square" lIns="0" tIns="0" rIns="0" bIns="0" rtlCol="0" anchor="t">
            <a:normAutofit fontScale="85000" lnSpcReduction="20000"/>
          </a:bodyPr>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Evitar conversaciones profundas</a:t>
            </a:r>
            <a:r>
              <a:rPr lang="en-US" sz="11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150" dirty="0"/>
          </a:p>
        </p:txBody>
      </p:sp>
      <p:sp>
        <p:nvSpPr>
          <p:cNvPr id="19" name="Text 17"/>
          <p:cNvSpPr/>
          <p:nvPr/>
        </p:nvSpPr>
        <p:spPr>
          <a:xfrm>
            <a:off x="6133058" y="2582094"/>
            <a:ext cx="2389956" cy="187747"/>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Centrarse en defectos del otro</a:t>
            </a:r>
            <a:r>
              <a:rPr lang="en-US" sz="11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150" dirty="0"/>
          </a:p>
        </p:txBody>
      </p:sp>
      <p:sp>
        <p:nvSpPr>
          <p:cNvPr id="21" name="Text 19"/>
          <p:cNvSpPr/>
          <p:nvPr/>
        </p:nvSpPr>
        <p:spPr>
          <a:xfrm>
            <a:off x="620985" y="3323704"/>
            <a:ext cx="3767956" cy="187747"/>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Sentirse agobiado/a</a:t>
            </a:r>
            <a:r>
              <a:rPr lang="en-US" sz="11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150" dirty="0"/>
          </a:p>
        </p:txBody>
      </p:sp>
      <p:sp>
        <p:nvSpPr>
          <p:cNvPr id="23" name="Text 21"/>
          <p:cNvSpPr/>
          <p:nvPr/>
        </p:nvSpPr>
        <p:spPr>
          <a:xfrm>
            <a:off x="4755059" y="3323704"/>
            <a:ext cx="3767956" cy="187747"/>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Convencerse de que no necesita tanto el vínculo.</a:t>
            </a:r>
            <a:endParaRPr lang="en-US" sz="1600" dirty="0">
              <a:solidFill>
                <a:srgbClr val="002060"/>
              </a:solidFill>
            </a:endParaRPr>
          </a:p>
        </p:txBody>
      </p:sp>
      <p:sp>
        <p:nvSpPr>
          <p:cNvPr id="24" name="Text 22"/>
          <p:cNvSpPr/>
          <p:nvPr/>
        </p:nvSpPr>
        <p:spPr>
          <a:xfrm>
            <a:off x="496119" y="3767212"/>
            <a:ext cx="8608963" cy="236562"/>
          </a:xfrm>
          <a:prstGeom prst="rect">
            <a:avLst/>
          </a:prstGeom>
          <a:noFill/>
          <a:ln/>
        </p:spPr>
        <p:txBody>
          <a:bodyPr wrap="none" lIns="0" tIns="0" rIns="0" bIns="0" rtlCol="0" anchor="t"/>
          <a:lstStyle/>
          <a:p>
            <a:pPr marL="0" indent="0" algn="l">
              <a:lnSpc>
                <a:spcPct val="131000"/>
              </a:lnSpc>
              <a:buNone/>
            </a:pPr>
            <a:r>
              <a:rPr lang="en-US" sz="1150" b="1" dirty="0">
                <a:solidFill>
                  <a:srgbClr val="2C2926"/>
                </a:solidFill>
                <a:latin typeface="Abadi" panose="020B0604020104020204" pitchFamily="34" charset="0"/>
                <a:ea typeface="Inter Bold" pitchFamily="34" charset="-122"/>
                <a:cs typeface="Inter Bold" pitchFamily="34" charset="-120"/>
              </a:rPr>
              <a:t>La estrategia de protección suele ser:</a:t>
            </a:r>
            <a:endParaRPr lang="en-US" sz="1150" dirty="0"/>
          </a:p>
        </p:txBody>
      </p:sp>
      <p:sp>
        <p:nvSpPr>
          <p:cNvPr id="25" name="Shape 23"/>
          <p:cNvSpPr/>
          <p:nvPr/>
        </p:nvSpPr>
        <p:spPr>
          <a:xfrm>
            <a:off x="496119" y="4134669"/>
            <a:ext cx="14288" cy="649560"/>
          </a:xfrm>
          <a:prstGeom prst="roundRect">
            <a:avLst>
              <a:gd name="adj" fmla="val 59998"/>
            </a:avLst>
          </a:prstGeom>
          <a:solidFill>
            <a:srgbClr val="E7BF6A"/>
          </a:solidFill>
          <a:ln/>
        </p:spPr>
        <p:txBody>
          <a:bodyPr/>
          <a:lstStyle/>
          <a:p>
            <a:endParaRPr lang="es-ES"/>
          </a:p>
        </p:txBody>
      </p:sp>
      <p:sp>
        <p:nvSpPr>
          <p:cNvPr id="26" name="Text 24"/>
          <p:cNvSpPr/>
          <p:nvPr/>
        </p:nvSpPr>
        <p:spPr>
          <a:xfrm>
            <a:off x="676349" y="4309244"/>
            <a:ext cx="7971532" cy="300410"/>
          </a:xfrm>
          <a:prstGeom prst="rect">
            <a:avLst/>
          </a:prstGeom>
          <a:noFill/>
          <a:ln/>
        </p:spPr>
        <p:txBody>
          <a:bodyPr wrap="none" lIns="0" tIns="0" rIns="0" bIns="0" rtlCol="0" anchor="t"/>
          <a:lstStyle/>
          <a:p>
            <a:pPr marL="0" indent="0" algn="l">
              <a:lnSpc>
                <a:spcPct val="104000"/>
              </a:lnSpc>
              <a:buNone/>
            </a:pPr>
            <a:r>
              <a:rPr lang="en-US" sz="1850" dirty="0">
                <a:solidFill>
                  <a:srgbClr val="2C2926"/>
                </a:solidFill>
                <a:latin typeface="Abadi" panose="020B0604020104020204" pitchFamily="34" charset="0"/>
                <a:ea typeface="Bricolage Grotesque SemiBold" pitchFamily="34" charset="-122"/>
                <a:cs typeface="Bricolage Grotesque SemiBold" pitchFamily="34" charset="-120"/>
              </a:rPr>
              <a:t>Alejarme para no sentirme atrapado/a.</a:t>
            </a:r>
            <a:endParaRPr lang="en-US" sz="1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3263" y="177205"/>
            <a:ext cx="8151763" cy="369466"/>
          </a:xfrm>
          <a:prstGeom prst="rect">
            <a:avLst/>
          </a:prstGeom>
          <a:noFill/>
          <a:ln/>
        </p:spPr>
        <p:txBody>
          <a:bodyPr wrap="none" lIns="0" tIns="0" rIns="0" bIns="0" rtlCol="0" anchor="t"/>
          <a:lstStyle/>
          <a:p>
            <a:pPr marL="0" indent="0" algn="l">
              <a:lnSpc>
                <a:spcPct val="104000"/>
              </a:lnSpc>
              <a:buNone/>
            </a:pPr>
            <a:r>
              <a:rPr lang="en-US" sz="2300" dirty="0">
                <a:solidFill>
                  <a:srgbClr val="C00000"/>
                </a:solidFill>
                <a:latin typeface="Abadi" panose="020B0604020104020204" pitchFamily="34" charset="0"/>
                <a:ea typeface="Bricolage Grotesque SemiBold" pitchFamily="34" charset="-122"/>
                <a:cs typeface="Bricolage Grotesque SemiBold" pitchFamily="34" charset="-120"/>
              </a:rPr>
              <a:t>Activadores del apego desorganizado</a:t>
            </a:r>
            <a:endParaRPr lang="en-US" sz="2300" dirty="0">
              <a:solidFill>
                <a:srgbClr val="C00000"/>
              </a:solidFill>
            </a:endParaRPr>
          </a:p>
        </p:txBody>
      </p:sp>
      <p:sp>
        <p:nvSpPr>
          <p:cNvPr id="3" name="Text 1"/>
          <p:cNvSpPr/>
          <p:nvPr/>
        </p:nvSpPr>
        <p:spPr>
          <a:xfrm>
            <a:off x="496119" y="590475"/>
            <a:ext cx="8151763" cy="295573"/>
          </a:xfrm>
          <a:prstGeom prst="rect">
            <a:avLst/>
          </a:prstGeom>
          <a:noFill/>
          <a:ln/>
        </p:spPr>
        <p:txBody>
          <a:bodyPr wrap="none" lIns="0" tIns="0" rIns="0" bIns="0" rtlCol="0" anchor="t"/>
          <a:lstStyle/>
          <a:p>
            <a:pPr marL="0" indent="0" algn="l">
              <a:lnSpc>
                <a:spcPct val="104000"/>
              </a:lnSpc>
              <a:buNone/>
            </a:pPr>
            <a:r>
              <a:rPr lang="en-US" sz="1850" dirty="0">
                <a:solidFill>
                  <a:srgbClr val="2C2926"/>
                </a:solidFill>
                <a:latin typeface="Abadi" panose="020B0604020104020204" pitchFamily="34" charset="0"/>
                <a:ea typeface="Bricolage Grotesque SemiBold" pitchFamily="34" charset="-122"/>
                <a:cs typeface="Bricolage Grotesque SemiBold" pitchFamily="34" charset="-120"/>
              </a:rPr>
              <a:t>Una matización importante</a:t>
            </a:r>
            <a:endParaRPr lang="en-US" sz="1850" dirty="0"/>
          </a:p>
        </p:txBody>
      </p:sp>
      <p:sp>
        <p:nvSpPr>
          <p:cNvPr id="4" name="Text 2"/>
          <p:cNvSpPr/>
          <p:nvPr/>
        </p:nvSpPr>
        <p:spPr>
          <a:xfrm>
            <a:off x="373186" y="1085974"/>
            <a:ext cx="8151763" cy="946175"/>
          </a:xfrm>
          <a:prstGeom prst="rect">
            <a:avLst/>
          </a:prstGeom>
          <a:noFill/>
          <a:ln/>
        </p:spPr>
        <p:txBody>
          <a:bodyPr wrap="square" lIns="0" tIns="0" rIns="0" bIns="0" rtlCol="0" anchor="t"/>
          <a:lstStyle/>
          <a:p>
            <a:pPr marL="0" indent="0" algn="l">
              <a:lnSpc>
                <a:spcPct val="130000"/>
              </a:lnSpc>
              <a:spcAft>
                <a:spcPts val="950"/>
              </a:spcAft>
              <a:buNone/>
            </a:pPr>
            <a:r>
              <a:rPr lang="en-US" sz="1600" dirty="0">
                <a:solidFill>
                  <a:srgbClr val="2C2926"/>
                </a:solidFill>
                <a:latin typeface="Abadi" panose="020B0604020104020204" pitchFamily="34" charset="0"/>
                <a:ea typeface="Inter" pitchFamily="34" charset="-122"/>
                <a:cs typeface="Inter" pitchFamily="34" charset="-120"/>
              </a:rPr>
              <a:t>En el apego desorganizado, los disparadores no se distinguen solo por la situación externa.</a:t>
            </a:r>
            <a:endParaRPr lang="en-US" sz="1600" dirty="0"/>
          </a:p>
          <a:p>
            <a:pPr marL="0" indent="0" algn="l">
              <a:lnSpc>
                <a:spcPct val="130000"/>
              </a:lnSpc>
              <a:spcAft>
                <a:spcPts val="950"/>
              </a:spcAft>
              <a:buNone/>
            </a:pPr>
            <a:r>
              <a:rPr lang="en-US" sz="1600" dirty="0">
                <a:solidFill>
                  <a:srgbClr val="2C2926"/>
                </a:solidFill>
                <a:latin typeface="Abadi" panose="020B0604020104020204" pitchFamily="34" charset="0"/>
                <a:ea typeface="Inter" pitchFamily="34" charset="-122"/>
                <a:cs typeface="Inter" pitchFamily="34" charset="-120"/>
              </a:rPr>
              <a:t>Muchas de esas situaciones pueden activar a cualquier persona con heridas de apego.</a:t>
            </a:r>
            <a:endParaRPr lang="en-US" sz="1600" dirty="0"/>
          </a:p>
          <a:p>
            <a:pPr marL="0" indent="0" algn="l">
              <a:lnSpc>
                <a:spcPct val="130000"/>
              </a:lnSpc>
              <a:buNone/>
            </a:pPr>
            <a:r>
              <a:rPr lang="en-US" sz="1600" dirty="0">
                <a:solidFill>
                  <a:srgbClr val="2C2926"/>
                </a:solidFill>
                <a:latin typeface="Abadi" panose="020B0604020104020204" pitchFamily="34" charset="0"/>
                <a:ea typeface="Inter" pitchFamily="34" charset="-122"/>
                <a:cs typeface="Inter" pitchFamily="34" charset="-120"/>
              </a:rPr>
              <a:t>Lo específico del patrón desorganizado es la vivencia interna contradictoria:</a:t>
            </a:r>
            <a:endParaRPr lang="en-US" sz="1600" dirty="0"/>
          </a:p>
        </p:txBody>
      </p:sp>
      <p:sp>
        <p:nvSpPr>
          <p:cNvPr id="5" name="Shape 3"/>
          <p:cNvSpPr/>
          <p:nvPr/>
        </p:nvSpPr>
        <p:spPr>
          <a:xfrm>
            <a:off x="496119" y="2402458"/>
            <a:ext cx="14288" cy="633487"/>
          </a:xfrm>
          <a:prstGeom prst="roundRect">
            <a:avLst>
              <a:gd name="adj" fmla="val 59998"/>
            </a:avLst>
          </a:prstGeom>
          <a:solidFill>
            <a:srgbClr val="E7BF6A"/>
          </a:solidFill>
          <a:ln/>
        </p:spPr>
        <p:txBody>
          <a:bodyPr/>
          <a:lstStyle/>
          <a:p>
            <a:endParaRPr lang="es-ES"/>
          </a:p>
        </p:txBody>
      </p:sp>
      <p:sp>
        <p:nvSpPr>
          <p:cNvPr id="6" name="Text 4"/>
          <p:cNvSpPr/>
          <p:nvPr/>
        </p:nvSpPr>
        <p:spPr>
          <a:xfrm>
            <a:off x="673447" y="2571452"/>
            <a:ext cx="7974434" cy="295573"/>
          </a:xfrm>
          <a:prstGeom prst="rect">
            <a:avLst/>
          </a:prstGeom>
          <a:noFill/>
          <a:ln/>
        </p:spPr>
        <p:txBody>
          <a:bodyPr wrap="none" lIns="0" tIns="0" rIns="0" bIns="0" rtlCol="0" anchor="t"/>
          <a:lstStyle/>
          <a:p>
            <a:pPr marL="0" indent="0" algn="l">
              <a:lnSpc>
                <a:spcPct val="104000"/>
              </a:lnSpc>
              <a:buNone/>
            </a:pPr>
            <a:r>
              <a:rPr lang="en-US" sz="1850" dirty="0">
                <a:solidFill>
                  <a:srgbClr val="2C2926"/>
                </a:solidFill>
                <a:latin typeface="Abadi" panose="020B0604020104020204" pitchFamily="34" charset="0"/>
                <a:ea typeface="Bricolage Grotesque SemiBold" pitchFamily="34" charset="-122"/>
                <a:cs typeface="Bricolage Grotesque SemiBold" pitchFamily="34" charset="-120"/>
              </a:rPr>
              <a:t>deseo el vínculo, pero también lo temo.</a:t>
            </a:r>
            <a:endParaRPr lang="en-US" sz="1850" dirty="0"/>
          </a:p>
        </p:txBody>
      </p:sp>
      <p:sp>
        <p:nvSpPr>
          <p:cNvPr id="7" name="Text 5"/>
          <p:cNvSpPr/>
          <p:nvPr/>
        </p:nvSpPr>
        <p:spPr>
          <a:xfrm>
            <a:off x="496119" y="3162746"/>
            <a:ext cx="8608963" cy="230907"/>
          </a:xfrm>
          <a:prstGeom prst="rect">
            <a:avLst/>
          </a:prstGeom>
          <a:noFill/>
          <a:ln/>
        </p:spPr>
        <p:txBody>
          <a:bodyPr wrap="none" lIns="0" tIns="0" rIns="0" bIns="0" rtlCol="0" anchor="t"/>
          <a:lstStyle/>
          <a:p>
            <a:pPr marL="0" indent="0" algn="l">
              <a:lnSpc>
                <a:spcPct val="130000"/>
              </a:lnSpc>
              <a:buNone/>
            </a:pPr>
            <a:r>
              <a:rPr lang="en-US" sz="1600" dirty="0">
                <a:solidFill>
                  <a:srgbClr val="C00000"/>
                </a:solidFill>
                <a:latin typeface="Abadi" panose="020B0604020104020204" pitchFamily="34" charset="0"/>
                <a:ea typeface="Inter" pitchFamily="34" charset="-122"/>
                <a:cs typeface="Inter" pitchFamily="34" charset="-120"/>
              </a:rPr>
              <a:t>La misma escena puede activar dos movimientos opuestos</a:t>
            </a:r>
            <a:r>
              <a:rPr lang="en-US" sz="1150" dirty="0">
                <a:solidFill>
                  <a:srgbClr val="2C2926"/>
                </a:solidFill>
                <a:latin typeface="Abadi" panose="020B0604020104020204" pitchFamily="34" charset="0"/>
                <a:ea typeface="Inter" pitchFamily="34" charset="-122"/>
                <a:cs typeface="Inter" pitchFamily="34" charset="-120"/>
              </a:rPr>
              <a:t>:</a:t>
            </a:r>
            <a:endParaRPr lang="en-US" sz="1150" dirty="0"/>
          </a:p>
        </p:txBody>
      </p:sp>
      <p:sp>
        <p:nvSpPr>
          <p:cNvPr id="8" name="Shape 6"/>
          <p:cNvSpPr/>
          <p:nvPr/>
        </p:nvSpPr>
        <p:spPr>
          <a:xfrm>
            <a:off x="496119" y="3520380"/>
            <a:ext cx="8151763" cy="430560"/>
          </a:xfrm>
          <a:prstGeom prst="roundRect">
            <a:avLst>
              <a:gd name="adj" fmla="val 11533"/>
            </a:avLst>
          </a:prstGeom>
          <a:solidFill>
            <a:srgbClr val="FFFFFF"/>
          </a:solidFill>
          <a:ln w="4763">
            <a:solidFill>
              <a:srgbClr val="F8ECD3"/>
            </a:solidFill>
            <a:prstDash val="solid"/>
          </a:ln>
        </p:spPr>
        <p:txBody>
          <a:bodyPr/>
          <a:lstStyle/>
          <a:p>
            <a:endParaRPr lang="es-ES"/>
          </a:p>
        </p:txBody>
      </p:sp>
      <p:sp>
        <p:nvSpPr>
          <p:cNvPr id="9" name="Shape 7"/>
          <p:cNvSpPr/>
          <p:nvPr/>
        </p:nvSpPr>
        <p:spPr>
          <a:xfrm>
            <a:off x="500881" y="3525143"/>
            <a:ext cx="2714030" cy="421035"/>
          </a:xfrm>
          <a:prstGeom prst="rect">
            <a:avLst/>
          </a:prstGeom>
          <a:solidFill>
            <a:srgbClr val="FFFFFF"/>
          </a:solidFill>
          <a:ln/>
        </p:spPr>
        <p:txBody>
          <a:bodyPr/>
          <a:lstStyle/>
          <a:p>
            <a:endParaRPr lang="es-ES"/>
          </a:p>
        </p:txBody>
      </p:sp>
      <p:sp>
        <p:nvSpPr>
          <p:cNvPr id="10" name="Text 8"/>
          <p:cNvSpPr/>
          <p:nvPr/>
        </p:nvSpPr>
        <p:spPr>
          <a:xfrm>
            <a:off x="619051" y="3643312"/>
            <a:ext cx="2477691" cy="184696"/>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acercarme y huir</a:t>
            </a:r>
            <a:endParaRPr lang="en-US" sz="1600" dirty="0">
              <a:solidFill>
                <a:srgbClr val="002060"/>
              </a:solidFill>
            </a:endParaRPr>
          </a:p>
        </p:txBody>
      </p:sp>
      <p:sp>
        <p:nvSpPr>
          <p:cNvPr id="11" name="Shape 9"/>
          <p:cNvSpPr/>
          <p:nvPr/>
        </p:nvSpPr>
        <p:spPr>
          <a:xfrm>
            <a:off x="3214911" y="3525143"/>
            <a:ext cx="2714104" cy="421035"/>
          </a:xfrm>
          <a:prstGeom prst="rect">
            <a:avLst/>
          </a:prstGeom>
          <a:solidFill>
            <a:srgbClr val="FFFFFF"/>
          </a:solidFill>
          <a:ln/>
        </p:spPr>
        <p:txBody>
          <a:bodyPr/>
          <a:lstStyle/>
          <a:p>
            <a:endParaRPr lang="es-ES"/>
          </a:p>
        </p:txBody>
      </p:sp>
      <p:sp>
        <p:nvSpPr>
          <p:cNvPr id="12" name="Shape 10"/>
          <p:cNvSpPr/>
          <p:nvPr/>
        </p:nvSpPr>
        <p:spPr>
          <a:xfrm>
            <a:off x="3214911" y="3525143"/>
            <a:ext cx="14288" cy="421035"/>
          </a:xfrm>
          <a:prstGeom prst="roundRect">
            <a:avLst>
              <a:gd name="adj" fmla="val 347546"/>
            </a:avLst>
          </a:prstGeom>
          <a:solidFill>
            <a:srgbClr val="F8ECD3"/>
          </a:solidFill>
          <a:ln/>
        </p:spPr>
        <p:txBody>
          <a:bodyPr/>
          <a:lstStyle/>
          <a:p>
            <a:endParaRPr lang="es-ES"/>
          </a:p>
        </p:txBody>
      </p:sp>
      <p:sp>
        <p:nvSpPr>
          <p:cNvPr id="13" name="Text 11"/>
          <p:cNvSpPr/>
          <p:nvPr/>
        </p:nvSpPr>
        <p:spPr>
          <a:xfrm>
            <a:off x="3333080" y="3643312"/>
            <a:ext cx="2477765" cy="184696"/>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pedir ayuda y desconfiar</a:t>
            </a:r>
            <a:endParaRPr lang="en-US" sz="1600" dirty="0">
              <a:solidFill>
                <a:srgbClr val="002060"/>
              </a:solidFill>
            </a:endParaRPr>
          </a:p>
        </p:txBody>
      </p:sp>
      <p:sp>
        <p:nvSpPr>
          <p:cNvPr id="14" name="Shape 12"/>
          <p:cNvSpPr/>
          <p:nvPr/>
        </p:nvSpPr>
        <p:spPr>
          <a:xfrm>
            <a:off x="5929015" y="3525143"/>
            <a:ext cx="2714104" cy="421035"/>
          </a:xfrm>
          <a:prstGeom prst="rect">
            <a:avLst/>
          </a:prstGeom>
          <a:solidFill>
            <a:srgbClr val="FFFFFF"/>
          </a:solidFill>
          <a:ln/>
        </p:spPr>
        <p:txBody>
          <a:bodyPr/>
          <a:lstStyle/>
          <a:p>
            <a:endParaRPr lang="es-ES"/>
          </a:p>
        </p:txBody>
      </p:sp>
      <p:sp>
        <p:nvSpPr>
          <p:cNvPr id="15" name="Shape 13"/>
          <p:cNvSpPr/>
          <p:nvPr/>
        </p:nvSpPr>
        <p:spPr>
          <a:xfrm>
            <a:off x="5929015" y="3525143"/>
            <a:ext cx="14288" cy="421035"/>
          </a:xfrm>
          <a:prstGeom prst="roundRect">
            <a:avLst>
              <a:gd name="adj" fmla="val 347546"/>
            </a:avLst>
          </a:prstGeom>
          <a:solidFill>
            <a:srgbClr val="F8ECD3"/>
          </a:solidFill>
          <a:ln/>
        </p:spPr>
        <p:txBody>
          <a:bodyPr/>
          <a:lstStyle/>
          <a:p>
            <a:endParaRPr lang="es-ES"/>
          </a:p>
        </p:txBody>
      </p:sp>
      <p:sp>
        <p:nvSpPr>
          <p:cNvPr id="16" name="Text 14"/>
          <p:cNvSpPr/>
          <p:nvPr/>
        </p:nvSpPr>
        <p:spPr>
          <a:xfrm>
            <a:off x="6047184" y="3643312"/>
            <a:ext cx="2477765" cy="184696"/>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buscar intimidad y sentir amenaza</a:t>
            </a:r>
            <a:endParaRPr lang="en-US" sz="1600" dirty="0">
              <a:solidFill>
                <a:srgbClr val="002060"/>
              </a:solidFill>
            </a:endParaRPr>
          </a:p>
        </p:txBody>
      </p:sp>
      <p:sp>
        <p:nvSpPr>
          <p:cNvPr id="17" name="Shape 15"/>
          <p:cNvSpPr/>
          <p:nvPr/>
        </p:nvSpPr>
        <p:spPr>
          <a:xfrm>
            <a:off x="496119" y="4077667"/>
            <a:ext cx="8151763" cy="615255"/>
          </a:xfrm>
          <a:prstGeom prst="roundRect">
            <a:avLst>
              <a:gd name="adj" fmla="val 8071"/>
            </a:avLst>
          </a:prstGeom>
          <a:solidFill>
            <a:srgbClr val="FFFFFF"/>
          </a:solidFill>
          <a:ln w="4763">
            <a:solidFill>
              <a:srgbClr val="F8ECD3"/>
            </a:solidFill>
            <a:prstDash val="solid"/>
          </a:ln>
        </p:spPr>
        <p:txBody>
          <a:bodyPr/>
          <a:lstStyle/>
          <a:p>
            <a:endParaRPr lang="es-ES"/>
          </a:p>
        </p:txBody>
      </p:sp>
      <p:sp>
        <p:nvSpPr>
          <p:cNvPr id="18" name="Shape 16"/>
          <p:cNvSpPr/>
          <p:nvPr/>
        </p:nvSpPr>
        <p:spPr>
          <a:xfrm>
            <a:off x="500881" y="4082430"/>
            <a:ext cx="2714030" cy="605730"/>
          </a:xfrm>
          <a:prstGeom prst="rect">
            <a:avLst/>
          </a:prstGeom>
          <a:solidFill>
            <a:srgbClr val="FFFFFF"/>
          </a:solidFill>
          <a:ln/>
        </p:spPr>
        <p:txBody>
          <a:bodyPr/>
          <a:lstStyle/>
          <a:p>
            <a:endParaRPr lang="es-ES"/>
          </a:p>
        </p:txBody>
      </p:sp>
      <p:sp>
        <p:nvSpPr>
          <p:cNvPr id="19" name="Text 17"/>
          <p:cNvSpPr/>
          <p:nvPr/>
        </p:nvSpPr>
        <p:spPr>
          <a:xfrm>
            <a:off x="619051" y="4200599"/>
            <a:ext cx="2477691" cy="369391"/>
          </a:xfrm>
          <a:prstGeom prst="rect">
            <a:avLst/>
          </a:prstGeom>
          <a:noFill/>
          <a:ln/>
        </p:spPr>
        <p:txBody>
          <a:bodyPr wrap="square" lIns="0" tIns="0" rIns="0" bIns="0" rtlCol="0" anchor="t">
            <a:noAutofit/>
          </a:bodyPr>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necesitar al otro y querer rechazarlo</a:t>
            </a:r>
            <a:endParaRPr lang="en-US" sz="1600" dirty="0">
              <a:solidFill>
                <a:srgbClr val="002060"/>
              </a:solidFill>
            </a:endParaRPr>
          </a:p>
        </p:txBody>
      </p:sp>
      <p:sp>
        <p:nvSpPr>
          <p:cNvPr id="20" name="Shape 18"/>
          <p:cNvSpPr/>
          <p:nvPr/>
        </p:nvSpPr>
        <p:spPr>
          <a:xfrm>
            <a:off x="3214911" y="4082430"/>
            <a:ext cx="2714104" cy="605730"/>
          </a:xfrm>
          <a:prstGeom prst="rect">
            <a:avLst/>
          </a:prstGeom>
          <a:solidFill>
            <a:srgbClr val="FFFFFF"/>
          </a:solidFill>
          <a:ln/>
        </p:spPr>
        <p:txBody>
          <a:bodyPr/>
          <a:lstStyle/>
          <a:p>
            <a:endParaRPr lang="es-ES"/>
          </a:p>
        </p:txBody>
      </p:sp>
      <p:sp>
        <p:nvSpPr>
          <p:cNvPr id="21" name="Shape 19"/>
          <p:cNvSpPr/>
          <p:nvPr/>
        </p:nvSpPr>
        <p:spPr>
          <a:xfrm>
            <a:off x="3214911" y="4082430"/>
            <a:ext cx="14288" cy="605730"/>
          </a:xfrm>
          <a:prstGeom prst="roundRect">
            <a:avLst>
              <a:gd name="adj" fmla="val 347546"/>
            </a:avLst>
          </a:prstGeom>
          <a:solidFill>
            <a:srgbClr val="F8ECD3"/>
          </a:solidFill>
          <a:ln/>
        </p:spPr>
        <p:txBody>
          <a:bodyPr/>
          <a:lstStyle/>
          <a:p>
            <a:endParaRPr lang="es-ES"/>
          </a:p>
        </p:txBody>
      </p:sp>
      <p:sp>
        <p:nvSpPr>
          <p:cNvPr id="22" name="Text 20"/>
          <p:cNvSpPr/>
          <p:nvPr/>
        </p:nvSpPr>
        <p:spPr>
          <a:xfrm>
            <a:off x="3333080" y="4200599"/>
            <a:ext cx="2477765" cy="369391"/>
          </a:xfrm>
          <a:prstGeom prst="rect">
            <a:avLst/>
          </a:prstGeom>
          <a:noFill/>
          <a:ln/>
        </p:spPr>
        <p:txBody>
          <a:bodyPr wrap="square" lIns="0" tIns="0" rIns="0" bIns="0" rtlCol="0" anchor="t">
            <a:noAutofit/>
          </a:bodyPr>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sentir alivio cuando se acerca y miedo cuando se acerca</a:t>
            </a:r>
            <a:endParaRPr lang="en-US" sz="1600" dirty="0">
              <a:solidFill>
                <a:srgbClr val="002060"/>
              </a:solidFill>
            </a:endParaRPr>
          </a:p>
        </p:txBody>
      </p:sp>
      <p:sp>
        <p:nvSpPr>
          <p:cNvPr id="23" name="Shape 21"/>
          <p:cNvSpPr/>
          <p:nvPr/>
        </p:nvSpPr>
        <p:spPr>
          <a:xfrm>
            <a:off x="5929015" y="4082430"/>
            <a:ext cx="2714104" cy="605730"/>
          </a:xfrm>
          <a:prstGeom prst="rect">
            <a:avLst/>
          </a:prstGeom>
          <a:solidFill>
            <a:srgbClr val="FFFFFF"/>
          </a:solidFill>
          <a:ln/>
        </p:spPr>
        <p:txBody>
          <a:bodyPr/>
          <a:lstStyle/>
          <a:p>
            <a:endParaRPr lang="es-ES"/>
          </a:p>
        </p:txBody>
      </p:sp>
      <p:sp>
        <p:nvSpPr>
          <p:cNvPr id="24" name="Shape 22"/>
          <p:cNvSpPr/>
          <p:nvPr/>
        </p:nvSpPr>
        <p:spPr>
          <a:xfrm>
            <a:off x="5929015" y="4082430"/>
            <a:ext cx="14288" cy="605730"/>
          </a:xfrm>
          <a:prstGeom prst="roundRect">
            <a:avLst>
              <a:gd name="adj" fmla="val 347546"/>
            </a:avLst>
          </a:prstGeom>
          <a:solidFill>
            <a:srgbClr val="F8ECD3"/>
          </a:solidFill>
          <a:ln/>
        </p:spPr>
        <p:txBody>
          <a:bodyPr/>
          <a:lstStyle/>
          <a:p>
            <a:endParaRPr lang="es-ES"/>
          </a:p>
        </p:txBody>
      </p:sp>
      <p:sp>
        <p:nvSpPr>
          <p:cNvPr id="25" name="Text 23"/>
          <p:cNvSpPr/>
          <p:nvPr/>
        </p:nvSpPr>
        <p:spPr>
          <a:xfrm>
            <a:off x="6047184" y="4200599"/>
            <a:ext cx="2477765" cy="369391"/>
          </a:xfrm>
          <a:prstGeom prst="rect">
            <a:avLst/>
          </a:prstGeom>
          <a:noFill/>
          <a:ln/>
        </p:spPr>
        <p:txBody>
          <a:bodyPr wrap="square" lIns="0" tIns="0" rIns="0" bIns="0" rtlCol="0" anchor="t">
            <a:noAutofit/>
          </a:bodyPr>
          <a:lstStyle/>
          <a:p>
            <a:pPr marL="0" indent="0" algn="l">
              <a:lnSpc>
                <a:spcPct val="104000"/>
              </a:lnSpc>
              <a:buNone/>
            </a:pPr>
            <a:r>
              <a:rPr lang="en-US" dirty="0">
                <a:solidFill>
                  <a:srgbClr val="002060"/>
                </a:solidFill>
                <a:latin typeface="Abadi" panose="020B0604020104020204" pitchFamily="34" charset="0"/>
                <a:ea typeface="Bricolage Grotesque SemiBold" pitchFamily="34" charset="-122"/>
                <a:cs typeface="Bricolage Grotesque SemiBold" pitchFamily="34" charset="-120"/>
              </a:rPr>
              <a:t>sentir pánico si se va y pánico si se queda</a:t>
            </a:r>
            <a:endParaRPr lang="en-US" dirty="0">
              <a:solidFill>
                <a:srgbClr val="00206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48779"/>
            <a:ext cx="8151763" cy="363364"/>
          </a:xfrm>
          <a:prstGeom prst="rect">
            <a:avLst/>
          </a:prstGeom>
          <a:noFill/>
          <a:ln/>
        </p:spPr>
        <p:txBody>
          <a:bodyPr wrap="none" lIns="0" tIns="0" rIns="0" bIns="0" rtlCol="0" anchor="t"/>
          <a:lstStyle/>
          <a:p>
            <a:pPr marL="0" indent="0" algn="l">
              <a:lnSpc>
                <a:spcPct val="104000"/>
              </a:lnSpc>
              <a:buNone/>
            </a:pPr>
            <a:r>
              <a:rPr lang="en-US" sz="2250" dirty="0">
                <a:solidFill>
                  <a:srgbClr val="2C2926"/>
                </a:solidFill>
                <a:latin typeface="Abadi" panose="020B0604020104020204" pitchFamily="34" charset="0"/>
                <a:ea typeface="Bricolage Grotesque SemiBold" pitchFamily="34" charset="-122"/>
                <a:cs typeface="Bricolage Grotesque SemiBold" pitchFamily="34" charset="-120"/>
              </a:rPr>
              <a:t>Activadores más característicos del apego desorganizado</a:t>
            </a:r>
            <a:endParaRPr lang="en-US" sz="2250" dirty="0"/>
          </a:p>
        </p:txBody>
      </p:sp>
      <p:sp>
        <p:nvSpPr>
          <p:cNvPr id="3" name="Text 1"/>
          <p:cNvSpPr/>
          <p:nvPr/>
        </p:nvSpPr>
        <p:spPr>
          <a:xfrm>
            <a:off x="496119" y="930176"/>
            <a:ext cx="8151763" cy="798388"/>
          </a:xfrm>
          <a:prstGeom prst="rect">
            <a:avLst/>
          </a:prstGeom>
          <a:noFill/>
          <a:ln/>
        </p:spPr>
        <p:txBody>
          <a:bodyPr wrap="square" lIns="0" tIns="0" rIns="0" bIns="0" rtlCol="0" anchor="t">
            <a:normAutofit/>
          </a:bodyPr>
          <a:lstStyle/>
          <a:p>
            <a:pPr marL="0" indent="0" algn="l">
              <a:lnSpc>
                <a:spcPct val="129000"/>
              </a:lnSpc>
              <a:spcAft>
                <a:spcPts val="950"/>
              </a:spcAft>
              <a:buNone/>
            </a:pPr>
            <a:r>
              <a:rPr lang="en-US" sz="1100" dirty="0">
                <a:solidFill>
                  <a:srgbClr val="2C2926"/>
                </a:solidFill>
                <a:latin typeface="Abadi" panose="020B0604020104020204" pitchFamily="34" charset="0"/>
                <a:ea typeface="Inter" pitchFamily="34" charset="-122"/>
                <a:cs typeface="Inter" pitchFamily="34" charset="-120"/>
              </a:rPr>
              <a:t>Más que situaciones aisladas, suelen ser experiencias donde el vínculo se vuelve emocionalmente muy significativo y el sistema no puede clasificarlo claramente como seguro o peligroso.</a:t>
            </a:r>
            <a:endParaRPr lang="en-US" sz="1100" dirty="0"/>
          </a:p>
          <a:p>
            <a:pPr marL="0" indent="0" algn="l">
              <a:lnSpc>
                <a:spcPct val="129000"/>
              </a:lnSpc>
              <a:buNone/>
            </a:pPr>
            <a:r>
              <a:rPr lang="en-US" sz="1100" b="1" dirty="0">
                <a:solidFill>
                  <a:srgbClr val="2C2926"/>
                </a:solidFill>
                <a:latin typeface="Abadi" panose="020B0604020104020204" pitchFamily="34" charset="0"/>
                <a:ea typeface="Inter Bold" pitchFamily="34" charset="-122"/>
                <a:cs typeface="Inter Bold" pitchFamily="34" charset="-120"/>
              </a:rPr>
              <a:t>Pueden activar especialmente:</a:t>
            </a:r>
            <a:endParaRPr lang="en-US" sz="1100" dirty="0"/>
          </a:p>
        </p:txBody>
      </p:sp>
      <p:sp>
        <p:nvSpPr>
          <p:cNvPr id="4" name="Shape 2"/>
          <p:cNvSpPr/>
          <p:nvPr/>
        </p:nvSpPr>
        <p:spPr>
          <a:xfrm>
            <a:off x="496119" y="1851199"/>
            <a:ext cx="2644527" cy="605284"/>
          </a:xfrm>
          <a:prstGeom prst="roundRect">
            <a:avLst>
              <a:gd name="adj" fmla="val 8069"/>
            </a:avLst>
          </a:prstGeom>
          <a:solidFill>
            <a:srgbClr val="FFFFFF"/>
          </a:solidFill>
          <a:ln w="4763">
            <a:solidFill>
              <a:srgbClr val="F8ECD3"/>
            </a:solidFill>
            <a:prstDash val="solid"/>
          </a:ln>
        </p:spPr>
        <p:txBody>
          <a:bodyPr/>
          <a:lstStyle/>
          <a:p>
            <a:endParaRPr lang="es-ES"/>
          </a:p>
        </p:txBody>
      </p:sp>
      <p:sp>
        <p:nvSpPr>
          <p:cNvPr id="5" name="Text 3"/>
          <p:cNvSpPr/>
          <p:nvPr/>
        </p:nvSpPr>
        <p:spPr>
          <a:xfrm>
            <a:off x="617116" y="1972196"/>
            <a:ext cx="2402532" cy="363289"/>
          </a:xfrm>
          <a:prstGeom prst="rect">
            <a:avLst/>
          </a:prstGeom>
          <a:noFill/>
          <a:ln/>
        </p:spPr>
        <p:txBody>
          <a:bodyPr wrap="square" lIns="0" tIns="0" rIns="0" bIns="0" rtlCol="0" anchor="t">
            <a:normAutofit/>
          </a:bodyPr>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Sentir que se necesita mucho a alguien.</a:t>
            </a:r>
            <a:endParaRPr lang="en-US" sz="1100" dirty="0"/>
          </a:p>
        </p:txBody>
      </p:sp>
      <p:sp>
        <p:nvSpPr>
          <p:cNvPr id="6" name="Shape 4"/>
          <p:cNvSpPr/>
          <p:nvPr/>
        </p:nvSpPr>
        <p:spPr>
          <a:xfrm>
            <a:off x="3249662" y="1851199"/>
            <a:ext cx="2644601" cy="605284"/>
          </a:xfrm>
          <a:prstGeom prst="roundRect">
            <a:avLst>
              <a:gd name="adj" fmla="val 8069"/>
            </a:avLst>
          </a:prstGeom>
          <a:solidFill>
            <a:srgbClr val="FFFFFF"/>
          </a:solidFill>
          <a:ln w="4763">
            <a:solidFill>
              <a:srgbClr val="F8ECD3"/>
            </a:solidFill>
            <a:prstDash val="solid"/>
          </a:ln>
        </p:spPr>
        <p:txBody>
          <a:bodyPr/>
          <a:lstStyle/>
          <a:p>
            <a:endParaRPr lang="es-ES"/>
          </a:p>
        </p:txBody>
      </p:sp>
      <p:sp>
        <p:nvSpPr>
          <p:cNvPr id="7" name="Text 5"/>
          <p:cNvSpPr/>
          <p:nvPr/>
        </p:nvSpPr>
        <p:spPr>
          <a:xfrm>
            <a:off x="3370659" y="1972196"/>
            <a:ext cx="2402607" cy="363289"/>
          </a:xfrm>
          <a:prstGeom prst="rect">
            <a:avLst/>
          </a:prstGeom>
          <a:noFill/>
          <a:ln/>
        </p:spPr>
        <p:txBody>
          <a:bodyPr wrap="square" lIns="0" tIns="0" rIns="0" bIns="0" rtlCol="0" anchor="t">
            <a:normAutofit/>
          </a:bodyPr>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Recibir cuidado o ternura y, al mismo tiempo, desconfiar.</a:t>
            </a:r>
            <a:endParaRPr lang="en-US" sz="1100" dirty="0"/>
          </a:p>
        </p:txBody>
      </p:sp>
      <p:sp>
        <p:nvSpPr>
          <p:cNvPr id="8" name="Shape 6"/>
          <p:cNvSpPr/>
          <p:nvPr/>
        </p:nvSpPr>
        <p:spPr>
          <a:xfrm>
            <a:off x="6003280" y="1851199"/>
            <a:ext cx="2644601" cy="605284"/>
          </a:xfrm>
          <a:prstGeom prst="roundRect">
            <a:avLst>
              <a:gd name="adj" fmla="val 8069"/>
            </a:avLst>
          </a:prstGeom>
          <a:solidFill>
            <a:srgbClr val="FFFFFF"/>
          </a:solidFill>
          <a:ln w="4763">
            <a:solidFill>
              <a:srgbClr val="F8ECD3"/>
            </a:solidFill>
            <a:prstDash val="solid"/>
          </a:ln>
        </p:spPr>
        <p:txBody>
          <a:bodyPr/>
          <a:lstStyle/>
          <a:p>
            <a:endParaRPr lang="es-ES"/>
          </a:p>
        </p:txBody>
      </p:sp>
      <p:sp>
        <p:nvSpPr>
          <p:cNvPr id="9" name="Text 7"/>
          <p:cNvSpPr/>
          <p:nvPr/>
        </p:nvSpPr>
        <p:spPr>
          <a:xfrm>
            <a:off x="6124277" y="1972196"/>
            <a:ext cx="2402607" cy="363289"/>
          </a:xfrm>
          <a:prstGeom prst="rect">
            <a:avLst/>
          </a:prstGeom>
          <a:noFill/>
          <a:ln/>
        </p:spPr>
        <p:txBody>
          <a:bodyPr wrap="square" lIns="0" tIns="0" rIns="0" bIns="0" rtlCol="0" anchor="t">
            <a:normAutofit/>
          </a:bodyPr>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Empezar a depender emocionalmente de una persona.</a:t>
            </a:r>
            <a:endParaRPr lang="en-US" sz="1100" dirty="0"/>
          </a:p>
        </p:txBody>
      </p:sp>
      <p:sp>
        <p:nvSpPr>
          <p:cNvPr id="10" name="Shape 8"/>
          <p:cNvSpPr/>
          <p:nvPr/>
        </p:nvSpPr>
        <p:spPr>
          <a:xfrm>
            <a:off x="496119" y="2565499"/>
            <a:ext cx="4021336" cy="605284"/>
          </a:xfrm>
          <a:prstGeom prst="roundRect">
            <a:avLst>
              <a:gd name="adj" fmla="val 8069"/>
            </a:avLst>
          </a:prstGeom>
          <a:solidFill>
            <a:srgbClr val="FFFFFF"/>
          </a:solidFill>
          <a:ln w="4763">
            <a:solidFill>
              <a:srgbClr val="F8ECD3"/>
            </a:solidFill>
            <a:prstDash val="solid"/>
          </a:ln>
        </p:spPr>
        <p:txBody>
          <a:bodyPr/>
          <a:lstStyle/>
          <a:p>
            <a:endParaRPr lang="es-ES"/>
          </a:p>
        </p:txBody>
      </p:sp>
      <p:sp>
        <p:nvSpPr>
          <p:cNvPr id="11" name="Text 9"/>
          <p:cNvSpPr/>
          <p:nvPr/>
        </p:nvSpPr>
        <p:spPr>
          <a:xfrm>
            <a:off x="617116" y="2686496"/>
            <a:ext cx="3779341" cy="181645"/>
          </a:xfrm>
          <a:prstGeom prst="rect">
            <a:avLst/>
          </a:prstGeom>
          <a:noFill/>
          <a:ln/>
        </p:spPr>
        <p:txBody>
          <a:bodyPr wrap="none" lIns="0" tIns="0" rIns="0" bIns="0" rtlCol="0" anchor="t"/>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Sentir que alguien se vuelve demasiado importante.</a:t>
            </a:r>
            <a:endParaRPr lang="en-US" sz="1100" dirty="0"/>
          </a:p>
        </p:txBody>
      </p:sp>
      <p:sp>
        <p:nvSpPr>
          <p:cNvPr id="12" name="Shape 10"/>
          <p:cNvSpPr/>
          <p:nvPr/>
        </p:nvSpPr>
        <p:spPr>
          <a:xfrm>
            <a:off x="4626471" y="2565499"/>
            <a:ext cx="4021410" cy="605284"/>
          </a:xfrm>
          <a:prstGeom prst="roundRect">
            <a:avLst>
              <a:gd name="adj" fmla="val 8069"/>
            </a:avLst>
          </a:prstGeom>
          <a:solidFill>
            <a:srgbClr val="FFFFFF"/>
          </a:solidFill>
          <a:ln w="4763">
            <a:solidFill>
              <a:srgbClr val="F8ECD3"/>
            </a:solidFill>
            <a:prstDash val="solid"/>
          </a:ln>
        </p:spPr>
        <p:txBody>
          <a:bodyPr/>
          <a:lstStyle/>
          <a:p>
            <a:endParaRPr lang="es-ES"/>
          </a:p>
        </p:txBody>
      </p:sp>
      <p:sp>
        <p:nvSpPr>
          <p:cNvPr id="13" name="Text 11"/>
          <p:cNvSpPr/>
          <p:nvPr/>
        </p:nvSpPr>
        <p:spPr>
          <a:xfrm>
            <a:off x="4747468" y="2686496"/>
            <a:ext cx="3779416" cy="363289"/>
          </a:xfrm>
          <a:prstGeom prst="rect">
            <a:avLst/>
          </a:prstGeom>
          <a:noFill/>
          <a:ln/>
        </p:spPr>
        <p:txBody>
          <a:bodyPr wrap="square" lIns="0" tIns="0" rIns="0" bIns="0" rtlCol="0" anchor="t">
            <a:normAutofit/>
          </a:bodyPr>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Percibir intimidad profunda después de una historia de daño.</a:t>
            </a:r>
            <a:endParaRPr lang="en-US" sz="1100" dirty="0"/>
          </a:p>
        </p:txBody>
      </p:sp>
      <p:sp>
        <p:nvSpPr>
          <p:cNvPr id="14" name="Shape 12"/>
          <p:cNvSpPr/>
          <p:nvPr/>
        </p:nvSpPr>
        <p:spPr>
          <a:xfrm>
            <a:off x="496119" y="3293418"/>
            <a:ext cx="2644527" cy="786929"/>
          </a:xfrm>
          <a:prstGeom prst="roundRect">
            <a:avLst>
              <a:gd name="adj" fmla="val 6207"/>
            </a:avLst>
          </a:prstGeom>
          <a:solidFill>
            <a:srgbClr val="FFFFFF"/>
          </a:solidFill>
          <a:ln w="4763">
            <a:solidFill>
              <a:srgbClr val="F8ECD3"/>
            </a:solidFill>
            <a:prstDash val="solid"/>
          </a:ln>
        </p:spPr>
        <p:txBody>
          <a:bodyPr/>
          <a:lstStyle/>
          <a:p>
            <a:endParaRPr lang="es-ES"/>
          </a:p>
        </p:txBody>
      </p:sp>
      <p:sp>
        <p:nvSpPr>
          <p:cNvPr id="15" name="Text 13"/>
          <p:cNvSpPr/>
          <p:nvPr/>
        </p:nvSpPr>
        <p:spPr>
          <a:xfrm>
            <a:off x="617116" y="3414415"/>
            <a:ext cx="2402532" cy="363289"/>
          </a:xfrm>
          <a:prstGeom prst="rect">
            <a:avLst/>
          </a:prstGeom>
          <a:noFill/>
          <a:ln/>
        </p:spPr>
        <p:txBody>
          <a:bodyPr wrap="square" lIns="0" tIns="0" rIns="0" bIns="0" rtlCol="0" anchor="t">
            <a:normAutofit/>
          </a:bodyPr>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Vivir una reconciliación intensa después de un conflicto fuerte.</a:t>
            </a:r>
            <a:endParaRPr lang="en-US" sz="1100" dirty="0"/>
          </a:p>
        </p:txBody>
      </p:sp>
      <p:sp>
        <p:nvSpPr>
          <p:cNvPr id="16" name="Shape 14"/>
          <p:cNvSpPr/>
          <p:nvPr/>
        </p:nvSpPr>
        <p:spPr>
          <a:xfrm>
            <a:off x="3249662" y="3293418"/>
            <a:ext cx="2644601" cy="786929"/>
          </a:xfrm>
          <a:prstGeom prst="roundRect">
            <a:avLst>
              <a:gd name="adj" fmla="val 6207"/>
            </a:avLst>
          </a:prstGeom>
          <a:solidFill>
            <a:srgbClr val="FFFFFF"/>
          </a:solidFill>
          <a:ln w="4763">
            <a:solidFill>
              <a:srgbClr val="F8ECD3"/>
            </a:solidFill>
            <a:prstDash val="solid"/>
          </a:ln>
        </p:spPr>
        <p:txBody>
          <a:bodyPr/>
          <a:lstStyle/>
          <a:p>
            <a:endParaRPr lang="es-ES"/>
          </a:p>
        </p:txBody>
      </p:sp>
      <p:sp>
        <p:nvSpPr>
          <p:cNvPr id="17" name="Text 15"/>
          <p:cNvSpPr/>
          <p:nvPr/>
        </p:nvSpPr>
        <p:spPr>
          <a:xfrm>
            <a:off x="3370659" y="3414415"/>
            <a:ext cx="2402607" cy="544934"/>
          </a:xfrm>
          <a:prstGeom prst="rect">
            <a:avLst/>
          </a:prstGeom>
          <a:noFill/>
          <a:ln/>
        </p:spPr>
        <p:txBody>
          <a:bodyPr wrap="square" lIns="0" tIns="0" rIns="0" bIns="0" rtlCol="0" anchor="t">
            <a:normAutofit/>
          </a:bodyPr>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Sentir deseo de entregarse y, al mismo tiempo, impulso de escapar.</a:t>
            </a:r>
            <a:endParaRPr lang="en-US" sz="1100" dirty="0"/>
          </a:p>
        </p:txBody>
      </p:sp>
      <p:sp>
        <p:nvSpPr>
          <p:cNvPr id="18" name="Shape 16"/>
          <p:cNvSpPr/>
          <p:nvPr/>
        </p:nvSpPr>
        <p:spPr>
          <a:xfrm>
            <a:off x="6003280" y="3293418"/>
            <a:ext cx="2644601" cy="786929"/>
          </a:xfrm>
          <a:prstGeom prst="roundRect">
            <a:avLst>
              <a:gd name="adj" fmla="val 6207"/>
            </a:avLst>
          </a:prstGeom>
          <a:solidFill>
            <a:srgbClr val="FFFFFF"/>
          </a:solidFill>
          <a:ln w="4763">
            <a:solidFill>
              <a:srgbClr val="F8ECD3"/>
            </a:solidFill>
            <a:prstDash val="solid"/>
          </a:ln>
        </p:spPr>
        <p:txBody>
          <a:bodyPr/>
          <a:lstStyle/>
          <a:p>
            <a:endParaRPr lang="es-ES"/>
          </a:p>
        </p:txBody>
      </p:sp>
      <p:sp>
        <p:nvSpPr>
          <p:cNvPr id="19" name="Text 17"/>
          <p:cNvSpPr/>
          <p:nvPr/>
        </p:nvSpPr>
        <p:spPr>
          <a:xfrm>
            <a:off x="6124277" y="3414415"/>
            <a:ext cx="2402607" cy="544934"/>
          </a:xfrm>
          <a:prstGeom prst="rect">
            <a:avLst/>
          </a:prstGeom>
          <a:noFill/>
          <a:ln/>
        </p:spPr>
        <p:txBody>
          <a:bodyPr wrap="square" lIns="0" tIns="0" rIns="0" bIns="0" rtlCol="0" anchor="t">
            <a:normAutofit/>
          </a:bodyPr>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Notar que el otro ofrece seguridad, pero el cuerpo no logra creerla.</a:t>
            </a:r>
            <a:endParaRPr lang="en-US" sz="1100" dirty="0"/>
          </a:p>
        </p:txBody>
      </p:sp>
      <p:sp>
        <p:nvSpPr>
          <p:cNvPr id="20" name="Shape 18"/>
          <p:cNvSpPr/>
          <p:nvPr/>
        </p:nvSpPr>
        <p:spPr>
          <a:xfrm>
            <a:off x="496119" y="4189363"/>
            <a:ext cx="4021336" cy="605284"/>
          </a:xfrm>
          <a:prstGeom prst="roundRect">
            <a:avLst>
              <a:gd name="adj" fmla="val 8069"/>
            </a:avLst>
          </a:prstGeom>
          <a:solidFill>
            <a:srgbClr val="FFFFFF"/>
          </a:solidFill>
          <a:ln w="4763">
            <a:solidFill>
              <a:srgbClr val="F8ECD3"/>
            </a:solidFill>
            <a:prstDash val="solid"/>
          </a:ln>
        </p:spPr>
        <p:txBody>
          <a:bodyPr/>
          <a:lstStyle/>
          <a:p>
            <a:endParaRPr lang="es-ES"/>
          </a:p>
        </p:txBody>
      </p:sp>
      <p:sp>
        <p:nvSpPr>
          <p:cNvPr id="21" name="Text 19"/>
          <p:cNvSpPr/>
          <p:nvPr/>
        </p:nvSpPr>
        <p:spPr>
          <a:xfrm>
            <a:off x="617116" y="4310360"/>
            <a:ext cx="3779341" cy="181645"/>
          </a:xfrm>
          <a:prstGeom prst="rect">
            <a:avLst/>
          </a:prstGeom>
          <a:noFill/>
          <a:ln/>
        </p:spPr>
        <p:txBody>
          <a:bodyPr wrap="none" lIns="0" tIns="0" rIns="0" bIns="0" rtlCol="0" anchor="t"/>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Tener una relación que calma y activa a la vez.</a:t>
            </a:r>
            <a:endParaRPr lang="en-US" sz="1100" dirty="0"/>
          </a:p>
        </p:txBody>
      </p:sp>
      <p:sp>
        <p:nvSpPr>
          <p:cNvPr id="22" name="Shape 20"/>
          <p:cNvSpPr/>
          <p:nvPr/>
        </p:nvSpPr>
        <p:spPr>
          <a:xfrm>
            <a:off x="4626471" y="4189363"/>
            <a:ext cx="4021410" cy="605284"/>
          </a:xfrm>
          <a:prstGeom prst="roundRect">
            <a:avLst>
              <a:gd name="adj" fmla="val 8069"/>
            </a:avLst>
          </a:prstGeom>
          <a:solidFill>
            <a:srgbClr val="FFFFFF"/>
          </a:solidFill>
          <a:ln w="4763">
            <a:solidFill>
              <a:srgbClr val="F8ECD3"/>
            </a:solidFill>
            <a:prstDash val="solid"/>
          </a:ln>
        </p:spPr>
        <p:txBody>
          <a:bodyPr/>
          <a:lstStyle/>
          <a:p>
            <a:endParaRPr lang="es-ES"/>
          </a:p>
        </p:txBody>
      </p:sp>
      <p:sp>
        <p:nvSpPr>
          <p:cNvPr id="23" name="Text 21"/>
          <p:cNvSpPr/>
          <p:nvPr/>
        </p:nvSpPr>
        <p:spPr>
          <a:xfrm>
            <a:off x="4747468" y="4310360"/>
            <a:ext cx="3779416" cy="363289"/>
          </a:xfrm>
          <a:prstGeom prst="rect">
            <a:avLst/>
          </a:prstGeom>
          <a:noFill/>
          <a:ln/>
        </p:spPr>
        <p:txBody>
          <a:bodyPr wrap="square" lIns="0" tIns="0" rIns="0" bIns="0" rtlCol="0" anchor="t">
            <a:normAutofit/>
          </a:bodyPr>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Sentir que el vínculo puede ser refugio, pero también lugar de pérdida de control.</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7" y="115789"/>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Amenaza interna en el apego desorganizado</a:t>
            </a:r>
            <a:endParaRPr lang="en-US" sz="2400" dirty="0"/>
          </a:p>
        </p:txBody>
      </p:sp>
      <p:sp>
        <p:nvSpPr>
          <p:cNvPr id="3" name="Text 1"/>
          <p:cNvSpPr/>
          <p:nvPr/>
        </p:nvSpPr>
        <p:spPr>
          <a:xfrm>
            <a:off x="357783" y="627311"/>
            <a:ext cx="8151763" cy="1798588"/>
          </a:xfrm>
          <a:prstGeom prst="rect">
            <a:avLst/>
          </a:prstGeom>
          <a:noFill/>
          <a:ln/>
        </p:spPr>
        <p:txBody>
          <a:bodyPr wrap="square" lIns="0" tIns="0" rIns="0" bIns="0" rtlCol="0" anchor="t"/>
          <a:lstStyle/>
          <a:p>
            <a:pPr marL="0" indent="0" algn="l">
              <a:lnSpc>
                <a:spcPct val="133000"/>
              </a:lnSpc>
              <a:spcAft>
                <a:spcPts val="1050"/>
              </a:spcAft>
              <a:buNone/>
            </a:pPr>
            <a:r>
              <a:rPr lang="en-US" sz="1600" dirty="0">
                <a:solidFill>
                  <a:srgbClr val="002060"/>
                </a:solidFill>
                <a:latin typeface="Abadi" panose="020B0604020104020204" pitchFamily="34" charset="0"/>
                <a:ea typeface="Inter" pitchFamily="34" charset="-122"/>
                <a:cs typeface="Inter" pitchFamily="34" charset="-120"/>
              </a:rPr>
              <a:t>La amenaza no es solo:</a:t>
            </a:r>
            <a:endParaRPr lang="en-US" sz="1600" dirty="0">
              <a:solidFill>
                <a:srgbClr val="002060"/>
              </a:solidFill>
            </a:endParaRPr>
          </a:p>
          <a:p>
            <a:pPr marL="0" indent="0" algn="l">
              <a:lnSpc>
                <a:spcPct val="133000"/>
              </a:lnSpc>
              <a:spcAft>
                <a:spcPts val="1050"/>
              </a:spcAft>
              <a:buNone/>
            </a:pPr>
            <a:r>
              <a:rPr lang="en-US" sz="1600" dirty="0">
                <a:solidFill>
                  <a:srgbClr val="002060"/>
                </a:solidFill>
                <a:latin typeface="Abadi" panose="020B0604020104020204" pitchFamily="34" charset="0"/>
                <a:ea typeface="Inter" pitchFamily="34" charset="-122"/>
                <a:cs typeface="Inter" pitchFamily="34" charset="-120"/>
              </a:rPr>
              <a:t>"Me va a dejar."</a:t>
            </a:r>
            <a:endParaRPr lang="en-US" sz="1600" dirty="0">
              <a:solidFill>
                <a:srgbClr val="002060"/>
              </a:solidFill>
            </a:endParaRPr>
          </a:p>
          <a:p>
            <a:pPr marL="0" indent="0" algn="l">
              <a:lnSpc>
                <a:spcPct val="133000"/>
              </a:lnSpc>
              <a:spcAft>
                <a:spcPts val="1050"/>
              </a:spcAft>
              <a:buNone/>
            </a:pPr>
            <a:r>
              <a:rPr lang="en-US" sz="1600" dirty="0">
                <a:solidFill>
                  <a:srgbClr val="002060"/>
                </a:solidFill>
                <a:latin typeface="Abadi" panose="020B0604020104020204" pitchFamily="34" charset="0"/>
                <a:ea typeface="Inter" pitchFamily="34" charset="-122"/>
                <a:cs typeface="Inter" pitchFamily="34" charset="-120"/>
              </a:rPr>
              <a:t>Ni solo:</a:t>
            </a:r>
            <a:endParaRPr lang="en-US" sz="1600" dirty="0">
              <a:solidFill>
                <a:srgbClr val="002060"/>
              </a:solidFill>
            </a:endParaRPr>
          </a:p>
          <a:p>
            <a:pPr marL="0" indent="0" algn="l">
              <a:lnSpc>
                <a:spcPct val="133000"/>
              </a:lnSpc>
              <a:spcAft>
                <a:spcPts val="1050"/>
              </a:spcAft>
              <a:buNone/>
            </a:pPr>
            <a:r>
              <a:rPr lang="en-US" sz="1600" dirty="0">
                <a:solidFill>
                  <a:srgbClr val="002060"/>
                </a:solidFill>
                <a:latin typeface="Abadi" panose="020B0604020104020204" pitchFamily="34" charset="0"/>
                <a:ea typeface="Inter" pitchFamily="34" charset="-122"/>
                <a:cs typeface="Inter" pitchFamily="34" charset="-120"/>
              </a:rPr>
              <a:t>"Me va a invadir."</a:t>
            </a:r>
            <a:endParaRPr lang="en-US" sz="1600" dirty="0">
              <a:solidFill>
                <a:srgbClr val="002060"/>
              </a:solidFill>
            </a:endParaRPr>
          </a:p>
          <a:p>
            <a:pPr marL="0" indent="0" algn="l">
              <a:lnSpc>
                <a:spcPct val="133000"/>
              </a:lnSpc>
              <a:buNone/>
            </a:pPr>
            <a:r>
              <a:rPr lang="en-US" sz="1600" dirty="0">
                <a:solidFill>
                  <a:srgbClr val="002060"/>
                </a:solidFill>
                <a:latin typeface="Abadi" panose="020B0604020104020204" pitchFamily="34" charset="0"/>
                <a:ea typeface="Inter" pitchFamily="34" charset="-122"/>
                <a:cs typeface="Inter" pitchFamily="34" charset="-120"/>
              </a:rPr>
              <a:t>La amenaza suele ser más contradictoria</a:t>
            </a:r>
            <a:r>
              <a:rPr lang="en-US" sz="1200" dirty="0">
                <a:solidFill>
                  <a:srgbClr val="2C2926"/>
                </a:solidFill>
                <a:latin typeface="Abadi" panose="020B0604020104020204" pitchFamily="34" charset="0"/>
                <a:ea typeface="Inter" pitchFamily="34" charset="-122"/>
                <a:cs typeface="Inter" pitchFamily="34" charset="-120"/>
              </a:rPr>
              <a:t>:</a:t>
            </a:r>
            <a:endParaRPr lang="en-US" sz="12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938686"/>
            <a:ext cx="2634555" cy="974154"/>
          </a:xfrm>
          <a:prstGeom prst="rect">
            <a:avLst/>
          </a:prstGeom>
        </p:spPr>
      </p:pic>
      <p:sp>
        <p:nvSpPr>
          <p:cNvPr id="5" name="Text 2"/>
          <p:cNvSpPr/>
          <p:nvPr/>
        </p:nvSpPr>
        <p:spPr>
          <a:xfrm>
            <a:off x="691530" y="3076947"/>
            <a:ext cx="2300883" cy="697632"/>
          </a:xfrm>
          <a:prstGeom prst="rect">
            <a:avLst/>
          </a:prstGeom>
          <a:noFill/>
          <a:ln/>
        </p:spPr>
        <p:txBody>
          <a:bodyPr wrap="square" lIns="0" tIns="0" rIns="0" bIns="0" rtlCol="0" anchor="t">
            <a:normAutofit/>
          </a:bodyPr>
          <a:lstStyle/>
          <a:p>
            <a:pPr marL="0" indent="0" algn="l">
              <a:lnSpc>
                <a:spcPct val="104000"/>
              </a:lnSpc>
              <a:buNone/>
            </a:pPr>
            <a:r>
              <a:rPr lang="en-US" sz="1450" dirty="0">
                <a:solidFill>
                  <a:srgbClr val="2C2926"/>
                </a:solidFill>
                <a:latin typeface="Abadi" panose="020B0604020104020204" pitchFamily="34" charset="0"/>
                <a:ea typeface="Bricolage Grotesque SemiBold" pitchFamily="34" charset="-122"/>
                <a:cs typeface="Bricolage Grotesque SemiBold" pitchFamily="34" charset="-120"/>
              </a:rPr>
              <a:t>"Te necesito, pero necesitarte me pone en peligro."</a:t>
            </a:r>
            <a:endParaRPr lang="en-US" sz="145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4648" y="2938686"/>
            <a:ext cx="2634630" cy="974154"/>
          </a:xfrm>
          <a:prstGeom prst="rect">
            <a:avLst/>
          </a:prstGeom>
        </p:spPr>
      </p:pic>
      <p:sp>
        <p:nvSpPr>
          <p:cNvPr id="7" name="Text 3"/>
          <p:cNvSpPr/>
          <p:nvPr/>
        </p:nvSpPr>
        <p:spPr>
          <a:xfrm>
            <a:off x="3450059" y="3076947"/>
            <a:ext cx="2300957" cy="465088"/>
          </a:xfrm>
          <a:prstGeom prst="rect">
            <a:avLst/>
          </a:prstGeom>
          <a:noFill/>
          <a:ln/>
        </p:spPr>
        <p:txBody>
          <a:bodyPr wrap="square" lIns="0" tIns="0" rIns="0" bIns="0" rtlCol="0" anchor="t">
            <a:normAutofit/>
          </a:bodyPr>
          <a:lstStyle/>
          <a:p>
            <a:pPr marL="0" indent="0" algn="l">
              <a:lnSpc>
                <a:spcPct val="104000"/>
              </a:lnSpc>
              <a:buNone/>
            </a:pPr>
            <a:r>
              <a:rPr lang="en-US" sz="1450" dirty="0">
                <a:solidFill>
                  <a:srgbClr val="2C2926"/>
                </a:solidFill>
                <a:latin typeface="Abadi" panose="020B0604020104020204" pitchFamily="34" charset="0"/>
                <a:ea typeface="Bricolage Grotesque SemiBold" pitchFamily="34" charset="-122"/>
                <a:cs typeface="Bricolage Grotesque SemiBold" pitchFamily="34" charset="-120"/>
              </a:rPr>
              <a:t>"Quiero acercarme, pero acercarme me asusta."</a:t>
            </a:r>
            <a:endParaRPr lang="en-US" sz="1450" dirty="0"/>
          </a:p>
        </p:txBody>
      </p:sp>
      <p:pic>
        <p:nvPicPr>
          <p:cNvPr id="8"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3252" y="2938686"/>
            <a:ext cx="2634555" cy="974154"/>
          </a:xfrm>
          <a:prstGeom prst="rect">
            <a:avLst/>
          </a:prstGeom>
        </p:spPr>
      </p:pic>
      <p:sp>
        <p:nvSpPr>
          <p:cNvPr id="9" name="Text 4"/>
          <p:cNvSpPr/>
          <p:nvPr/>
        </p:nvSpPr>
        <p:spPr>
          <a:xfrm>
            <a:off x="6208663" y="3076947"/>
            <a:ext cx="2300883" cy="697632"/>
          </a:xfrm>
          <a:prstGeom prst="rect">
            <a:avLst/>
          </a:prstGeom>
          <a:noFill/>
          <a:ln/>
        </p:spPr>
        <p:txBody>
          <a:bodyPr wrap="square" lIns="0" tIns="0" rIns="0" bIns="0" rtlCol="0" anchor="t">
            <a:normAutofit/>
          </a:bodyPr>
          <a:lstStyle/>
          <a:p>
            <a:pPr marL="0" indent="0" algn="l">
              <a:lnSpc>
                <a:spcPct val="104000"/>
              </a:lnSpc>
              <a:buNone/>
            </a:pPr>
            <a:r>
              <a:rPr lang="en-US" sz="1450" dirty="0">
                <a:solidFill>
                  <a:srgbClr val="2C2926"/>
                </a:solidFill>
                <a:latin typeface="Abadi" panose="020B0604020104020204" pitchFamily="34" charset="0"/>
                <a:ea typeface="Bricolage Grotesque SemiBold" pitchFamily="34" charset="-122"/>
                <a:cs typeface="Bricolage Grotesque SemiBold" pitchFamily="34" charset="-120"/>
              </a:rPr>
              <a:t>"Si te vas, me hundo; si te quedas, me siento atrapado/a."</a:t>
            </a:r>
            <a:endParaRPr lang="en-US" sz="1450" dirty="0"/>
          </a:p>
        </p:txBody>
      </p:sp>
      <p:pic>
        <p:nvPicPr>
          <p:cNvPr id="10"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4036814"/>
            <a:ext cx="2634555" cy="741611"/>
          </a:xfrm>
          <a:prstGeom prst="rect">
            <a:avLst/>
          </a:prstGeom>
        </p:spPr>
      </p:pic>
      <p:sp>
        <p:nvSpPr>
          <p:cNvPr id="11" name="Text 5"/>
          <p:cNvSpPr/>
          <p:nvPr/>
        </p:nvSpPr>
        <p:spPr>
          <a:xfrm>
            <a:off x="691530" y="4175075"/>
            <a:ext cx="2300883" cy="465088"/>
          </a:xfrm>
          <a:prstGeom prst="rect">
            <a:avLst/>
          </a:prstGeom>
          <a:noFill/>
          <a:ln/>
        </p:spPr>
        <p:txBody>
          <a:bodyPr wrap="square" lIns="0" tIns="0" rIns="0" bIns="0" rtlCol="0" anchor="t">
            <a:normAutofit/>
          </a:bodyPr>
          <a:lstStyle/>
          <a:p>
            <a:pPr marL="0" indent="0" algn="l">
              <a:lnSpc>
                <a:spcPct val="104000"/>
              </a:lnSpc>
              <a:buNone/>
            </a:pPr>
            <a:r>
              <a:rPr lang="en-US" sz="1450" dirty="0">
                <a:solidFill>
                  <a:srgbClr val="2C2926"/>
                </a:solidFill>
                <a:latin typeface="Abadi" panose="020B0604020104020204" pitchFamily="34" charset="0"/>
                <a:ea typeface="Bricolage Grotesque SemiBold" pitchFamily="34" charset="-122"/>
                <a:cs typeface="Bricolage Grotesque SemiBold" pitchFamily="34" charset="-120"/>
              </a:rPr>
              <a:t>"No sé si eres refugio o amenaza."</a:t>
            </a:r>
            <a:endParaRPr lang="en-US" sz="1450" dirty="0"/>
          </a:p>
        </p:txBody>
      </p:sp>
      <p:pic>
        <p:nvPicPr>
          <p:cNvPr id="12"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54648" y="4036814"/>
            <a:ext cx="2634630" cy="741611"/>
          </a:xfrm>
          <a:prstGeom prst="rect">
            <a:avLst/>
          </a:prstGeom>
        </p:spPr>
      </p:pic>
      <p:sp>
        <p:nvSpPr>
          <p:cNvPr id="13" name="Text 6"/>
          <p:cNvSpPr/>
          <p:nvPr/>
        </p:nvSpPr>
        <p:spPr>
          <a:xfrm>
            <a:off x="3450059" y="4175075"/>
            <a:ext cx="2300957" cy="465088"/>
          </a:xfrm>
          <a:prstGeom prst="rect">
            <a:avLst/>
          </a:prstGeom>
          <a:noFill/>
          <a:ln/>
        </p:spPr>
        <p:txBody>
          <a:bodyPr wrap="square" lIns="0" tIns="0" rIns="0" bIns="0" rtlCol="0" anchor="t">
            <a:normAutofit/>
          </a:bodyPr>
          <a:lstStyle/>
          <a:p>
            <a:pPr marL="0" indent="0" algn="l">
              <a:lnSpc>
                <a:spcPct val="104000"/>
              </a:lnSpc>
              <a:buNone/>
            </a:pPr>
            <a:r>
              <a:rPr lang="en-US" sz="1450" dirty="0">
                <a:solidFill>
                  <a:srgbClr val="2C2926"/>
                </a:solidFill>
                <a:latin typeface="Abadi" panose="020B0604020104020204" pitchFamily="34" charset="0"/>
                <a:ea typeface="Bricolage Grotesque SemiBold" pitchFamily="34" charset="-122"/>
                <a:cs typeface="Bricolage Grotesque SemiBold" pitchFamily="34" charset="-120"/>
              </a:rPr>
              <a:t>"No sé si puedo confiar en lo que deseo."</a:t>
            </a:r>
            <a:endParaRPr lang="en-US" sz="14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24718" y="276597"/>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Respuesta habitual del apego desorganizado</a:t>
            </a:r>
            <a:endParaRPr lang="en-US" sz="2400" dirty="0"/>
          </a:p>
        </p:txBody>
      </p:sp>
      <p:sp>
        <p:nvSpPr>
          <p:cNvPr id="3" name="Text 1"/>
          <p:cNvSpPr/>
          <p:nvPr/>
        </p:nvSpPr>
        <p:spPr>
          <a:xfrm>
            <a:off x="496117" y="975085"/>
            <a:ext cx="8608963"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Cuando se activa una tendencia desorganizada, puede aparecer:</a:t>
            </a:r>
            <a:endParaRPr lang="en-US" sz="1200" dirty="0"/>
          </a:p>
        </p:txBody>
      </p:sp>
      <p:sp>
        <p:nvSpPr>
          <p:cNvPr id="4" name="Shape 2"/>
          <p:cNvSpPr/>
          <p:nvPr/>
        </p:nvSpPr>
        <p:spPr>
          <a:xfrm>
            <a:off x="496119" y="1782217"/>
            <a:ext cx="2634555" cy="645170"/>
          </a:xfrm>
          <a:prstGeom prst="roundRect">
            <a:avLst>
              <a:gd name="adj" fmla="val 8075"/>
            </a:avLst>
          </a:prstGeom>
          <a:solidFill>
            <a:srgbClr val="FFFFFF"/>
          </a:solidFill>
          <a:ln w="4763">
            <a:solidFill>
              <a:srgbClr val="F8ECD3"/>
            </a:solidFill>
            <a:prstDash val="solid"/>
          </a:ln>
        </p:spPr>
        <p:txBody>
          <a:bodyPr/>
          <a:lstStyle/>
          <a:p>
            <a:endParaRPr lang="es-ES"/>
          </a:p>
        </p:txBody>
      </p:sp>
      <p:sp>
        <p:nvSpPr>
          <p:cNvPr id="5" name="Text 3"/>
          <p:cNvSpPr/>
          <p:nvPr/>
        </p:nvSpPr>
        <p:spPr>
          <a:xfrm>
            <a:off x="624855" y="1910953"/>
            <a:ext cx="237708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Buscar contacto y rechazarlo cuando aparece.</a:t>
            </a:r>
            <a:endParaRPr lang="en-US" sz="1200" dirty="0"/>
          </a:p>
        </p:txBody>
      </p:sp>
      <p:sp>
        <p:nvSpPr>
          <p:cNvPr id="6" name="Shape 4"/>
          <p:cNvSpPr/>
          <p:nvPr/>
        </p:nvSpPr>
        <p:spPr>
          <a:xfrm>
            <a:off x="3254648" y="1782217"/>
            <a:ext cx="2634630" cy="645170"/>
          </a:xfrm>
          <a:prstGeom prst="roundRect">
            <a:avLst>
              <a:gd name="adj" fmla="val 8075"/>
            </a:avLst>
          </a:prstGeom>
          <a:solidFill>
            <a:srgbClr val="FFFFFF"/>
          </a:solidFill>
          <a:ln w="4763">
            <a:solidFill>
              <a:srgbClr val="F8ECD3"/>
            </a:solidFill>
            <a:prstDash val="solid"/>
          </a:ln>
        </p:spPr>
        <p:txBody>
          <a:bodyPr/>
          <a:lstStyle/>
          <a:p>
            <a:endParaRPr lang="es-ES"/>
          </a:p>
        </p:txBody>
      </p:sp>
      <p:sp>
        <p:nvSpPr>
          <p:cNvPr id="7" name="Text 5"/>
          <p:cNvSpPr/>
          <p:nvPr/>
        </p:nvSpPr>
        <p:spPr>
          <a:xfrm>
            <a:off x="3383384" y="1910953"/>
            <a:ext cx="2377157"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Pedir cuidado y desconfiar del cuidado recibido.</a:t>
            </a:r>
            <a:endParaRPr lang="en-US" sz="1200" dirty="0"/>
          </a:p>
        </p:txBody>
      </p:sp>
      <p:sp>
        <p:nvSpPr>
          <p:cNvPr id="8" name="Shape 6"/>
          <p:cNvSpPr/>
          <p:nvPr/>
        </p:nvSpPr>
        <p:spPr>
          <a:xfrm>
            <a:off x="6013252" y="1782217"/>
            <a:ext cx="2634555" cy="645170"/>
          </a:xfrm>
          <a:prstGeom prst="roundRect">
            <a:avLst>
              <a:gd name="adj" fmla="val 8075"/>
            </a:avLst>
          </a:prstGeom>
          <a:solidFill>
            <a:srgbClr val="FFFFFF"/>
          </a:solidFill>
          <a:ln w="4763">
            <a:solidFill>
              <a:srgbClr val="F8ECD3"/>
            </a:solidFill>
            <a:prstDash val="solid"/>
          </a:ln>
        </p:spPr>
        <p:txBody>
          <a:bodyPr/>
          <a:lstStyle/>
          <a:p>
            <a:endParaRPr lang="es-ES"/>
          </a:p>
        </p:txBody>
      </p:sp>
      <p:sp>
        <p:nvSpPr>
          <p:cNvPr id="9" name="Text 7"/>
          <p:cNvSpPr/>
          <p:nvPr/>
        </p:nvSpPr>
        <p:spPr>
          <a:xfrm>
            <a:off x="6141988" y="1910953"/>
            <a:ext cx="237708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Idealizar al otro y, de pronto, verlo como peligroso.</a:t>
            </a:r>
            <a:endParaRPr lang="en-US" sz="1200" dirty="0"/>
          </a:p>
        </p:txBody>
      </p:sp>
      <p:sp>
        <p:nvSpPr>
          <p:cNvPr id="10" name="Shape 8"/>
          <p:cNvSpPr/>
          <p:nvPr/>
        </p:nvSpPr>
        <p:spPr>
          <a:xfrm>
            <a:off x="496119" y="2566913"/>
            <a:ext cx="2634555" cy="839019"/>
          </a:xfrm>
          <a:prstGeom prst="roundRect">
            <a:avLst>
              <a:gd name="adj" fmla="val 6210"/>
            </a:avLst>
          </a:prstGeom>
          <a:solidFill>
            <a:srgbClr val="FFFFFF"/>
          </a:solidFill>
          <a:ln w="4763">
            <a:solidFill>
              <a:srgbClr val="F8ECD3"/>
            </a:solidFill>
            <a:prstDash val="solid"/>
          </a:ln>
        </p:spPr>
        <p:txBody>
          <a:bodyPr/>
          <a:lstStyle/>
          <a:p>
            <a:endParaRPr lang="es-ES"/>
          </a:p>
        </p:txBody>
      </p:sp>
      <p:sp>
        <p:nvSpPr>
          <p:cNvPr id="11" name="Text 9"/>
          <p:cNvSpPr/>
          <p:nvPr/>
        </p:nvSpPr>
        <p:spPr>
          <a:xfrm>
            <a:off x="624855" y="2695649"/>
            <a:ext cx="2377083" cy="581546"/>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Sentir alivio con la cercanía y después necesidad de destruirla.</a:t>
            </a:r>
            <a:endParaRPr lang="en-US" sz="1200" dirty="0"/>
          </a:p>
        </p:txBody>
      </p:sp>
      <p:sp>
        <p:nvSpPr>
          <p:cNvPr id="12" name="Shape 10"/>
          <p:cNvSpPr/>
          <p:nvPr/>
        </p:nvSpPr>
        <p:spPr>
          <a:xfrm>
            <a:off x="3254648" y="2566913"/>
            <a:ext cx="2634630" cy="839019"/>
          </a:xfrm>
          <a:prstGeom prst="roundRect">
            <a:avLst>
              <a:gd name="adj" fmla="val 6210"/>
            </a:avLst>
          </a:prstGeom>
          <a:solidFill>
            <a:srgbClr val="FFFFFF"/>
          </a:solidFill>
          <a:ln w="4763">
            <a:solidFill>
              <a:srgbClr val="F8ECD3"/>
            </a:solidFill>
            <a:prstDash val="solid"/>
          </a:ln>
        </p:spPr>
        <p:txBody>
          <a:bodyPr/>
          <a:lstStyle/>
          <a:p>
            <a:endParaRPr lang="es-ES"/>
          </a:p>
        </p:txBody>
      </p:sp>
      <p:sp>
        <p:nvSpPr>
          <p:cNvPr id="13" name="Text 11"/>
          <p:cNvSpPr/>
          <p:nvPr/>
        </p:nvSpPr>
        <p:spPr>
          <a:xfrm>
            <a:off x="3383384" y="2695649"/>
            <a:ext cx="2377157"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Acercarse con intensidad y luego desaparecer.</a:t>
            </a:r>
            <a:endParaRPr lang="en-US" sz="1200" dirty="0"/>
          </a:p>
        </p:txBody>
      </p:sp>
      <p:sp>
        <p:nvSpPr>
          <p:cNvPr id="14" name="Shape 12"/>
          <p:cNvSpPr/>
          <p:nvPr/>
        </p:nvSpPr>
        <p:spPr>
          <a:xfrm>
            <a:off x="6013252" y="2566913"/>
            <a:ext cx="2634555" cy="839019"/>
          </a:xfrm>
          <a:prstGeom prst="roundRect">
            <a:avLst>
              <a:gd name="adj" fmla="val 6210"/>
            </a:avLst>
          </a:prstGeom>
          <a:solidFill>
            <a:srgbClr val="FFFFFF"/>
          </a:solidFill>
          <a:ln w="4763">
            <a:solidFill>
              <a:srgbClr val="F8ECD3"/>
            </a:solidFill>
            <a:prstDash val="solid"/>
          </a:ln>
        </p:spPr>
        <p:txBody>
          <a:bodyPr/>
          <a:lstStyle/>
          <a:p>
            <a:endParaRPr lang="es-ES"/>
          </a:p>
        </p:txBody>
      </p:sp>
      <p:sp>
        <p:nvSpPr>
          <p:cNvPr id="15" name="Text 13"/>
          <p:cNvSpPr/>
          <p:nvPr/>
        </p:nvSpPr>
        <p:spPr>
          <a:xfrm>
            <a:off x="6141988" y="2695649"/>
            <a:ext cx="237708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Querer reparar y atacar al mismo tiempo.</a:t>
            </a:r>
            <a:endParaRPr lang="en-US" sz="1200" dirty="0"/>
          </a:p>
        </p:txBody>
      </p:sp>
      <p:sp>
        <p:nvSpPr>
          <p:cNvPr id="16" name="Shape 14"/>
          <p:cNvSpPr/>
          <p:nvPr/>
        </p:nvSpPr>
        <p:spPr>
          <a:xfrm>
            <a:off x="496119" y="3545458"/>
            <a:ext cx="2634555" cy="839019"/>
          </a:xfrm>
          <a:prstGeom prst="roundRect">
            <a:avLst>
              <a:gd name="adj" fmla="val 6210"/>
            </a:avLst>
          </a:prstGeom>
          <a:solidFill>
            <a:srgbClr val="FFFFFF"/>
          </a:solidFill>
          <a:ln w="4763">
            <a:solidFill>
              <a:srgbClr val="F8ECD3"/>
            </a:solidFill>
            <a:prstDash val="solid"/>
          </a:ln>
        </p:spPr>
        <p:txBody>
          <a:bodyPr/>
          <a:lstStyle/>
          <a:p>
            <a:endParaRPr lang="es-ES"/>
          </a:p>
        </p:txBody>
      </p:sp>
      <p:sp>
        <p:nvSpPr>
          <p:cNvPr id="17" name="Text 15"/>
          <p:cNvSpPr/>
          <p:nvPr/>
        </p:nvSpPr>
        <p:spPr>
          <a:xfrm>
            <a:off x="624855" y="3674194"/>
            <a:ext cx="237708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Quedarse bloqueado/a sin saber si hablar, huir o aferrarse.</a:t>
            </a:r>
            <a:endParaRPr lang="en-US" sz="1200" dirty="0"/>
          </a:p>
        </p:txBody>
      </p:sp>
      <p:sp>
        <p:nvSpPr>
          <p:cNvPr id="18" name="Shape 16"/>
          <p:cNvSpPr/>
          <p:nvPr/>
        </p:nvSpPr>
        <p:spPr>
          <a:xfrm>
            <a:off x="3254648" y="3545458"/>
            <a:ext cx="2634630" cy="839019"/>
          </a:xfrm>
          <a:prstGeom prst="roundRect">
            <a:avLst>
              <a:gd name="adj" fmla="val 6210"/>
            </a:avLst>
          </a:prstGeom>
          <a:solidFill>
            <a:srgbClr val="FFFFFF"/>
          </a:solidFill>
          <a:ln w="4763">
            <a:solidFill>
              <a:srgbClr val="F8ECD3"/>
            </a:solidFill>
            <a:prstDash val="solid"/>
          </a:ln>
        </p:spPr>
        <p:txBody>
          <a:bodyPr/>
          <a:lstStyle/>
          <a:p>
            <a:endParaRPr lang="es-ES"/>
          </a:p>
        </p:txBody>
      </p:sp>
      <p:sp>
        <p:nvSpPr>
          <p:cNvPr id="19" name="Text 17"/>
          <p:cNvSpPr/>
          <p:nvPr/>
        </p:nvSpPr>
        <p:spPr>
          <a:xfrm>
            <a:off x="3383384" y="3674194"/>
            <a:ext cx="2377157" cy="581546"/>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Sentir vergüenza o miedo después de haber mostrado necesidad.</a:t>
            </a:r>
            <a:endParaRPr lang="en-US" sz="1200" dirty="0"/>
          </a:p>
        </p:txBody>
      </p:sp>
      <p:sp>
        <p:nvSpPr>
          <p:cNvPr id="20" name="Shape 18"/>
          <p:cNvSpPr/>
          <p:nvPr/>
        </p:nvSpPr>
        <p:spPr>
          <a:xfrm>
            <a:off x="6013252" y="3545458"/>
            <a:ext cx="2634555" cy="839019"/>
          </a:xfrm>
          <a:prstGeom prst="roundRect">
            <a:avLst>
              <a:gd name="adj" fmla="val 6210"/>
            </a:avLst>
          </a:prstGeom>
          <a:solidFill>
            <a:srgbClr val="FFFFFF"/>
          </a:solidFill>
          <a:ln w="4763">
            <a:solidFill>
              <a:srgbClr val="F8ECD3"/>
            </a:solidFill>
            <a:prstDash val="solid"/>
          </a:ln>
        </p:spPr>
        <p:txBody>
          <a:bodyPr/>
          <a:lstStyle/>
          <a:p>
            <a:endParaRPr lang="es-ES"/>
          </a:p>
        </p:txBody>
      </p:sp>
      <p:sp>
        <p:nvSpPr>
          <p:cNvPr id="21" name="Text 19"/>
          <p:cNvSpPr/>
          <p:nvPr/>
        </p:nvSpPr>
        <p:spPr>
          <a:xfrm>
            <a:off x="6141988" y="3674194"/>
            <a:ext cx="237708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Vivir la intimidad como deseo y amenaza simultáneamente.</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1049387"/>
            <a:ext cx="8151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Diferencia entre activación ansiosa, evitativa y desorganizada</a:t>
            </a:r>
            <a:endParaRPr lang="en-US" sz="2400" dirty="0"/>
          </a:p>
        </p:txBody>
      </p:sp>
      <p:sp>
        <p:nvSpPr>
          <p:cNvPr id="3" name="Shape 1"/>
          <p:cNvSpPr/>
          <p:nvPr/>
        </p:nvSpPr>
        <p:spPr>
          <a:xfrm>
            <a:off x="406822" y="2010519"/>
            <a:ext cx="4103191" cy="2083594"/>
          </a:xfrm>
          <a:prstGeom prst="roundRect">
            <a:avLst>
              <a:gd name="adj" fmla="val 4287"/>
            </a:avLst>
          </a:prstGeom>
          <a:solidFill>
            <a:srgbClr val="E7BF6A">
              <a:alpha val="95000"/>
            </a:srgbClr>
          </a:solidFill>
          <a:ln/>
        </p:spPr>
        <p:txBody>
          <a:bodyPr/>
          <a:lstStyle/>
          <a:p>
            <a:endParaRPr lang="es-ES"/>
          </a:p>
        </p:txBody>
      </p:sp>
      <p:sp>
        <p:nvSpPr>
          <p:cNvPr id="4" name="Text 2"/>
          <p:cNvSpPr/>
          <p:nvPr/>
        </p:nvSpPr>
        <p:spPr>
          <a:xfrm>
            <a:off x="530796" y="2134493"/>
            <a:ext cx="3855244"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Activación ansiosa</a:t>
            </a:r>
            <a:endParaRPr lang="en-US" sz="1950" dirty="0"/>
          </a:p>
        </p:txBody>
      </p:sp>
      <p:sp>
        <p:nvSpPr>
          <p:cNvPr id="5" name="Text 3"/>
          <p:cNvSpPr/>
          <p:nvPr/>
        </p:nvSpPr>
        <p:spPr>
          <a:xfrm>
            <a:off x="530796" y="2568550"/>
            <a:ext cx="3855244" cy="967532"/>
          </a:xfrm>
          <a:prstGeom prst="rect">
            <a:avLst/>
          </a:prstGeom>
          <a:noFill/>
          <a:ln/>
        </p:spPr>
        <p:txBody>
          <a:bodyPr wrap="square" lIns="0" tIns="0" rIns="0" bIns="0" rtlCol="0" anchor="t"/>
          <a:lstStyle/>
          <a:p>
            <a:pPr marL="0" indent="0" algn="l">
              <a:lnSpc>
                <a:spcPct val="133000"/>
              </a:lnSpc>
              <a:spcAft>
                <a:spcPts val="850"/>
              </a:spcAft>
              <a:buNone/>
            </a:pPr>
            <a:r>
              <a:rPr lang="en-US" sz="1200" dirty="0">
                <a:solidFill>
                  <a:srgbClr val="2C2926"/>
                </a:solidFill>
                <a:latin typeface="Abadi" panose="020B0604020104020204" pitchFamily="34" charset="0"/>
                <a:ea typeface="Inter" pitchFamily="34" charset="-122"/>
                <a:cs typeface="Inter" pitchFamily="34" charset="-120"/>
              </a:rPr>
              <a:t>El foco principal es la distancia.</a:t>
            </a:r>
            <a:endParaRPr lang="en-US" sz="1200" dirty="0"/>
          </a:p>
          <a:p>
            <a:pPr marL="0" indent="0" algn="l">
              <a:lnSpc>
                <a:spcPct val="133000"/>
              </a:lnSpc>
              <a:spcAft>
                <a:spcPts val="850"/>
              </a:spcAft>
              <a:buNone/>
            </a:pPr>
            <a:r>
              <a:rPr lang="en-US" sz="1200" dirty="0">
                <a:solidFill>
                  <a:srgbClr val="2C2926"/>
                </a:solidFill>
                <a:latin typeface="Abadi" panose="020B0604020104020204" pitchFamily="34" charset="0"/>
                <a:ea typeface="Inter" pitchFamily="34" charset="-122"/>
                <a:cs typeface="Inter" pitchFamily="34" charset="-120"/>
              </a:rPr>
              <a:t>"Si te alejas, me abandonas."</a:t>
            </a:r>
            <a:endParaRPr lang="en-US" sz="1200" dirty="0"/>
          </a:p>
          <a:p>
            <a:pPr marL="0" indent="0" algn="l">
              <a:lnSpc>
                <a:spcPct val="133000"/>
              </a:lnSpc>
              <a:buNone/>
            </a:pPr>
            <a:r>
              <a:rPr lang="en-US" sz="1200" b="1" dirty="0">
                <a:solidFill>
                  <a:srgbClr val="2C2926"/>
                </a:solidFill>
                <a:latin typeface="Abadi" panose="020B0604020104020204" pitchFamily="34" charset="0"/>
                <a:ea typeface="Inter Bold" pitchFamily="34" charset="-122"/>
                <a:cs typeface="Inter Bold" pitchFamily="34" charset="-120"/>
              </a:rPr>
              <a:t>Estrategia habitual:</a:t>
            </a:r>
            <a:endParaRPr lang="en-US" sz="1200" dirty="0"/>
          </a:p>
        </p:txBody>
      </p:sp>
      <p:sp>
        <p:nvSpPr>
          <p:cNvPr id="6" name="Text 4"/>
          <p:cNvSpPr/>
          <p:nvPr/>
        </p:nvSpPr>
        <p:spPr>
          <a:xfrm>
            <a:off x="530796" y="3660056"/>
            <a:ext cx="3855244"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Me acerco más.</a:t>
            </a:r>
            <a:endParaRPr lang="en-US" sz="1950" dirty="0"/>
          </a:p>
        </p:txBody>
      </p:sp>
      <p:sp>
        <p:nvSpPr>
          <p:cNvPr id="7" name="Text 5"/>
          <p:cNvSpPr/>
          <p:nvPr/>
        </p:nvSpPr>
        <p:spPr>
          <a:xfrm>
            <a:off x="4728046" y="2134493"/>
            <a:ext cx="3924598"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Activación evitativa</a:t>
            </a:r>
            <a:endParaRPr lang="en-US" sz="1950" dirty="0"/>
          </a:p>
        </p:txBody>
      </p:sp>
      <p:sp>
        <p:nvSpPr>
          <p:cNvPr id="8" name="Text 6"/>
          <p:cNvSpPr/>
          <p:nvPr/>
        </p:nvSpPr>
        <p:spPr>
          <a:xfrm>
            <a:off x="4728046" y="2568550"/>
            <a:ext cx="3924598" cy="967532"/>
          </a:xfrm>
          <a:prstGeom prst="rect">
            <a:avLst/>
          </a:prstGeom>
          <a:noFill/>
          <a:ln/>
        </p:spPr>
        <p:txBody>
          <a:bodyPr wrap="square" lIns="0" tIns="0" rIns="0" bIns="0" rtlCol="0" anchor="t"/>
          <a:lstStyle/>
          <a:p>
            <a:pPr marL="0" indent="0" algn="l">
              <a:lnSpc>
                <a:spcPct val="133000"/>
              </a:lnSpc>
              <a:spcAft>
                <a:spcPts val="850"/>
              </a:spcAft>
              <a:buNone/>
            </a:pPr>
            <a:r>
              <a:rPr lang="en-US" sz="1200" dirty="0">
                <a:solidFill>
                  <a:srgbClr val="2C2926"/>
                </a:solidFill>
                <a:latin typeface="Abadi" panose="020B0604020104020204" pitchFamily="34" charset="0"/>
                <a:ea typeface="Inter" pitchFamily="34" charset="-122"/>
                <a:cs typeface="Inter" pitchFamily="34" charset="-120"/>
              </a:rPr>
              <a:t>El foco principal es la cercanía vivida como presión.</a:t>
            </a:r>
            <a:endParaRPr lang="en-US" sz="1200" dirty="0"/>
          </a:p>
          <a:p>
            <a:pPr marL="0" indent="0" algn="l">
              <a:lnSpc>
                <a:spcPct val="133000"/>
              </a:lnSpc>
              <a:spcAft>
                <a:spcPts val="850"/>
              </a:spcAft>
              <a:buNone/>
            </a:pPr>
            <a:r>
              <a:rPr lang="en-US" sz="1200" dirty="0">
                <a:solidFill>
                  <a:srgbClr val="2C2926"/>
                </a:solidFill>
                <a:latin typeface="Abadi" panose="020B0604020104020204" pitchFamily="34" charset="0"/>
                <a:ea typeface="Inter" pitchFamily="34" charset="-122"/>
                <a:cs typeface="Inter" pitchFamily="34" charset="-120"/>
              </a:rPr>
              <a:t>"Si te acercas demasiado, me invades."</a:t>
            </a:r>
            <a:endParaRPr lang="en-US" sz="1200" dirty="0"/>
          </a:p>
          <a:p>
            <a:pPr marL="0" indent="0" algn="l">
              <a:lnSpc>
                <a:spcPct val="133000"/>
              </a:lnSpc>
              <a:buNone/>
            </a:pPr>
            <a:r>
              <a:rPr lang="en-US" sz="1200" b="1" dirty="0">
                <a:solidFill>
                  <a:srgbClr val="2C2926"/>
                </a:solidFill>
                <a:latin typeface="Abadi" panose="020B0604020104020204" pitchFamily="34" charset="0"/>
                <a:ea typeface="Inter Bold" pitchFamily="34" charset="-122"/>
                <a:cs typeface="Inter Bold" pitchFamily="34" charset="-120"/>
              </a:rPr>
              <a:t>Estrategia habitual:</a:t>
            </a:r>
            <a:endParaRPr lang="en-US" sz="1200" dirty="0"/>
          </a:p>
        </p:txBody>
      </p:sp>
      <p:sp>
        <p:nvSpPr>
          <p:cNvPr id="9" name="Text 7"/>
          <p:cNvSpPr/>
          <p:nvPr/>
        </p:nvSpPr>
        <p:spPr>
          <a:xfrm>
            <a:off x="4728046" y="3660056"/>
            <a:ext cx="3924598"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Me alejo.</a:t>
            </a:r>
            <a:endParaRPr lang="en-US" sz="19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920576"/>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Activación desorganizada</a:t>
            </a:r>
            <a:endParaRPr lang="en-US" sz="2400" dirty="0"/>
          </a:p>
        </p:txBody>
      </p:sp>
      <p:sp>
        <p:nvSpPr>
          <p:cNvPr id="3" name="Text 1"/>
          <p:cNvSpPr/>
          <p:nvPr/>
        </p:nvSpPr>
        <p:spPr>
          <a:xfrm>
            <a:off x="496119" y="1556147"/>
            <a:ext cx="8151763" cy="635719"/>
          </a:xfrm>
          <a:prstGeom prst="rect">
            <a:avLst/>
          </a:prstGeom>
          <a:noFill/>
          <a:ln/>
        </p:spPr>
        <p:txBody>
          <a:bodyPr wrap="square" lIns="0" tIns="0" rIns="0" bIns="0" rtlCol="0" anchor="t"/>
          <a:lstStyle/>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El foco no está solo en la distancia o en la cercanía.</a:t>
            </a:r>
            <a:endParaRPr lang="en-US" sz="1200" dirty="0"/>
          </a:p>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El problema es que ambas pueden vivirse como amenaza.</a:t>
            </a:r>
            <a:endParaRPr lang="en-US" sz="1200" dirty="0"/>
          </a:p>
        </p:txBody>
      </p:sp>
      <p:sp>
        <p:nvSpPr>
          <p:cNvPr id="4" name="Shape 2"/>
          <p:cNvSpPr/>
          <p:nvPr/>
        </p:nvSpPr>
        <p:spPr>
          <a:xfrm>
            <a:off x="496119" y="2331393"/>
            <a:ext cx="14288" cy="682079"/>
          </a:xfrm>
          <a:prstGeom prst="roundRect">
            <a:avLst>
              <a:gd name="adj" fmla="val 59998"/>
            </a:avLst>
          </a:prstGeom>
          <a:solidFill>
            <a:srgbClr val="E7BF6A"/>
          </a:solidFill>
          <a:ln/>
        </p:spPr>
        <p:txBody>
          <a:bodyPr/>
          <a:lstStyle/>
          <a:p>
            <a:endParaRPr lang="es-ES"/>
          </a:p>
        </p:txBody>
      </p:sp>
      <p:sp>
        <p:nvSpPr>
          <p:cNvPr id="5" name="Text 3"/>
          <p:cNvSpPr/>
          <p:nvPr/>
        </p:nvSpPr>
        <p:spPr>
          <a:xfrm>
            <a:off x="682154" y="2517428"/>
            <a:ext cx="7965728"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"Si te alejas, me hundo. Si te acercas, me asusto."</a:t>
            </a:r>
            <a:endParaRPr lang="en-US" sz="1950" dirty="0"/>
          </a:p>
        </p:txBody>
      </p:sp>
      <p:sp>
        <p:nvSpPr>
          <p:cNvPr id="6" name="Text 4"/>
          <p:cNvSpPr/>
          <p:nvPr/>
        </p:nvSpPr>
        <p:spPr>
          <a:xfrm>
            <a:off x="496119" y="3153073"/>
            <a:ext cx="8608963" cy="248096"/>
          </a:xfrm>
          <a:prstGeom prst="rect">
            <a:avLst/>
          </a:prstGeom>
          <a:noFill/>
          <a:ln/>
        </p:spPr>
        <p:txBody>
          <a:bodyPr wrap="none" lIns="0" tIns="0" rIns="0" bIns="0" rtlCol="0" anchor="t"/>
          <a:lstStyle/>
          <a:p>
            <a:pPr marL="0" indent="0" algn="l">
              <a:lnSpc>
                <a:spcPct val="133000"/>
              </a:lnSpc>
              <a:buNone/>
            </a:pPr>
            <a:r>
              <a:rPr lang="en-US" sz="1200" b="1" dirty="0">
                <a:solidFill>
                  <a:srgbClr val="2C2926"/>
                </a:solidFill>
                <a:latin typeface="Abadi" panose="020B0604020104020204" pitchFamily="34" charset="0"/>
                <a:ea typeface="Inter Bold" pitchFamily="34" charset="-122"/>
                <a:cs typeface="Inter Bold" pitchFamily="34" charset="-120"/>
              </a:rPr>
              <a:t>Estrategia habitual:</a:t>
            </a:r>
            <a:endParaRPr lang="en-US" sz="1200" dirty="0"/>
          </a:p>
        </p:txBody>
      </p:sp>
      <p:sp>
        <p:nvSpPr>
          <p:cNvPr id="7" name="Shape 5"/>
          <p:cNvSpPr/>
          <p:nvPr/>
        </p:nvSpPr>
        <p:spPr>
          <a:xfrm>
            <a:off x="496119" y="3540696"/>
            <a:ext cx="14288" cy="682079"/>
          </a:xfrm>
          <a:prstGeom prst="roundRect">
            <a:avLst>
              <a:gd name="adj" fmla="val 59998"/>
            </a:avLst>
          </a:prstGeom>
          <a:solidFill>
            <a:srgbClr val="E7BF6A"/>
          </a:solidFill>
          <a:ln/>
        </p:spPr>
        <p:txBody>
          <a:bodyPr/>
          <a:lstStyle/>
          <a:p>
            <a:endParaRPr lang="es-ES"/>
          </a:p>
        </p:txBody>
      </p:sp>
      <p:sp>
        <p:nvSpPr>
          <p:cNvPr id="8" name="Text 6"/>
          <p:cNvSpPr/>
          <p:nvPr/>
        </p:nvSpPr>
        <p:spPr>
          <a:xfrm>
            <a:off x="682154" y="3726731"/>
            <a:ext cx="7965728"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Me acerco y me alejo, busco refugio y me protejo del refugio.</a:t>
            </a:r>
            <a:endParaRPr lang="en-US" sz="19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251128" y="143544"/>
            <a:ext cx="8151763" cy="375493"/>
          </a:xfrm>
          <a:prstGeom prst="rect">
            <a:avLst/>
          </a:prstGeom>
          <a:noFill/>
          <a:ln/>
        </p:spPr>
        <p:txBody>
          <a:bodyPr wrap="none" lIns="0" tIns="0" rIns="0" bIns="0" rtlCol="0" anchor="t"/>
          <a:lstStyle/>
          <a:p>
            <a:pPr marL="0" indent="0" algn="l">
              <a:lnSpc>
                <a:spcPct val="104000"/>
              </a:lnSpc>
              <a:buNone/>
            </a:pPr>
            <a:r>
              <a:rPr lang="en-US" sz="2350" dirty="0">
                <a:solidFill>
                  <a:srgbClr val="2C2926"/>
                </a:solidFill>
                <a:latin typeface="Abadi" panose="020B0604020104020204" pitchFamily="34" charset="0"/>
                <a:ea typeface="Bricolage Grotesque SemiBold" pitchFamily="34" charset="-122"/>
                <a:cs typeface="Bricolage Grotesque SemiBold" pitchFamily="34" charset="-120"/>
              </a:rPr>
              <a:t>Ejemplo clínico breve</a:t>
            </a:r>
            <a:endParaRPr lang="en-US" sz="2350" dirty="0"/>
          </a:p>
        </p:txBody>
      </p:sp>
      <p:sp>
        <p:nvSpPr>
          <p:cNvPr id="3" name="Text 1"/>
          <p:cNvSpPr/>
          <p:nvPr/>
        </p:nvSpPr>
        <p:spPr>
          <a:xfrm>
            <a:off x="503263" y="618270"/>
            <a:ext cx="8151763" cy="1338932"/>
          </a:xfrm>
          <a:prstGeom prst="rect">
            <a:avLst/>
          </a:prstGeom>
          <a:noFill/>
          <a:ln/>
        </p:spPr>
        <p:txBody>
          <a:bodyPr wrap="square" lIns="0" tIns="0" rIns="0" bIns="0" rtlCol="0" anchor="t"/>
          <a:lstStyle/>
          <a:p>
            <a:pPr marL="0" indent="0" algn="l">
              <a:lnSpc>
                <a:spcPct val="131000"/>
              </a:lnSpc>
              <a:spcAft>
                <a:spcPts val="1000"/>
              </a:spcAft>
              <a:buNone/>
            </a:pPr>
            <a:r>
              <a:rPr lang="en-US" sz="1400" dirty="0">
                <a:solidFill>
                  <a:srgbClr val="2C2926"/>
                </a:solidFill>
                <a:latin typeface="Abadi" panose="020B0604020104020204" pitchFamily="34" charset="0"/>
                <a:ea typeface="Inter" pitchFamily="34" charset="-122"/>
                <a:cs typeface="Inter" pitchFamily="34" charset="-120"/>
              </a:rPr>
              <a:t>Clara empieza una relación con alguien disponible y afectuoso.</a:t>
            </a:r>
            <a:endParaRPr lang="en-US" sz="1400" dirty="0"/>
          </a:p>
          <a:p>
            <a:pPr marL="0" indent="0" algn="l">
              <a:lnSpc>
                <a:spcPct val="131000"/>
              </a:lnSpc>
              <a:spcAft>
                <a:spcPts val="1000"/>
              </a:spcAft>
              <a:buNone/>
            </a:pPr>
            <a:r>
              <a:rPr lang="en-US" sz="1400" dirty="0">
                <a:solidFill>
                  <a:srgbClr val="2C2926"/>
                </a:solidFill>
                <a:latin typeface="Abadi" panose="020B0604020104020204" pitchFamily="34" charset="0"/>
                <a:ea typeface="Inter" pitchFamily="34" charset="-122"/>
                <a:cs typeface="Inter" pitchFamily="34" charset="-120"/>
              </a:rPr>
              <a:t>Al principio se siente aliviada: por fin alguien está presente, la escucha y la trata con cuidado.</a:t>
            </a:r>
            <a:endParaRPr lang="en-US" sz="1400" dirty="0"/>
          </a:p>
          <a:p>
            <a:pPr marL="0" indent="0" algn="l">
              <a:lnSpc>
                <a:spcPct val="131000"/>
              </a:lnSpc>
              <a:spcAft>
                <a:spcPts val="1000"/>
              </a:spcAft>
              <a:buNone/>
            </a:pPr>
            <a:r>
              <a:rPr lang="en-US" sz="1400" dirty="0">
                <a:solidFill>
                  <a:srgbClr val="2C2926"/>
                </a:solidFill>
                <a:latin typeface="Abadi" panose="020B0604020104020204" pitchFamily="34" charset="0"/>
                <a:ea typeface="Inter" pitchFamily="34" charset="-122"/>
                <a:cs typeface="Inter" pitchFamily="34" charset="-120"/>
              </a:rPr>
              <a:t>Pero cuando empieza a notar que esa persona se vuelve importante para ella, aparece una alarma interna.</a:t>
            </a:r>
            <a:endParaRPr lang="en-US" sz="1400" dirty="0"/>
          </a:p>
          <a:p>
            <a:pPr marL="0" indent="0" algn="l">
              <a:lnSpc>
                <a:spcPct val="131000"/>
              </a:lnSpc>
              <a:buNone/>
            </a:pPr>
            <a:r>
              <a:rPr lang="en-US" sz="1400" dirty="0">
                <a:solidFill>
                  <a:srgbClr val="2C2926"/>
                </a:solidFill>
                <a:latin typeface="Abadi" panose="020B0604020104020204" pitchFamily="34" charset="0"/>
                <a:ea typeface="Inter" pitchFamily="34" charset="-122"/>
                <a:cs typeface="Inter" pitchFamily="34" charset="-120"/>
              </a:rPr>
              <a:t>Empieza a pensar:</a:t>
            </a:r>
            <a:endParaRPr lang="en-US" sz="1400" dirty="0"/>
          </a:p>
        </p:txBody>
      </p:sp>
      <p:sp>
        <p:nvSpPr>
          <p:cNvPr id="4" name="Shape 2"/>
          <p:cNvSpPr/>
          <p:nvPr/>
        </p:nvSpPr>
        <p:spPr>
          <a:xfrm>
            <a:off x="496119" y="2561258"/>
            <a:ext cx="14288" cy="734839"/>
          </a:xfrm>
          <a:prstGeom prst="roundRect">
            <a:avLst>
              <a:gd name="adj" fmla="val 59998"/>
            </a:avLst>
          </a:prstGeom>
          <a:solidFill>
            <a:srgbClr val="E7BF6A"/>
          </a:solidFill>
          <a:ln/>
        </p:spPr>
        <p:txBody>
          <a:bodyPr/>
          <a:lstStyle/>
          <a:p>
            <a:endParaRPr lang="es-ES"/>
          </a:p>
        </p:txBody>
      </p:sp>
      <p:sp>
        <p:nvSpPr>
          <p:cNvPr id="5" name="Text 3"/>
          <p:cNvSpPr/>
          <p:nvPr/>
        </p:nvSpPr>
        <p:spPr>
          <a:xfrm>
            <a:off x="676349" y="2692152"/>
            <a:ext cx="7971532" cy="473125"/>
          </a:xfrm>
          <a:prstGeom prst="rect">
            <a:avLst/>
          </a:prstGeom>
          <a:noFill/>
          <a:ln/>
        </p:spPr>
        <p:txBody>
          <a:bodyPr wrap="square" lIns="0" tIns="0" rIns="0" bIns="0" rtlCol="0" anchor="t">
            <a:noAutofit/>
          </a:bodyPr>
          <a:lstStyle/>
          <a:p>
            <a:pPr marL="0" indent="0" algn="l">
              <a:lnSpc>
                <a:spcPct val="131000"/>
              </a:lnSpc>
              <a:buNone/>
            </a:pPr>
            <a:r>
              <a:rPr lang="en-US" sz="1600" b="1" i="1" dirty="0">
                <a:solidFill>
                  <a:srgbClr val="002060"/>
                </a:solidFill>
                <a:latin typeface="Abadi" panose="020B0604020104020204" pitchFamily="34" charset="0"/>
                <a:ea typeface="Inter" pitchFamily="34" charset="-122"/>
                <a:cs typeface="Inter" pitchFamily="34" charset="-120"/>
              </a:rPr>
              <a:t>"Estoy dependiendo demasiado." "Seguro que en algún momento me hará daño." "No puedo confiar tanto." "Necesito alejarme antes de que esto me destruya."</a:t>
            </a:r>
            <a:endParaRPr lang="en-US" sz="1600" b="1" i="1" dirty="0">
              <a:solidFill>
                <a:srgbClr val="002060"/>
              </a:solidFill>
            </a:endParaRPr>
          </a:p>
        </p:txBody>
      </p:sp>
      <p:sp>
        <p:nvSpPr>
          <p:cNvPr id="6" name="Text 4"/>
          <p:cNvSpPr/>
          <p:nvPr/>
        </p:nvSpPr>
        <p:spPr>
          <a:xfrm>
            <a:off x="496119" y="3427065"/>
            <a:ext cx="8608963" cy="236562"/>
          </a:xfrm>
          <a:prstGeom prst="rect">
            <a:avLst/>
          </a:prstGeom>
          <a:noFill/>
          <a:ln/>
        </p:spPr>
        <p:txBody>
          <a:bodyPr wrap="none" lIns="0" tIns="0" rIns="0" bIns="0" rtlCol="0" anchor="t"/>
          <a:lstStyle/>
          <a:p>
            <a:pPr marL="0" indent="0" algn="l">
              <a:lnSpc>
                <a:spcPct val="131000"/>
              </a:lnSpc>
              <a:buNone/>
            </a:pPr>
            <a:r>
              <a:rPr lang="en-US" sz="1600" dirty="0">
                <a:solidFill>
                  <a:srgbClr val="2C2926"/>
                </a:solidFill>
                <a:latin typeface="Abadi" panose="020B0604020104020204" pitchFamily="34" charset="0"/>
                <a:ea typeface="Inter" pitchFamily="34" charset="-122"/>
                <a:cs typeface="Inter" pitchFamily="34" charset="-120"/>
              </a:rPr>
              <a:t>Cuando la pareja le da espacio, Clara entra en pánico</a:t>
            </a:r>
            <a:r>
              <a:rPr lang="en-US" sz="1150" dirty="0">
                <a:solidFill>
                  <a:srgbClr val="2C2926"/>
                </a:solidFill>
                <a:latin typeface="Abadi" panose="020B0604020104020204" pitchFamily="34" charset="0"/>
                <a:ea typeface="Inter" pitchFamily="34" charset="-122"/>
                <a:cs typeface="Inter" pitchFamily="34" charset="-120"/>
              </a:rPr>
              <a:t>:</a:t>
            </a:r>
            <a:endParaRPr lang="en-US" sz="1150" dirty="0"/>
          </a:p>
        </p:txBody>
      </p:sp>
      <p:sp>
        <p:nvSpPr>
          <p:cNvPr id="7" name="Shape 5"/>
          <p:cNvSpPr/>
          <p:nvPr/>
        </p:nvSpPr>
        <p:spPr>
          <a:xfrm>
            <a:off x="496119" y="3794522"/>
            <a:ext cx="14288" cy="498351"/>
          </a:xfrm>
          <a:prstGeom prst="roundRect">
            <a:avLst>
              <a:gd name="adj" fmla="val 59998"/>
            </a:avLst>
          </a:prstGeom>
          <a:solidFill>
            <a:srgbClr val="E7BF6A"/>
          </a:solidFill>
          <a:ln/>
        </p:spPr>
        <p:txBody>
          <a:bodyPr/>
          <a:lstStyle/>
          <a:p>
            <a:endParaRPr lang="es-ES"/>
          </a:p>
        </p:txBody>
      </p:sp>
      <p:sp>
        <p:nvSpPr>
          <p:cNvPr id="8" name="Text 6"/>
          <p:cNvSpPr/>
          <p:nvPr/>
        </p:nvSpPr>
        <p:spPr>
          <a:xfrm>
            <a:off x="676349" y="3925416"/>
            <a:ext cx="8428732" cy="236562"/>
          </a:xfrm>
          <a:prstGeom prst="rect">
            <a:avLst/>
          </a:prstGeom>
          <a:noFill/>
          <a:ln/>
        </p:spPr>
        <p:txBody>
          <a:bodyPr wrap="none" lIns="0" tIns="0" rIns="0" bIns="0" rtlCol="0" anchor="t"/>
          <a:lstStyle/>
          <a:p>
            <a:pPr marL="0" indent="0" algn="l">
              <a:lnSpc>
                <a:spcPct val="131000"/>
              </a:lnSpc>
              <a:buNone/>
            </a:pPr>
            <a:r>
              <a:rPr lang="en-US" sz="1600" b="1" i="1" dirty="0">
                <a:solidFill>
                  <a:srgbClr val="002060"/>
                </a:solidFill>
                <a:latin typeface="Abadi" panose="020B0604020104020204" pitchFamily="34" charset="0"/>
                <a:ea typeface="Inter" pitchFamily="34" charset="-122"/>
                <a:cs typeface="Inter" pitchFamily="34" charset="-120"/>
              </a:rPr>
              <a:t>"Ya está, se está alejando." "Me va a abandonar." "No tendría que haber confiado."</a:t>
            </a:r>
            <a:endParaRPr lang="en-US" sz="1600" b="1" i="1" dirty="0">
              <a:solidFill>
                <a:srgbClr val="002060"/>
              </a:solidFill>
            </a:endParaRPr>
          </a:p>
        </p:txBody>
      </p:sp>
      <p:sp>
        <p:nvSpPr>
          <p:cNvPr id="9" name="Text 7"/>
          <p:cNvSpPr/>
          <p:nvPr/>
        </p:nvSpPr>
        <p:spPr>
          <a:xfrm>
            <a:off x="496119" y="4423767"/>
            <a:ext cx="8608963" cy="236562"/>
          </a:xfrm>
          <a:prstGeom prst="rect">
            <a:avLst/>
          </a:prstGeom>
          <a:noFill/>
          <a:ln/>
        </p:spPr>
        <p:txBody>
          <a:bodyPr wrap="none" lIns="0" tIns="0" rIns="0" bIns="0" rtlCol="0" anchor="t"/>
          <a:lstStyle/>
          <a:p>
            <a:pPr marL="0" indent="0" algn="l">
              <a:lnSpc>
                <a:spcPct val="131000"/>
              </a:lnSpc>
              <a:buNone/>
            </a:pPr>
            <a:r>
              <a:rPr lang="en-US" sz="1600" dirty="0">
                <a:solidFill>
                  <a:srgbClr val="2C2926"/>
                </a:solidFill>
                <a:latin typeface="Abadi" panose="020B0604020104020204" pitchFamily="34" charset="0"/>
                <a:ea typeface="Inter" pitchFamily="34" charset="-122"/>
                <a:cs typeface="Inter" pitchFamily="34" charset="-120"/>
              </a:rPr>
              <a:t>Entonces busca contacto, pero cuando la pareja responde con cercanía, </a:t>
            </a:r>
          </a:p>
          <a:p>
            <a:pPr marL="0" indent="0" algn="l">
              <a:lnSpc>
                <a:spcPct val="131000"/>
              </a:lnSpc>
              <a:buNone/>
            </a:pPr>
            <a:r>
              <a:rPr lang="en-US" sz="1600" dirty="0" err="1">
                <a:solidFill>
                  <a:srgbClr val="2C2926"/>
                </a:solidFill>
                <a:latin typeface="Abadi" panose="020B0604020104020204" pitchFamily="34" charset="0"/>
                <a:ea typeface="Inter" pitchFamily="34" charset="-122"/>
                <a:cs typeface="Inter" pitchFamily="34" charset="-120"/>
              </a:rPr>
              <a:t>vuelve</a:t>
            </a:r>
            <a:r>
              <a:rPr lang="en-US" sz="1600" dirty="0">
                <a:solidFill>
                  <a:srgbClr val="2C2926"/>
                </a:solidFill>
                <a:latin typeface="Abadi" panose="020B0604020104020204" pitchFamily="34" charset="0"/>
                <a:ea typeface="Inter" pitchFamily="34" charset="-122"/>
                <a:cs typeface="Inter" pitchFamily="34" charset="-120"/>
              </a:rPr>
              <a:t> a sentirse atrapada y desconfiada</a:t>
            </a:r>
            <a:r>
              <a:rPr lang="en-US" sz="1150" dirty="0">
                <a:solidFill>
                  <a:srgbClr val="2C2926"/>
                </a:solidFill>
                <a:latin typeface="Abadi" panose="020B0604020104020204" pitchFamily="34" charset="0"/>
                <a:ea typeface="Inter" pitchFamily="34" charset="-122"/>
                <a:cs typeface="Inter" pitchFamily="34" charset="-120"/>
              </a:rPr>
              <a:t>.</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00450" cy="5143500"/>
          </a:xfrm>
          <a:prstGeom prst="rect">
            <a:avLst/>
          </a:prstGeom>
        </p:spPr>
      </p:pic>
      <p:sp>
        <p:nvSpPr>
          <p:cNvPr id="3" name="Text 0"/>
          <p:cNvSpPr/>
          <p:nvPr/>
        </p:nvSpPr>
        <p:spPr>
          <a:xfrm>
            <a:off x="4025787" y="659825"/>
            <a:ext cx="4722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Objetivo de la clase</a:t>
            </a:r>
            <a:endParaRPr lang="en-US" sz="2400" dirty="0"/>
          </a:p>
        </p:txBody>
      </p:sp>
      <p:sp>
        <p:nvSpPr>
          <p:cNvPr id="4" name="Text 1"/>
          <p:cNvSpPr/>
          <p:nvPr/>
        </p:nvSpPr>
        <p:spPr>
          <a:xfrm>
            <a:off x="3841229" y="1694802"/>
            <a:ext cx="4722763" cy="1488579"/>
          </a:xfrm>
          <a:prstGeom prst="rect">
            <a:avLst/>
          </a:prstGeom>
          <a:noFill/>
          <a:ln/>
        </p:spPr>
        <p:txBody>
          <a:bodyPr wrap="square" lIns="0" tIns="0" rIns="0" bIns="0" rtlCol="0" anchor="t">
            <a:noAutofit/>
          </a:bodyPr>
          <a:lstStyle/>
          <a:p>
            <a:pPr marL="0" indent="0" algn="l">
              <a:lnSpc>
                <a:spcPct val="133000"/>
              </a:lnSpc>
              <a:buNone/>
            </a:pPr>
            <a:r>
              <a:rPr lang="en-US" dirty="0">
                <a:solidFill>
                  <a:srgbClr val="2C2926"/>
                </a:solidFill>
                <a:latin typeface="Abadi" panose="020B0604020104020204" pitchFamily="34" charset="0"/>
                <a:ea typeface="Inter" pitchFamily="34" charset="-122"/>
                <a:cs typeface="Inter" pitchFamily="34" charset="-120"/>
              </a:rPr>
              <a:t>Comprender cómo las heridas tempranas de apego se reactivan en las relaciones adultas, especialmente en los vínculos íntimos, generando patrones de ansiedad, evitación, ambivalencia, dependencia emocional, miedo al abandono, dificultad para confiar, conflicto con los límites y repetición de dinámicas afectivas dolorosas.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469242" y="144028"/>
            <a:ext cx="8151763" cy="327050"/>
          </a:xfrm>
          <a:prstGeom prst="rect">
            <a:avLst/>
          </a:prstGeom>
          <a:noFill/>
          <a:ln/>
        </p:spPr>
        <p:txBody>
          <a:bodyPr wrap="none" lIns="0" tIns="0" rIns="0" bIns="0" rtlCol="0" anchor="t"/>
          <a:lstStyle/>
          <a:p>
            <a:pPr marL="0" indent="0" algn="l">
              <a:lnSpc>
                <a:spcPct val="104000"/>
              </a:lnSpc>
              <a:buNone/>
            </a:pPr>
            <a:r>
              <a:rPr lang="en-US" sz="2050" dirty="0">
                <a:solidFill>
                  <a:srgbClr val="2C2926"/>
                </a:solidFill>
                <a:latin typeface="Abadi" panose="020B0604020104020204" pitchFamily="34" charset="0"/>
                <a:ea typeface="Bricolage Grotesque SemiBold" pitchFamily="34" charset="-122"/>
                <a:cs typeface="Bricolage Grotesque SemiBold" pitchFamily="34" charset="-120"/>
              </a:rPr>
              <a:t>Lectura del caso</a:t>
            </a:r>
            <a:endParaRPr lang="en-US" sz="2050" dirty="0"/>
          </a:p>
        </p:txBody>
      </p:sp>
      <p:sp>
        <p:nvSpPr>
          <p:cNvPr id="3" name="Text 1"/>
          <p:cNvSpPr/>
          <p:nvPr/>
        </p:nvSpPr>
        <p:spPr>
          <a:xfrm>
            <a:off x="496118" y="648089"/>
            <a:ext cx="8151763" cy="777553"/>
          </a:xfrm>
          <a:prstGeom prst="rect">
            <a:avLst/>
          </a:prstGeom>
          <a:noFill/>
          <a:ln/>
        </p:spPr>
        <p:txBody>
          <a:bodyPr wrap="square" lIns="0" tIns="0" rIns="0" bIns="0" rtlCol="0" anchor="t"/>
          <a:lstStyle/>
          <a:p>
            <a:pPr marL="0" indent="0" algn="l">
              <a:lnSpc>
                <a:spcPct val="123000"/>
              </a:lnSpc>
              <a:spcAft>
                <a:spcPts val="750"/>
              </a:spcAft>
              <a:buNone/>
            </a:pPr>
            <a:r>
              <a:rPr lang="en-US" sz="1600" dirty="0">
                <a:solidFill>
                  <a:srgbClr val="2C2926"/>
                </a:solidFill>
                <a:latin typeface="Abadi" panose="020B0604020104020204" pitchFamily="34" charset="0"/>
                <a:ea typeface="Inter" pitchFamily="34" charset="-122"/>
                <a:cs typeface="Inter" pitchFamily="34" charset="-120"/>
              </a:rPr>
              <a:t>En Clara no vemos solo miedo al abandono.</a:t>
            </a:r>
            <a:endParaRPr lang="en-US" sz="1600" dirty="0"/>
          </a:p>
          <a:p>
            <a:pPr marL="0" indent="0" algn="l">
              <a:lnSpc>
                <a:spcPct val="123000"/>
              </a:lnSpc>
              <a:spcAft>
                <a:spcPts val="750"/>
              </a:spcAft>
              <a:buNone/>
            </a:pPr>
            <a:r>
              <a:rPr lang="en-US" sz="1600" dirty="0">
                <a:solidFill>
                  <a:srgbClr val="2C2926"/>
                </a:solidFill>
                <a:latin typeface="Abadi" panose="020B0604020104020204" pitchFamily="34" charset="0"/>
                <a:ea typeface="Inter" pitchFamily="34" charset="-122"/>
                <a:cs typeface="Inter" pitchFamily="34" charset="-120"/>
              </a:rPr>
              <a:t>Tampoco vemos solo miedo a la invasión.</a:t>
            </a:r>
            <a:endParaRPr lang="en-US" sz="1600" dirty="0"/>
          </a:p>
          <a:p>
            <a:pPr marL="0" indent="0" algn="l">
              <a:lnSpc>
                <a:spcPct val="123000"/>
              </a:lnSpc>
              <a:buNone/>
            </a:pPr>
            <a:r>
              <a:rPr lang="en-US" sz="1600" dirty="0">
                <a:solidFill>
                  <a:srgbClr val="2C2926"/>
                </a:solidFill>
                <a:latin typeface="Abadi" panose="020B0604020104020204" pitchFamily="34" charset="0"/>
                <a:ea typeface="Inter" pitchFamily="34" charset="-122"/>
                <a:cs typeface="Inter" pitchFamily="34" charset="-120"/>
              </a:rPr>
              <a:t>Vemos una contradicción central:</a:t>
            </a:r>
            <a:endParaRPr lang="en-US" sz="1600" dirty="0"/>
          </a:p>
        </p:txBody>
      </p:sp>
      <p:sp>
        <p:nvSpPr>
          <p:cNvPr id="4" name="Shape 2"/>
          <p:cNvSpPr/>
          <p:nvPr/>
        </p:nvSpPr>
        <p:spPr>
          <a:xfrm>
            <a:off x="496119" y="1754312"/>
            <a:ext cx="14288" cy="526479"/>
          </a:xfrm>
          <a:prstGeom prst="roundRect">
            <a:avLst>
              <a:gd name="adj" fmla="val 59998"/>
            </a:avLst>
          </a:prstGeom>
          <a:solidFill>
            <a:srgbClr val="E7BF6A"/>
          </a:solidFill>
          <a:ln/>
        </p:spPr>
        <p:txBody>
          <a:bodyPr/>
          <a:lstStyle/>
          <a:p>
            <a:endParaRPr lang="es-ES"/>
          </a:p>
        </p:txBody>
      </p:sp>
      <p:sp>
        <p:nvSpPr>
          <p:cNvPr id="5" name="Text 3"/>
          <p:cNvSpPr/>
          <p:nvPr/>
        </p:nvSpPr>
        <p:spPr>
          <a:xfrm>
            <a:off x="653058" y="1886769"/>
            <a:ext cx="7994824" cy="261640"/>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necesita el vínculo para calmarse, pero el vínculo también activa peligro.</a:t>
            </a:r>
            <a:endParaRPr lang="en-US" sz="1600" dirty="0"/>
          </a:p>
        </p:txBody>
      </p:sp>
      <p:sp>
        <p:nvSpPr>
          <p:cNvPr id="6" name="Text 4"/>
          <p:cNvSpPr/>
          <p:nvPr/>
        </p:nvSpPr>
        <p:spPr>
          <a:xfrm>
            <a:off x="496119" y="2380208"/>
            <a:ext cx="8151763" cy="485254"/>
          </a:xfrm>
          <a:prstGeom prst="rect">
            <a:avLst/>
          </a:prstGeom>
          <a:noFill/>
          <a:ln/>
        </p:spPr>
        <p:txBody>
          <a:bodyPr wrap="square" lIns="0" tIns="0" rIns="0" bIns="0" rtlCol="0" anchor="t"/>
          <a:lstStyle/>
          <a:p>
            <a:pPr marL="0" indent="0" algn="l">
              <a:lnSpc>
                <a:spcPct val="123000"/>
              </a:lnSpc>
              <a:spcAft>
                <a:spcPts val="750"/>
              </a:spcAft>
              <a:buNone/>
            </a:pPr>
            <a:r>
              <a:rPr lang="en-US" sz="1000" dirty="0">
                <a:solidFill>
                  <a:srgbClr val="2C2926"/>
                </a:solidFill>
                <a:latin typeface="Abadi" panose="020B0604020104020204" pitchFamily="34" charset="0"/>
                <a:ea typeface="Inter" pitchFamily="34" charset="-122"/>
                <a:cs typeface="Inter" pitchFamily="34" charset="-120"/>
              </a:rPr>
              <a:t>Su sistema no puede organizar la relación como claramente segura.</a:t>
            </a:r>
            <a:endParaRPr lang="en-US" sz="1000" dirty="0"/>
          </a:p>
          <a:p>
            <a:pPr marL="0" indent="0" algn="l">
              <a:lnSpc>
                <a:spcPct val="123000"/>
              </a:lnSpc>
              <a:buNone/>
            </a:pPr>
            <a:r>
              <a:rPr lang="en-US" sz="1000" dirty="0">
                <a:solidFill>
                  <a:srgbClr val="2C2926"/>
                </a:solidFill>
                <a:latin typeface="Abadi" panose="020B0604020104020204" pitchFamily="34" charset="0"/>
                <a:ea typeface="Inter" pitchFamily="34" charset="-122"/>
                <a:cs typeface="Inter" pitchFamily="34" charset="-120"/>
              </a:rPr>
              <a:t>Por eso oscila entre:</a:t>
            </a:r>
            <a:endParaRPr lang="en-US" sz="1000" dirty="0"/>
          </a:p>
        </p:txBody>
      </p:sp>
      <p:sp>
        <p:nvSpPr>
          <p:cNvPr id="7" name="Shape 5"/>
          <p:cNvSpPr/>
          <p:nvPr/>
        </p:nvSpPr>
        <p:spPr>
          <a:xfrm>
            <a:off x="496119" y="2964805"/>
            <a:ext cx="4031754" cy="382265"/>
          </a:xfrm>
          <a:prstGeom prst="roundRect">
            <a:avLst>
              <a:gd name="adj" fmla="val 11500"/>
            </a:avLst>
          </a:prstGeom>
          <a:solidFill>
            <a:srgbClr val="FFFFFF"/>
          </a:solidFill>
          <a:ln w="4763">
            <a:solidFill>
              <a:srgbClr val="F8ECD3"/>
            </a:solidFill>
            <a:prstDash val="solid"/>
          </a:ln>
        </p:spPr>
        <p:txBody>
          <a:bodyPr/>
          <a:lstStyle/>
          <a:p>
            <a:endParaRPr lang="es-ES"/>
          </a:p>
        </p:txBody>
      </p:sp>
      <p:sp>
        <p:nvSpPr>
          <p:cNvPr id="8" name="Text 6"/>
          <p:cNvSpPr/>
          <p:nvPr/>
        </p:nvSpPr>
        <p:spPr>
          <a:xfrm>
            <a:off x="605507" y="3074194"/>
            <a:ext cx="3812977" cy="163488"/>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buscar</a:t>
            </a:r>
            <a:endParaRPr lang="en-US" dirty="0"/>
          </a:p>
        </p:txBody>
      </p:sp>
      <p:sp>
        <p:nvSpPr>
          <p:cNvPr id="9" name="Shape 7"/>
          <p:cNvSpPr/>
          <p:nvPr/>
        </p:nvSpPr>
        <p:spPr>
          <a:xfrm>
            <a:off x="4616128" y="2964805"/>
            <a:ext cx="4031754" cy="382265"/>
          </a:xfrm>
          <a:prstGeom prst="roundRect">
            <a:avLst>
              <a:gd name="adj" fmla="val 11500"/>
            </a:avLst>
          </a:prstGeom>
          <a:solidFill>
            <a:srgbClr val="FFFFFF"/>
          </a:solidFill>
          <a:ln w="4763">
            <a:solidFill>
              <a:srgbClr val="F8ECD3"/>
            </a:solidFill>
            <a:prstDash val="solid"/>
          </a:ln>
        </p:spPr>
        <p:txBody>
          <a:bodyPr/>
          <a:lstStyle/>
          <a:p>
            <a:endParaRPr lang="es-ES"/>
          </a:p>
        </p:txBody>
      </p:sp>
      <p:sp>
        <p:nvSpPr>
          <p:cNvPr id="10" name="Text 8"/>
          <p:cNvSpPr/>
          <p:nvPr/>
        </p:nvSpPr>
        <p:spPr>
          <a:xfrm>
            <a:off x="4725516" y="3074194"/>
            <a:ext cx="3812977" cy="163488"/>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desconfiar</a:t>
            </a:r>
            <a:endParaRPr lang="en-US" dirty="0"/>
          </a:p>
        </p:txBody>
      </p:sp>
      <p:sp>
        <p:nvSpPr>
          <p:cNvPr id="11" name="Shape 9"/>
          <p:cNvSpPr/>
          <p:nvPr/>
        </p:nvSpPr>
        <p:spPr>
          <a:xfrm>
            <a:off x="496119" y="3435325"/>
            <a:ext cx="4031754" cy="382265"/>
          </a:xfrm>
          <a:prstGeom prst="roundRect">
            <a:avLst>
              <a:gd name="adj" fmla="val 11500"/>
            </a:avLst>
          </a:prstGeom>
          <a:solidFill>
            <a:srgbClr val="FFFFFF"/>
          </a:solidFill>
          <a:ln w="4763">
            <a:solidFill>
              <a:srgbClr val="F8ECD3"/>
            </a:solidFill>
            <a:prstDash val="solid"/>
          </a:ln>
        </p:spPr>
        <p:txBody>
          <a:bodyPr/>
          <a:lstStyle/>
          <a:p>
            <a:endParaRPr lang="es-ES"/>
          </a:p>
        </p:txBody>
      </p:sp>
      <p:sp>
        <p:nvSpPr>
          <p:cNvPr id="12" name="Text 10"/>
          <p:cNvSpPr/>
          <p:nvPr/>
        </p:nvSpPr>
        <p:spPr>
          <a:xfrm>
            <a:off x="605507" y="3544714"/>
            <a:ext cx="3812977" cy="163488"/>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acercarse</a:t>
            </a:r>
            <a:endParaRPr lang="en-US" dirty="0"/>
          </a:p>
        </p:txBody>
      </p:sp>
      <p:sp>
        <p:nvSpPr>
          <p:cNvPr id="13" name="Shape 11"/>
          <p:cNvSpPr/>
          <p:nvPr/>
        </p:nvSpPr>
        <p:spPr>
          <a:xfrm>
            <a:off x="4616128" y="3435325"/>
            <a:ext cx="4031754" cy="382265"/>
          </a:xfrm>
          <a:prstGeom prst="roundRect">
            <a:avLst>
              <a:gd name="adj" fmla="val 11500"/>
            </a:avLst>
          </a:prstGeom>
          <a:solidFill>
            <a:srgbClr val="FFFFFF"/>
          </a:solidFill>
          <a:ln w="4763">
            <a:solidFill>
              <a:srgbClr val="F8ECD3"/>
            </a:solidFill>
            <a:prstDash val="solid"/>
          </a:ln>
        </p:spPr>
        <p:txBody>
          <a:bodyPr/>
          <a:lstStyle/>
          <a:p>
            <a:endParaRPr lang="es-ES"/>
          </a:p>
        </p:txBody>
      </p:sp>
      <p:sp>
        <p:nvSpPr>
          <p:cNvPr id="14" name="Text 12"/>
          <p:cNvSpPr/>
          <p:nvPr/>
        </p:nvSpPr>
        <p:spPr>
          <a:xfrm>
            <a:off x="4725516" y="3544714"/>
            <a:ext cx="3812977" cy="163488"/>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huir</a:t>
            </a:r>
            <a:endParaRPr lang="en-US" dirty="0"/>
          </a:p>
        </p:txBody>
      </p:sp>
      <p:sp>
        <p:nvSpPr>
          <p:cNvPr id="15" name="Shape 13"/>
          <p:cNvSpPr/>
          <p:nvPr/>
        </p:nvSpPr>
        <p:spPr>
          <a:xfrm>
            <a:off x="496119" y="3916933"/>
            <a:ext cx="4031754" cy="382265"/>
          </a:xfrm>
          <a:prstGeom prst="roundRect">
            <a:avLst>
              <a:gd name="adj" fmla="val 11500"/>
            </a:avLst>
          </a:prstGeom>
          <a:solidFill>
            <a:srgbClr val="FFFFFF"/>
          </a:solidFill>
          <a:ln w="4763">
            <a:solidFill>
              <a:srgbClr val="F8ECD3"/>
            </a:solidFill>
            <a:prstDash val="solid"/>
          </a:ln>
        </p:spPr>
        <p:txBody>
          <a:bodyPr/>
          <a:lstStyle/>
          <a:p>
            <a:endParaRPr lang="es-ES"/>
          </a:p>
        </p:txBody>
      </p:sp>
      <p:sp>
        <p:nvSpPr>
          <p:cNvPr id="16" name="Text 14"/>
          <p:cNvSpPr/>
          <p:nvPr/>
        </p:nvSpPr>
        <p:spPr>
          <a:xfrm>
            <a:off x="605507" y="4026322"/>
            <a:ext cx="3812977" cy="163488"/>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pedir</a:t>
            </a:r>
            <a:endParaRPr lang="en-US" dirty="0"/>
          </a:p>
        </p:txBody>
      </p:sp>
      <p:sp>
        <p:nvSpPr>
          <p:cNvPr id="17" name="Shape 15"/>
          <p:cNvSpPr/>
          <p:nvPr/>
        </p:nvSpPr>
        <p:spPr>
          <a:xfrm>
            <a:off x="4616128" y="3916933"/>
            <a:ext cx="4031754" cy="382265"/>
          </a:xfrm>
          <a:prstGeom prst="roundRect">
            <a:avLst>
              <a:gd name="adj" fmla="val 11500"/>
            </a:avLst>
          </a:prstGeom>
          <a:solidFill>
            <a:srgbClr val="FFFFFF"/>
          </a:solidFill>
          <a:ln w="4763">
            <a:solidFill>
              <a:srgbClr val="F8ECD3"/>
            </a:solidFill>
            <a:prstDash val="solid"/>
          </a:ln>
        </p:spPr>
        <p:txBody>
          <a:bodyPr/>
          <a:lstStyle/>
          <a:p>
            <a:endParaRPr lang="es-ES"/>
          </a:p>
        </p:txBody>
      </p:sp>
      <p:sp>
        <p:nvSpPr>
          <p:cNvPr id="18" name="Text 16"/>
          <p:cNvSpPr/>
          <p:nvPr/>
        </p:nvSpPr>
        <p:spPr>
          <a:xfrm>
            <a:off x="4725516" y="4026322"/>
            <a:ext cx="3812977" cy="163488"/>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rechazar</a:t>
            </a:r>
            <a:endParaRPr lang="en-US" dirty="0"/>
          </a:p>
        </p:txBody>
      </p:sp>
      <p:sp>
        <p:nvSpPr>
          <p:cNvPr id="19" name="Shape 17"/>
          <p:cNvSpPr/>
          <p:nvPr/>
        </p:nvSpPr>
        <p:spPr>
          <a:xfrm>
            <a:off x="496119" y="4387453"/>
            <a:ext cx="4031754" cy="382265"/>
          </a:xfrm>
          <a:prstGeom prst="roundRect">
            <a:avLst>
              <a:gd name="adj" fmla="val 11500"/>
            </a:avLst>
          </a:prstGeom>
          <a:solidFill>
            <a:srgbClr val="FFFFFF"/>
          </a:solidFill>
          <a:ln w="4763">
            <a:solidFill>
              <a:srgbClr val="F8ECD3"/>
            </a:solidFill>
            <a:prstDash val="solid"/>
          </a:ln>
        </p:spPr>
        <p:txBody>
          <a:bodyPr/>
          <a:lstStyle/>
          <a:p>
            <a:endParaRPr lang="es-ES"/>
          </a:p>
        </p:txBody>
      </p:sp>
      <p:sp>
        <p:nvSpPr>
          <p:cNvPr id="20" name="Text 18"/>
          <p:cNvSpPr/>
          <p:nvPr/>
        </p:nvSpPr>
        <p:spPr>
          <a:xfrm>
            <a:off x="605507" y="4496842"/>
            <a:ext cx="3812977" cy="163488"/>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necesitar</a:t>
            </a:r>
            <a:endParaRPr lang="en-US" dirty="0"/>
          </a:p>
        </p:txBody>
      </p:sp>
      <p:sp>
        <p:nvSpPr>
          <p:cNvPr id="21" name="Shape 19"/>
          <p:cNvSpPr/>
          <p:nvPr/>
        </p:nvSpPr>
        <p:spPr>
          <a:xfrm>
            <a:off x="4616128" y="4387453"/>
            <a:ext cx="4031754" cy="382265"/>
          </a:xfrm>
          <a:prstGeom prst="roundRect">
            <a:avLst>
              <a:gd name="adj" fmla="val 11500"/>
            </a:avLst>
          </a:prstGeom>
          <a:solidFill>
            <a:srgbClr val="FFFFFF"/>
          </a:solidFill>
          <a:ln w="4763">
            <a:solidFill>
              <a:srgbClr val="F8ECD3"/>
            </a:solidFill>
            <a:prstDash val="solid"/>
          </a:ln>
        </p:spPr>
        <p:txBody>
          <a:bodyPr/>
          <a:lstStyle/>
          <a:p>
            <a:endParaRPr lang="es-ES"/>
          </a:p>
        </p:txBody>
      </p:sp>
      <p:sp>
        <p:nvSpPr>
          <p:cNvPr id="22" name="Text 20"/>
          <p:cNvSpPr/>
          <p:nvPr/>
        </p:nvSpPr>
        <p:spPr>
          <a:xfrm>
            <a:off x="4725516" y="4496842"/>
            <a:ext cx="3812977" cy="163488"/>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protegerse</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7" y="197718"/>
            <a:ext cx="8151763" cy="266477"/>
          </a:xfrm>
          <a:prstGeom prst="rect">
            <a:avLst/>
          </a:prstGeom>
          <a:noFill/>
          <a:ln/>
        </p:spPr>
        <p:txBody>
          <a:bodyPr wrap="none" lIns="0" tIns="0" rIns="0" bIns="0" rtlCol="0" anchor="t"/>
          <a:lstStyle/>
          <a:p>
            <a:pPr marL="0" indent="0" algn="l">
              <a:lnSpc>
                <a:spcPct val="104000"/>
              </a:lnSpc>
              <a:buNone/>
            </a:pPr>
            <a:r>
              <a:rPr lang="en-US" sz="1650" dirty="0">
                <a:solidFill>
                  <a:srgbClr val="2C2926"/>
                </a:solidFill>
                <a:latin typeface="Abadi" panose="020B0604020104020204" pitchFamily="34" charset="0"/>
                <a:ea typeface="Bricolage Grotesque SemiBold" pitchFamily="34" charset="-122"/>
                <a:cs typeface="Bricolage Grotesque SemiBold" pitchFamily="34" charset="-120"/>
              </a:rPr>
              <a:t>Preguntas para identificar activación desorganizada</a:t>
            </a:r>
            <a:endParaRPr lang="en-US" sz="165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752996"/>
            <a:ext cx="8151763" cy="511671"/>
          </a:xfrm>
          <a:prstGeom prst="rect">
            <a:avLst/>
          </a:prstGeom>
        </p:spPr>
      </p:pic>
      <p:sp>
        <p:nvSpPr>
          <p:cNvPr id="4" name="Text 1"/>
          <p:cNvSpPr/>
          <p:nvPr/>
        </p:nvSpPr>
        <p:spPr>
          <a:xfrm>
            <a:off x="609823" y="928911"/>
            <a:ext cx="127918" cy="159841"/>
          </a:xfrm>
          <a:prstGeom prst="rect">
            <a:avLst/>
          </a:prstGeom>
          <a:noFill/>
          <a:ln/>
        </p:spPr>
        <p:txBody>
          <a:bodyPr wrap="none" lIns="0" tIns="0" rIns="0" bIns="0" rtlCol="0" anchor="ctr"/>
          <a:lstStyle/>
          <a:p>
            <a:pPr marL="0" indent="0" algn="ctr">
              <a:lnSpc>
                <a:spcPct val="100000"/>
              </a:lnSpc>
              <a:buNone/>
            </a:pP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1</a:t>
            </a:r>
            <a:endParaRPr lang="en-US" sz="1000" dirty="0"/>
          </a:p>
        </p:txBody>
      </p:sp>
      <p:sp>
        <p:nvSpPr>
          <p:cNvPr id="5" name="Text 2"/>
          <p:cNvSpPr/>
          <p:nvPr/>
        </p:nvSpPr>
        <p:spPr>
          <a:xfrm>
            <a:off x="905321" y="847799"/>
            <a:ext cx="7647756" cy="133276"/>
          </a:xfrm>
          <a:prstGeom prst="rect">
            <a:avLst/>
          </a:prstGeom>
          <a:noFill/>
          <a:ln/>
        </p:spPr>
        <p:txBody>
          <a:bodyPr wrap="none" lIns="0" tIns="0" rIns="0" bIns="0" rtlCol="0" anchor="t"/>
          <a:lstStyle/>
          <a:p>
            <a:pPr marL="0" indent="0" algn="l">
              <a:lnSpc>
                <a:spcPct val="104000"/>
              </a:lnSpc>
              <a:buNone/>
            </a:pPr>
            <a:r>
              <a:rPr lang="en-US" b="1" i="1" dirty="0">
                <a:solidFill>
                  <a:srgbClr val="002060"/>
                </a:solidFill>
                <a:latin typeface="Abadi" panose="020B0604020104020204" pitchFamily="34" charset="0"/>
                <a:ea typeface="Bricolage Grotesque SemiBold" pitchFamily="34" charset="-122"/>
                <a:cs typeface="Bricolage Grotesque SemiBold" pitchFamily="34" charset="-120"/>
              </a:rPr>
              <a:t>¿Me asusta tanto la distancia como la cercanía</a:t>
            </a: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80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1323231"/>
            <a:ext cx="8151763" cy="511671"/>
          </a:xfrm>
          <a:prstGeom prst="rect">
            <a:avLst/>
          </a:prstGeom>
        </p:spPr>
      </p:pic>
      <p:sp>
        <p:nvSpPr>
          <p:cNvPr id="7" name="Text 3"/>
          <p:cNvSpPr/>
          <p:nvPr/>
        </p:nvSpPr>
        <p:spPr>
          <a:xfrm>
            <a:off x="609823" y="1499146"/>
            <a:ext cx="127918" cy="159841"/>
          </a:xfrm>
          <a:prstGeom prst="rect">
            <a:avLst/>
          </a:prstGeom>
          <a:noFill/>
          <a:ln/>
        </p:spPr>
        <p:txBody>
          <a:bodyPr wrap="none" lIns="0" tIns="0" rIns="0" bIns="0" rtlCol="0" anchor="ctr"/>
          <a:lstStyle/>
          <a:p>
            <a:pPr marL="0" indent="0" algn="ctr">
              <a:lnSpc>
                <a:spcPct val="100000"/>
              </a:lnSpc>
              <a:buNone/>
            </a:pP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2</a:t>
            </a:r>
            <a:endParaRPr lang="en-US" sz="1000" dirty="0"/>
          </a:p>
        </p:txBody>
      </p:sp>
      <p:sp>
        <p:nvSpPr>
          <p:cNvPr id="8" name="Text 4"/>
          <p:cNvSpPr/>
          <p:nvPr/>
        </p:nvSpPr>
        <p:spPr>
          <a:xfrm>
            <a:off x="905321" y="1418034"/>
            <a:ext cx="7647756" cy="133276"/>
          </a:xfrm>
          <a:prstGeom prst="rect">
            <a:avLst/>
          </a:prstGeom>
          <a:noFill/>
          <a:ln/>
        </p:spPr>
        <p:txBody>
          <a:bodyPr wrap="none" lIns="0" tIns="0" rIns="0" bIns="0" rtlCol="0" anchor="t"/>
          <a:lstStyle/>
          <a:p>
            <a:pPr marL="0" indent="0" algn="l">
              <a:lnSpc>
                <a:spcPct val="104000"/>
              </a:lnSpc>
              <a:buNone/>
            </a:pPr>
            <a:r>
              <a:rPr lang="en-US" b="1" i="1" dirty="0">
                <a:solidFill>
                  <a:srgbClr val="002060"/>
                </a:solidFill>
                <a:latin typeface="Abadi" panose="020B0604020104020204" pitchFamily="34" charset="0"/>
                <a:ea typeface="Bricolage Grotesque SemiBold" pitchFamily="34" charset="-122"/>
                <a:cs typeface="Bricolage Grotesque SemiBold" pitchFamily="34" charset="-120"/>
              </a:rPr>
              <a:t>¿Deseo el vínculo, pero cuando lo tengo me siento en peligro?</a:t>
            </a:r>
            <a:endParaRPr lang="en-US" b="1" i="1" dirty="0">
              <a:solidFill>
                <a:srgbClr val="002060"/>
              </a:solidFill>
            </a:endParaRPr>
          </a:p>
        </p:txBody>
      </p:sp>
      <p:pic>
        <p:nvPicPr>
          <p:cNvPr id="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6119" y="1893466"/>
            <a:ext cx="8151763" cy="511671"/>
          </a:xfrm>
          <a:prstGeom prst="rect">
            <a:avLst/>
          </a:prstGeom>
        </p:spPr>
      </p:pic>
      <p:sp>
        <p:nvSpPr>
          <p:cNvPr id="10" name="Text 5"/>
          <p:cNvSpPr/>
          <p:nvPr/>
        </p:nvSpPr>
        <p:spPr>
          <a:xfrm>
            <a:off x="609823" y="2069381"/>
            <a:ext cx="127918" cy="159841"/>
          </a:xfrm>
          <a:prstGeom prst="rect">
            <a:avLst/>
          </a:prstGeom>
          <a:noFill/>
          <a:ln/>
        </p:spPr>
        <p:txBody>
          <a:bodyPr wrap="none" lIns="0" tIns="0" rIns="0" bIns="0" rtlCol="0" anchor="ctr"/>
          <a:lstStyle/>
          <a:p>
            <a:pPr marL="0" indent="0" algn="ctr">
              <a:lnSpc>
                <a:spcPct val="100000"/>
              </a:lnSpc>
              <a:buNone/>
            </a:pP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3</a:t>
            </a:r>
            <a:endParaRPr lang="en-US" sz="1000" dirty="0"/>
          </a:p>
        </p:txBody>
      </p:sp>
      <p:sp>
        <p:nvSpPr>
          <p:cNvPr id="11" name="Text 6"/>
          <p:cNvSpPr/>
          <p:nvPr/>
        </p:nvSpPr>
        <p:spPr>
          <a:xfrm>
            <a:off x="905321" y="1988269"/>
            <a:ext cx="7647756" cy="133276"/>
          </a:xfrm>
          <a:prstGeom prst="rect">
            <a:avLst/>
          </a:prstGeom>
          <a:noFill/>
          <a:ln/>
        </p:spPr>
        <p:txBody>
          <a:bodyPr wrap="none" lIns="0" tIns="0" rIns="0" bIns="0" rtlCol="0" anchor="t"/>
          <a:lstStyle/>
          <a:p>
            <a:pPr marL="0" indent="0" algn="l">
              <a:lnSpc>
                <a:spcPct val="104000"/>
              </a:lnSpc>
              <a:buNone/>
            </a:pPr>
            <a:r>
              <a:rPr lang="en-US" b="1" i="1" dirty="0">
                <a:solidFill>
                  <a:srgbClr val="002060"/>
                </a:solidFill>
                <a:latin typeface="Abadi" panose="020B0604020104020204" pitchFamily="34" charset="0"/>
                <a:ea typeface="Bricolage Grotesque SemiBold" pitchFamily="34" charset="-122"/>
                <a:cs typeface="Bricolage Grotesque SemiBold" pitchFamily="34" charset="-120"/>
              </a:rPr>
              <a:t>¿Pido cuidado, pero después desconfío de quien me cuida?</a:t>
            </a:r>
            <a:endParaRPr lang="en-US" b="1" i="1" dirty="0">
              <a:solidFill>
                <a:srgbClr val="002060"/>
              </a:solidFill>
            </a:endParaRPr>
          </a:p>
        </p:txBody>
      </p:sp>
      <p:pic>
        <p:nvPicPr>
          <p:cNvPr id="12"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6119" y="2463701"/>
            <a:ext cx="8151763" cy="511671"/>
          </a:xfrm>
          <a:prstGeom prst="rect">
            <a:avLst/>
          </a:prstGeom>
        </p:spPr>
      </p:pic>
      <p:sp>
        <p:nvSpPr>
          <p:cNvPr id="13" name="Text 7"/>
          <p:cNvSpPr/>
          <p:nvPr/>
        </p:nvSpPr>
        <p:spPr>
          <a:xfrm>
            <a:off x="609823" y="2639616"/>
            <a:ext cx="127918" cy="159841"/>
          </a:xfrm>
          <a:prstGeom prst="rect">
            <a:avLst/>
          </a:prstGeom>
          <a:noFill/>
          <a:ln/>
        </p:spPr>
        <p:txBody>
          <a:bodyPr wrap="none" lIns="0" tIns="0" rIns="0" bIns="0" rtlCol="0" anchor="ctr"/>
          <a:lstStyle/>
          <a:p>
            <a:pPr marL="0" indent="0" algn="ctr">
              <a:lnSpc>
                <a:spcPct val="100000"/>
              </a:lnSpc>
              <a:buNone/>
            </a:pP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4</a:t>
            </a:r>
            <a:endParaRPr lang="en-US" sz="1000" dirty="0"/>
          </a:p>
        </p:txBody>
      </p:sp>
      <p:sp>
        <p:nvSpPr>
          <p:cNvPr id="14" name="Text 8"/>
          <p:cNvSpPr/>
          <p:nvPr/>
        </p:nvSpPr>
        <p:spPr>
          <a:xfrm>
            <a:off x="905321" y="2558504"/>
            <a:ext cx="7647756" cy="133276"/>
          </a:xfrm>
          <a:prstGeom prst="rect">
            <a:avLst/>
          </a:prstGeom>
          <a:noFill/>
          <a:ln/>
        </p:spPr>
        <p:txBody>
          <a:bodyPr wrap="none" lIns="0" tIns="0" rIns="0" bIns="0" rtlCol="0" anchor="t"/>
          <a:lstStyle/>
          <a:p>
            <a:pPr marL="0" indent="0" algn="l">
              <a:lnSpc>
                <a:spcPct val="104000"/>
              </a:lnSpc>
              <a:buNone/>
            </a:pPr>
            <a:r>
              <a:rPr lang="en-US" b="1" i="1" dirty="0">
                <a:solidFill>
                  <a:srgbClr val="002060"/>
                </a:solidFill>
                <a:latin typeface="Abadi" panose="020B0604020104020204" pitchFamily="34" charset="0"/>
                <a:ea typeface="Bricolage Grotesque SemiBold" pitchFamily="34" charset="-122"/>
                <a:cs typeface="Bricolage Grotesque SemiBold" pitchFamily="34" charset="-120"/>
              </a:rPr>
              <a:t>¿Busco intimidad y luego siento impulso de destruirla o alejarme?</a:t>
            </a:r>
            <a:endParaRPr lang="en-US" b="1" i="1" dirty="0">
              <a:solidFill>
                <a:srgbClr val="002060"/>
              </a:solidFill>
            </a:endParaRPr>
          </a:p>
        </p:txBody>
      </p:sp>
      <p:pic>
        <p:nvPicPr>
          <p:cNvPr id="15"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96119" y="3033936"/>
            <a:ext cx="8151763" cy="511671"/>
          </a:xfrm>
          <a:prstGeom prst="rect">
            <a:avLst/>
          </a:prstGeom>
        </p:spPr>
      </p:pic>
      <p:sp>
        <p:nvSpPr>
          <p:cNvPr id="16" name="Text 9"/>
          <p:cNvSpPr/>
          <p:nvPr/>
        </p:nvSpPr>
        <p:spPr>
          <a:xfrm>
            <a:off x="609823" y="3209851"/>
            <a:ext cx="127918" cy="159841"/>
          </a:xfrm>
          <a:prstGeom prst="rect">
            <a:avLst/>
          </a:prstGeom>
          <a:noFill/>
          <a:ln/>
        </p:spPr>
        <p:txBody>
          <a:bodyPr wrap="none" lIns="0" tIns="0" rIns="0" bIns="0" rtlCol="0" anchor="ctr"/>
          <a:lstStyle/>
          <a:p>
            <a:pPr marL="0" indent="0" algn="ctr">
              <a:lnSpc>
                <a:spcPct val="100000"/>
              </a:lnSpc>
              <a:buNone/>
            </a:pP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5</a:t>
            </a:r>
            <a:endParaRPr lang="en-US" sz="1000" dirty="0"/>
          </a:p>
        </p:txBody>
      </p:sp>
      <p:sp>
        <p:nvSpPr>
          <p:cNvPr id="17" name="Text 10"/>
          <p:cNvSpPr/>
          <p:nvPr/>
        </p:nvSpPr>
        <p:spPr>
          <a:xfrm>
            <a:off x="905321" y="3128739"/>
            <a:ext cx="7647756" cy="133276"/>
          </a:xfrm>
          <a:prstGeom prst="rect">
            <a:avLst/>
          </a:prstGeom>
          <a:noFill/>
          <a:ln/>
        </p:spPr>
        <p:txBody>
          <a:bodyPr wrap="none" lIns="0" tIns="0" rIns="0" bIns="0" rtlCol="0" anchor="t"/>
          <a:lstStyle/>
          <a:p>
            <a:pPr marL="0" indent="0" algn="l">
              <a:lnSpc>
                <a:spcPct val="104000"/>
              </a:lnSpc>
              <a:buNone/>
            </a:pPr>
            <a:r>
              <a:rPr lang="en-US" b="1" i="1" dirty="0">
                <a:solidFill>
                  <a:srgbClr val="002060"/>
                </a:solidFill>
                <a:latin typeface="Abadi" panose="020B0604020104020204" pitchFamily="34" charset="0"/>
                <a:ea typeface="Bricolage Grotesque SemiBold" pitchFamily="34" charset="-122"/>
                <a:cs typeface="Bricolage Grotesque SemiBold" pitchFamily="34" charset="-120"/>
              </a:rPr>
              <a:t>¿Me calma que el otro esté, pero también me activa?</a:t>
            </a:r>
            <a:endParaRPr lang="en-US" b="1" i="1" dirty="0">
              <a:solidFill>
                <a:srgbClr val="002060"/>
              </a:solidFill>
            </a:endParaRPr>
          </a:p>
        </p:txBody>
      </p:sp>
      <p:sp>
        <p:nvSpPr>
          <p:cNvPr id="19" name="Text 11"/>
          <p:cNvSpPr/>
          <p:nvPr/>
        </p:nvSpPr>
        <p:spPr>
          <a:xfrm>
            <a:off x="2455441" y="3666679"/>
            <a:ext cx="127918" cy="159841"/>
          </a:xfrm>
          <a:prstGeom prst="rect">
            <a:avLst/>
          </a:prstGeom>
          <a:noFill/>
          <a:ln/>
        </p:spPr>
        <p:txBody>
          <a:bodyPr wrap="none" lIns="0" tIns="0" rIns="0" bIns="0" rtlCol="0" anchor="ctr"/>
          <a:lstStyle/>
          <a:p>
            <a:pPr marL="0" indent="0" algn="ctr">
              <a:lnSpc>
                <a:spcPct val="100000"/>
              </a:lnSpc>
              <a:buNone/>
            </a:pP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1</a:t>
            </a:r>
            <a:endParaRPr lang="en-US" sz="1000" dirty="0"/>
          </a:p>
        </p:txBody>
      </p:sp>
      <p:sp>
        <p:nvSpPr>
          <p:cNvPr id="20" name="Text 12"/>
          <p:cNvSpPr/>
          <p:nvPr/>
        </p:nvSpPr>
        <p:spPr>
          <a:xfrm>
            <a:off x="590922" y="3935462"/>
            <a:ext cx="3856955" cy="133276"/>
          </a:xfrm>
          <a:prstGeom prst="rect">
            <a:avLst/>
          </a:prstGeom>
          <a:noFill/>
          <a:ln/>
        </p:spPr>
        <p:txBody>
          <a:bodyPr wrap="none" lIns="0" tIns="0" rIns="0" bIns="0" rtlCol="0" anchor="t"/>
          <a:lstStyle/>
          <a:p>
            <a:pPr marL="0" indent="0" algn="l">
              <a:lnSpc>
                <a:spcPct val="104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a:t>
            </a: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Paso de idealizar a desconfiar con mucha rapidez?</a:t>
            </a:r>
            <a:endParaRPr lang="en-US" sz="1600" dirty="0"/>
          </a:p>
        </p:txBody>
      </p:sp>
      <p:sp>
        <p:nvSpPr>
          <p:cNvPr id="22" name="Text 13"/>
          <p:cNvSpPr/>
          <p:nvPr/>
        </p:nvSpPr>
        <p:spPr>
          <a:xfrm>
            <a:off x="6560567" y="3666679"/>
            <a:ext cx="127918" cy="159841"/>
          </a:xfrm>
          <a:prstGeom prst="rect">
            <a:avLst/>
          </a:prstGeom>
          <a:noFill/>
          <a:ln/>
        </p:spPr>
        <p:txBody>
          <a:bodyPr wrap="none" lIns="0" tIns="0" rIns="0" bIns="0" rtlCol="0" anchor="ctr"/>
          <a:lstStyle/>
          <a:p>
            <a:pPr marL="0" indent="0" algn="ctr">
              <a:lnSpc>
                <a:spcPct val="100000"/>
              </a:lnSpc>
              <a:buNone/>
            </a:pP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2</a:t>
            </a:r>
            <a:endParaRPr lang="en-US" sz="1000" dirty="0"/>
          </a:p>
        </p:txBody>
      </p:sp>
      <p:sp>
        <p:nvSpPr>
          <p:cNvPr id="23" name="Text 14"/>
          <p:cNvSpPr/>
          <p:nvPr/>
        </p:nvSpPr>
        <p:spPr>
          <a:xfrm>
            <a:off x="4696011" y="4195799"/>
            <a:ext cx="3857030" cy="133276"/>
          </a:xfrm>
          <a:prstGeom prst="rect">
            <a:avLst/>
          </a:prstGeom>
          <a:noFill/>
          <a:ln/>
        </p:spPr>
        <p:txBody>
          <a:bodyPr wrap="none" lIns="0" tIns="0" rIns="0" bIns="0" rtlCol="0" anchor="t"/>
          <a:lstStyle/>
          <a:p>
            <a:pPr marL="0" indent="0" algn="l">
              <a:lnSpc>
                <a:spcPct val="104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a:t>
            </a:r>
            <a:r>
              <a:rPr lang="en-US" sz="1400" dirty="0">
                <a:solidFill>
                  <a:srgbClr val="2C2926"/>
                </a:solidFill>
                <a:latin typeface="Abadi" panose="020B0604020104020204" pitchFamily="34" charset="0"/>
                <a:ea typeface="Bricolage Grotesque SemiBold" pitchFamily="34" charset="-122"/>
                <a:cs typeface="Bricolage Grotesque SemiBold" pitchFamily="34" charset="-120"/>
              </a:rPr>
              <a:t>Me cuesta saber si quiero quedarme o irme?</a:t>
            </a:r>
            <a:endParaRPr lang="en-US" sz="1400" dirty="0"/>
          </a:p>
        </p:txBody>
      </p:sp>
      <p:sp>
        <p:nvSpPr>
          <p:cNvPr id="25" name="Text 15"/>
          <p:cNvSpPr/>
          <p:nvPr/>
        </p:nvSpPr>
        <p:spPr>
          <a:xfrm>
            <a:off x="2455441" y="4277246"/>
            <a:ext cx="127918" cy="159841"/>
          </a:xfrm>
          <a:prstGeom prst="rect">
            <a:avLst/>
          </a:prstGeom>
          <a:noFill/>
          <a:ln/>
        </p:spPr>
        <p:txBody>
          <a:bodyPr wrap="none" lIns="0" tIns="0" rIns="0" bIns="0" rtlCol="0" anchor="ctr"/>
          <a:lstStyle/>
          <a:p>
            <a:pPr marL="0" indent="0" algn="ctr">
              <a:lnSpc>
                <a:spcPct val="100000"/>
              </a:lnSpc>
              <a:buNone/>
            </a:pP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3</a:t>
            </a:r>
            <a:endParaRPr lang="en-US" sz="1000" dirty="0"/>
          </a:p>
        </p:txBody>
      </p:sp>
      <p:sp>
        <p:nvSpPr>
          <p:cNvPr id="26" name="Text 16"/>
          <p:cNvSpPr/>
          <p:nvPr/>
        </p:nvSpPr>
        <p:spPr>
          <a:xfrm>
            <a:off x="590922" y="4546029"/>
            <a:ext cx="3856955" cy="133276"/>
          </a:xfrm>
          <a:prstGeom prst="rect">
            <a:avLst/>
          </a:prstGeom>
          <a:noFill/>
          <a:ln/>
        </p:spPr>
        <p:txBody>
          <a:bodyPr wrap="none" lIns="0" tIns="0" rIns="0" bIns="0" rtlCol="0" anchor="t"/>
          <a:lstStyle/>
          <a:p>
            <a:pPr marL="0" indent="0" algn="l">
              <a:lnSpc>
                <a:spcPct val="104000"/>
              </a:lnSpc>
              <a:buNone/>
            </a:pPr>
            <a:r>
              <a:rPr lang="en-US" sz="1400" dirty="0">
                <a:solidFill>
                  <a:srgbClr val="2C2926"/>
                </a:solidFill>
                <a:latin typeface="Abadi" panose="020B0604020104020204" pitchFamily="34" charset="0"/>
                <a:ea typeface="Bricolage Grotesque SemiBold" pitchFamily="34" charset="-122"/>
                <a:cs typeface="Bricolage Grotesque SemiBold" pitchFamily="34" charset="-120"/>
              </a:rPr>
              <a:t>¿Siento que amar me deja demasiado expuesto/a?</a:t>
            </a:r>
            <a:endParaRPr lang="en-US" sz="1400" dirty="0"/>
          </a:p>
        </p:txBody>
      </p:sp>
      <p:sp>
        <p:nvSpPr>
          <p:cNvPr id="28" name="Text 17"/>
          <p:cNvSpPr/>
          <p:nvPr/>
        </p:nvSpPr>
        <p:spPr>
          <a:xfrm>
            <a:off x="6560567" y="4277246"/>
            <a:ext cx="127918" cy="159841"/>
          </a:xfrm>
          <a:prstGeom prst="rect">
            <a:avLst/>
          </a:prstGeom>
          <a:noFill/>
          <a:ln/>
        </p:spPr>
        <p:txBody>
          <a:bodyPr wrap="none" lIns="0" tIns="0" rIns="0" bIns="0" rtlCol="0" anchor="ctr"/>
          <a:lstStyle/>
          <a:p>
            <a:pPr marL="0" indent="0" algn="ctr">
              <a:lnSpc>
                <a:spcPct val="100000"/>
              </a:lnSpc>
              <a:buNone/>
            </a:pP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4</a:t>
            </a:r>
            <a:endParaRPr lang="en-US" sz="1000" dirty="0"/>
          </a:p>
        </p:txBody>
      </p:sp>
      <p:sp>
        <p:nvSpPr>
          <p:cNvPr id="29" name="Text 18"/>
          <p:cNvSpPr/>
          <p:nvPr/>
        </p:nvSpPr>
        <p:spPr>
          <a:xfrm>
            <a:off x="4696048" y="4546029"/>
            <a:ext cx="3857030" cy="133276"/>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¿Mi cuerpo vive el vínculo como </a:t>
            </a:r>
            <a:r>
              <a:rPr lang="en-US" sz="1600" dirty="0" err="1">
                <a:solidFill>
                  <a:srgbClr val="2C2926"/>
                </a:solidFill>
                <a:latin typeface="Abadi" panose="020B0604020104020204" pitchFamily="34" charset="0"/>
                <a:ea typeface="Bricolage Grotesque SemiBold" pitchFamily="34" charset="-122"/>
                <a:cs typeface="Bricolage Grotesque SemiBold" pitchFamily="34" charset="-120"/>
              </a:rPr>
              <a:t>refugio</a:t>
            </a: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 </a:t>
            </a:r>
          </a:p>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y amenaza al mismo tiempo?</a:t>
            </a:r>
            <a:endParaRPr lang="en-US"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469242" y="147266"/>
            <a:ext cx="8151763" cy="302865"/>
          </a:xfrm>
          <a:prstGeom prst="rect">
            <a:avLst/>
          </a:prstGeom>
          <a:noFill/>
          <a:ln/>
        </p:spPr>
        <p:txBody>
          <a:bodyPr wrap="none" lIns="0" tIns="0" rIns="0" bIns="0" rtlCol="0" anchor="t"/>
          <a:lstStyle/>
          <a:p>
            <a:pPr marL="0" indent="0" algn="l">
              <a:lnSpc>
                <a:spcPct val="104000"/>
              </a:lnSpc>
              <a:buNone/>
            </a:pPr>
            <a:r>
              <a:rPr lang="en-US" sz="1900" dirty="0">
                <a:solidFill>
                  <a:srgbClr val="C00000"/>
                </a:solidFill>
                <a:latin typeface="Abadi" panose="020B0604020104020204" pitchFamily="34" charset="0"/>
                <a:ea typeface="Bricolage Grotesque SemiBold" pitchFamily="34" charset="-122"/>
                <a:cs typeface="Bricolage Grotesque SemiBold" pitchFamily="34" charset="-120"/>
              </a:rPr>
              <a:t>Activadores frecuentes del apego más seguro</a:t>
            </a:r>
            <a:endParaRPr lang="en-US" sz="1900" dirty="0">
              <a:solidFill>
                <a:srgbClr val="C00000"/>
              </a:solidFill>
            </a:endParaRPr>
          </a:p>
        </p:txBody>
      </p:sp>
      <p:sp>
        <p:nvSpPr>
          <p:cNvPr id="3" name="Text 1"/>
          <p:cNvSpPr/>
          <p:nvPr/>
        </p:nvSpPr>
        <p:spPr>
          <a:xfrm>
            <a:off x="227671" y="494652"/>
            <a:ext cx="8151763" cy="860524"/>
          </a:xfrm>
          <a:prstGeom prst="rect">
            <a:avLst/>
          </a:prstGeom>
          <a:noFill/>
          <a:ln/>
        </p:spPr>
        <p:txBody>
          <a:bodyPr wrap="square" lIns="0" tIns="0" rIns="0" bIns="0" rtlCol="0" anchor="t"/>
          <a:lstStyle/>
          <a:p>
            <a:pPr marL="0" indent="0" algn="l">
              <a:lnSpc>
                <a:spcPct val="119000"/>
              </a:lnSpc>
              <a:spcAft>
                <a:spcPts val="650"/>
              </a:spcAft>
              <a:buNone/>
            </a:pPr>
            <a:r>
              <a:rPr lang="en-US" sz="1600" dirty="0">
                <a:solidFill>
                  <a:srgbClr val="2C2926"/>
                </a:solidFill>
                <a:latin typeface="Abadi" panose="020B0604020104020204" pitchFamily="34" charset="0"/>
                <a:ea typeface="Inter" pitchFamily="34" charset="-122"/>
                <a:cs typeface="Inter" pitchFamily="34" charset="-120"/>
              </a:rPr>
              <a:t>En una tendencia más segura también puede haber activación, miedo o malestar.</a:t>
            </a:r>
            <a:endParaRPr lang="en-US" sz="1600" dirty="0"/>
          </a:p>
          <a:p>
            <a:pPr marL="0" indent="0" algn="l">
              <a:lnSpc>
                <a:spcPct val="119000"/>
              </a:lnSpc>
              <a:spcAft>
                <a:spcPts val="650"/>
              </a:spcAft>
              <a:buNone/>
            </a:pPr>
            <a:r>
              <a:rPr lang="en-US" sz="1600" dirty="0">
                <a:solidFill>
                  <a:srgbClr val="2C2926"/>
                </a:solidFill>
                <a:latin typeface="Abadi" panose="020B0604020104020204" pitchFamily="34" charset="0"/>
                <a:ea typeface="Inter" pitchFamily="34" charset="-122"/>
                <a:cs typeface="Inter" pitchFamily="34" charset="-120"/>
              </a:rPr>
              <a:t>La diferencia es que la persona suele poder regularse mejor y no interpreta automáticamente la distancia como abandono ni la cercanía como invasión.</a:t>
            </a:r>
            <a:endParaRPr lang="en-US" sz="1600" dirty="0"/>
          </a:p>
          <a:p>
            <a:pPr marL="0" indent="0" algn="l">
              <a:lnSpc>
                <a:spcPct val="119000"/>
              </a:lnSpc>
              <a:buNone/>
            </a:pPr>
            <a:r>
              <a:rPr lang="en-US" sz="1600" b="1" dirty="0">
                <a:solidFill>
                  <a:srgbClr val="2C2926"/>
                </a:solidFill>
                <a:latin typeface="Abadi" panose="020B0604020104020204" pitchFamily="34" charset="0"/>
                <a:ea typeface="Inter Bold" pitchFamily="34" charset="-122"/>
                <a:cs typeface="Inter Bold" pitchFamily="34" charset="-120"/>
              </a:rPr>
              <a:t>Ejemplos de situaciones que pueden incomodar sin desorganizar:</a:t>
            </a:r>
            <a:endParaRPr lang="en-US" sz="1600" dirty="0"/>
          </a:p>
        </p:txBody>
      </p:sp>
      <p:sp>
        <p:nvSpPr>
          <p:cNvPr id="5" name="Text 3"/>
          <p:cNvSpPr/>
          <p:nvPr/>
        </p:nvSpPr>
        <p:spPr>
          <a:xfrm>
            <a:off x="597768" y="1901689"/>
            <a:ext cx="3834705" cy="151433"/>
          </a:xfrm>
          <a:prstGeom prst="rect">
            <a:avLst/>
          </a:prstGeom>
          <a:noFill/>
          <a:ln/>
        </p:spPr>
        <p:txBody>
          <a:bodyPr wrap="none" lIns="0" tIns="0" rIns="0" bIns="0" rtlCol="0" anchor="t"/>
          <a:lstStyle/>
          <a:p>
            <a:pPr marL="0" indent="0" algn="l">
              <a:lnSpc>
                <a:spcPct val="104000"/>
              </a:lnSpc>
              <a:buNone/>
            </a:pPr>
            <a:r>
              <a:rPr lang="en-US" sz="1600" b="1" i="1" dirty="0">
                <a:solidFill>
                  <a:schemeClr val="accent1">
                    <a:lumMod val="50000"/>
                  </a:schemeClr>
                </a:solidFill>
                <a:latin typeface="Abadi" panose="020B0604020104020204" pitchFamily="34" charset="0"/>
                <a:ea typeface="Bricolage Grotesque SemiBold" pitchFamily="34" charset="-122"/>
                <a:cs typeface="Bricolage Grotesque SemiBold" pitchFamily="34" charset="-120"/>
              </a:rPr>
              <a:t>Una discusión</a:t>
            </a: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950" dirty="0"/>
          </a:p>
        </p:txBody>
      </p:sp>
      <p:sp>
        <p:nvSpPr>
          <p:cNvPr id="7" name="Text 5"/>
          <p:cNvSpPr/>
          <p:nvPr/>
        </p:nvSpPr>
        <p:spPr>
          <a:xfrm>
            <a:off x="4711452" y="1842641"/>
            <a:ext cx="3834780" cy="151433"/>
          </a:xfrm>
          <a:prstGeom prst="rect">
            <a:avLst/>
          </a:prstGeom>
          <a:noFill/>
          <a:ln/>
        </p:spPr>
        <p:txBody>
          <a:bodyPr wrap="none" lIns="0" tIns="0" rIns="0" bIns="0" rtlCol="0" anchor="t"/>
          <a:lstStyle/>
          <a:p>
            <a:pPr marL="0" indent="0" algn="l">
              <a:lnSpc>
                <a:spcPct val="104000"/>
              </a:lnSpc>
              <a:buNone/>
            </a:pPr>
            <a:r>
              <a:rPr lang="en-US" sz="1600" dirty="0">
                <a:solidFill>
                  <a:schemeClr val="accent1">
                    <a:lumMod val="50000"/>
                  </a:schemeClr>
                </a:solidFill>
                <a:latin typeface="Abadi" panose="020B0604020104020204" pitchFamily="34" charset="0"/>
                <a:ea typeface="Bricolage Grotesque SemiBold" pitchFamily="34" charset="-122"/>
                <a:cs typeface="Bricolage Grotesque SemiBold" pitchFamily="34" charset="-120"/>
              </a:rPr>
              <a:t>Una demora en la respuesta</a:t>
            </a: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950" dirty="0"/>
          </a:p>
        </p:txBody>
      </p:sp>
      <p:sp>
        <p:nvSpPr>
          <p:cNvPr id="9" name="Text 7"/>
          <p:cNvSpPr/>
          <p:nvPr/>
        </p:nvSpPr>
        <p:spPr>
          <a:xfrm>
            <a:off x="597768" y="2273052"/>
            <a:ext cx="3834705" cy="151433"/>
          </a:xfrm>
          <a:prstGeom prst="rect">
            <a:avLst/>
          </a:prstGeom>
          <a:noFill/>
          <a:ln/>
        </p:spPr>
        <p:txBody>
          <a:bodyPr wrap="none" lIns="0" tIns="0" rIns="0" bIns="0" rtlCol="0" anchor="t"/>
          <a:lstStyle/>
          <a:p>
            <a:pPr marL="0" indent="0" algn="l">
              <a:lnSpc>
                <a:spcPct val="104000"/>
              </a:lnSpc>
              <a:buNone/>
            </a:pPr>
            <a:r>
              <a:rPr lang="en-US" sz="1600" b="1" i="1" dirty="0">
                <a:solidFill>
                  <a:schemeClr val="accent1">
                    <a:lumMod val="50000"/>
                  </a:schemeClr>
                </a:solidFill>
                <a:latin typeface="Abadi" panose="020B0604020104020204" pitchFamily="34" charset="0"/>
                <a:ea typeface="Bricolage Grotesque SemiBold" pitchFamily="34" charset="-122"/>
                <a:cs typeface="Bricolage Grotesque SemiBold" pitchFamily="34" charset="-120"/>
              </a:rPr>
              <a:t>Una necesidad de espacio</a:t>
            </a: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950" dirty="0"/>
          </a:p>
        </p:txBody>
      </p:sp>
      <p:sp>
        <p:nvSpPr>
          <p:cNvPr id="11" name="Text 9"/>
          <p:cNvSpPr/>
          <p:nvPr/>
        </p:nvSpPr>
        <p:spPr>
          <a:xfrm>
            <a:off x="4711452" y="2273052"/>
            <a:ext cx="3834780" cy="151433"/>
          </a:xfrm>
          <a:prstGeom prst="rect">
            <a:avLst/>
          </a:prstGeom>
          <a:noFill/>
          <a:ln/>
        </p:spPr>
        <p:txBody>
          <a:bodyPr wrap="none" lIns="0" tIns="0" rIns="0" bIns="0" rtlCol="0" anchor="t"/>
          <a:lstStyle/>
          <a:p>
            <a:pPr marL="0" indent="0" algn="l">
              <a:lnSpc>
                <a:spcPct val="104000"/>
              </a:lnSpc>
              <a:buNone/>
            </a:pPr>
            <a:r>
              <a:rPr lang="en-US" sz="1600" dirty="0">
                <a:solidFill>
                  <a:schemeClr val="accent1">
                    <a:lumMod val="50000"/>
                  </a:schemeClr>
                </a:solidFill>
                <a:latin typeface="Abadi" panose="020B0604020104020204" pitchFamily="34" charset="0"/>
                <a:ea typeface="Bricolage Grotesque SemiBold" pitchFamily="34" charset="-122"/>
                <a:cs typeface="Bricolage Grotesque SemiBold" pitchFamily="34" charset="-120"/>
              </a:rPr>
              <a:t>Una diferencia de opinión.</a:t>
            </a:r>
            <a:endParaRPr lang="en-US" sz="1600" dirty="0">
              <a:solidFill>
                <a:schemeClr val="accent1">
                  <a:lumMod val="50000"/>
                </a:schemeClr>
              </a:solidFill>
            </a:endParaRPr>
          </a:p>
        </p:txBody>
      </p:sp>
      <p:sp>
        <p:nvSpPr>
          <p:cNvPr id="13" name="Text 11"/>
          <p:cNvSpPr/>
          <p:nvPr/>
        </p:nvSpPr>
        <p:spPr>
          <a:xfrm>
            <a:off x="597768" y="2712913"/>
            <a:ext cx="3834705" cy="151433"/>
          </a:xfrm>
          <a:prstGeom prst="rect">
            <a:avLst/>
          </a:prstGeom>
          <a:noFill/>
          <a:ln/>
        </p:spPr>
        <p:txBody>
          <a:bodyPr wrap="none" lIns="0" tIns="0" rIns="0" bIns="0" rtlCol="0" anchor="t"/>
          <a:lstStyle/>
          <a:p>
            <a:pPr marL="0" indent="0" algn="l">
              <a:lnSpc>
                <a:spcPct val="104000"/>
              </a:lnSpc>
              <a:buNone/>
            </a:pPr>
            <a:r>
              <a:rPr lang="en-US" sz="1600" dirty="0">
                <a:solidFill>
                  <a:schemeClr val="accent1">
                    <a:lumMod val="50000"/>
                  </a:schemeClr>
                </a:solidFill>
                <a:latin typeface="Abadi" panose="020B0604020104020204" pitchFamily="34" charset="0"/>
                <a:ea typeface="Bricolage Grotesque SemiBold" pitchFamily="34" charset="-122"/>
                <a:cs typeface="Bricolage Grotesque SemiBold" pitchFamily="34" charset="-120"/>
              </a:rPr>
              <a:t>Un límite</a:t>
            </a: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950" dirty="0"/>
          </a:p>
        </p:txBody>
      </p:sp>
      <p:sp>
        <p:nvSpPr>
          <p:cNvPr id="15" name="Text 13"/>
          <p:cNvSpPr/>
          <p:nvPr/>
        </p:nvSpPr>
        <p:spPr>
          <a:xfrm>
            <a:off x="4711452" y="2712913"/>
            <a:ext cx="3834780" cy="151433"/>
          </a:xfrm>
          <a:prstGeom prst="rect">
            <a:avLst/>
          </a:prstGeom>
          <a:noFill/>
          <a:ln/>
        </p:spPr>
        <p:txBody>
          <a:bodyPr wrap="none" lIns="0" tIns="0" rIns="0" bIns="0" rtlCol="0" anchor="t"/>
          <a:lstStyle/>
          <a:p>
            <a:pPr marL="0" indent="0" algn="l">
              <a:lnSpc>
                <a:spcPct val="104000"/>
              </a:lnSpc>
              <a:buNone/>
            </a:pPr>
            <a:r>
              <a:rPr lang="en-US" sz="1600" dirty="0">
                <a:solidFill>
                  <a:schemeClr val="accent1">
                    <a:lumMod val="50000"/>
                  </a:schemeClr>
                </a:solidFill>
                <a:latin typeface="Abadi" panose="020B0604020104020204" pitchFamily="34" charset="0"/>
                <a:ea typeface="Bricolage Grotesque SemiBold" pitchFamily="34" charset="-122"/>
                <a:cs typeface="Bricolage Grotesque SemiBold" pitchFamily="34" charset="-120"/>
              </a:rPr>
              <a:t>Un desacuerdo</a:t>
            </a: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950" dirty="0"/>
          </a:p>
        </p:txBody>
      </p:sp>
      <p:sp>
        <p:nvSpPr>
          <p:cNvPr id="17" name="Text 15"/>
          <p:cNvSpPr/>
          <p:nvPr/>
        </p:nvSpPr>
        <p:spPr>
          <a:xfrm>
            <a:off x="597768" y="3143324"/>
            <a:ext cx="3834705" cy="151433"/>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Una conversación difícil.</a:t>
            </a:r>
            <a:endParaRPr lang="en-US" sz="950" dirty="0"/>
          </a:p>
        </p:txBody>
      </p:sp>
      <p:sp>
        <p:nvSpPr>
          <p:cNvPr id="19" name="Text 17"/>
          <p:cNvSpPr/>
          <p:nvPr/>
        </p:nvSpPr>
        <p:spPr>
          <a:xfrm>
            <a:off x="4711452" y="3143324"/>
            <a:ext cx="3834780" cy="151433"/>
          </a:xfrm>
          <a:prstGeom prst="rect">
            <a:avLst/>
          </a:prstGeom>
          <a:noFill/>
          <a:ln/>
        </p:spPr>
        <p:txBody>
          <a:bodyPr wrap="none" lIns="0" tIns="0" rIns="0" bIns="0" rtlCol="0" anchor="t"/>
          <a:lstStyle/>
          <a:p>
            <a:pPr marL="0" indent="0" algn="l">
              <a:lnSpc>
                <a:spcPct val="104000"/>
              </a:lnSpc>
              <a:buNone/>
            </a:pPr>
            <a:r>
              <a:rPr lang="en-US" sz="1600" dirty="0">
                <a:solidFill>
                  <a:schemeClr val="accent1">
                    <a:lumMod val="50000"/>
                  </a:schemeClr>
                </a:solidFill>
                <a:latin typeface="Abadi" panose="020B0604020104020204" pitchFamily="34" charset="0"/>
                <a:ea typeface="Bricolage Grotesque SemiBold" pitchFamily="34" charset="-122"/>
                <a:cs typeface="Bricolage Grotesque SemiBold" pitchFamily="34" charset="-120"/>
              </a:rPr>
              <a:t>Una petición emocional del otro</a:t>
            </a: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950" dirty="0"/>
          </a:p>
        </p:txBody>
      </p:sp>
      <p:sp>
        <p:nvSpPr>
          <p:cNvPr id="20" name="Text 18"/>
          <p:cNvSpPr/>
          <p:nvPr/>
        </p:nvSpPr>
        <p:spPr>
          <a:xfrm>
            <a:off x="496119" y="3481536"/>
            <a:ext cx="8608963" cy="172566"/>
          </a:xfrm>
          <a:prstGeom prst="rect">
            <a:avLst/>
          </a:prstGeom>
          <a:noFill/>
          <a:ln/>
        </p:spPr>
        <p:txBody>
          <a:bodyPr wrap="none" lIns="0" tIns="0" rIns="0" bIns="0" rtlCol="0" anchor="t"/>
          <a:lstStyle/>
          <a:p>
            <a:pPr marL="0" indent="0" algn="l">
              <a:lnSpc>
                <a:spcPct val="119000"/>
              </a:lnSpc>
              <a:buNone/>
            </a:pPr>
            <a:r>
              <a:rPr lang="en-US" sz="950" b="1" dirty="0">
                <a:solidFill>
                  <a:srgbClr val="2C2926"/>
                </a:solidFill>
                <a:latin typeface="Abadi" panose="020B0604020104020204" pitchFamily="34" charset="0"/>
                <a:ea typeface="Inter Bold" pitchFamily="34" charset="-122"/>
                <a:cs typeface="Inter Bold" pitchFamily="34" charset="-120"/>
              </a:rPr>
              <a:t>La pregunta interna suele ser:</a:t>
            </a:r>
            <a:endParaRPr lang="en-US" sz="950" dirty="0"/>
          </a:p>
        </p:txBody>
      </p:sp>
      <p:pic>
        <p:nvPicPr>
          <p:cNvPr id="21"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3739232"/>
            <a:ext cx="4038005" cy="403994"/>
          </a:xfrm>
          <a:prstGeom prst="rect">
            <a:avLst/>
          </a:prstGeom>
        </p:spPr>
      </p:pic>
      <p:sp>
        <p:nvSpPr>
          <p:cNvPr id="22" name="Text 19"/>
          <p:cNvSpPr/>
          <p:nvPr/>
        </p:nvSpPr>
        <p:spPr>
          <a:xfrm>
            <a:off x="664443" y="3850407"/>
            <a:ext cx="3758505" cy="181645"/>
          </a:xfrm>
          <a:prstGeom prst="rect">
            <a:avLst/>
          </a:prstGeom>
          <a:noFill/>
          <a:ln/>
        </p:spPr>
        <p:txBody>
          <a:bodyPr wrap="none" lIns="0" tIns="0" rIns="0" bIns="0" rtlCol="0" anchor="t"/>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"¿Podemos hablarlo?"</a:t>
            </a:r>
            <a:endParaRPr lang="en-US" sz="1100" dirty="0"/>
          </a:p>
        </p:txBody>
      </p:sp>
      <p:pic>
        <p:nvPicPr>
          <p:cNvPr id="23"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9802" y="3739232"/>
            <a:ext cx="4038079" cy="403994"/>
          </a:xfrm>
          <a:prstGeom prst="rect">
            <a:avLst/>
          </a:prstGeom>
        </p:spPr>
      </p:pic>
      <p:sp>
        <p:nvSpPr>
          <p:cNvPr id="24" name="Text 20"/>
          <p:cNvSpPr/>
          <p:nvPr/>
        </p:nvSpPr>
        <p:spPr>
          <a:xfrm>
            <a:off x="4778127" y="3850407"/>
            <a:ext cx="3758580" cy="181645"/>
          </a:xfrm>
          <a:prstGeom prst="rect">
            <a:avLst/>
          </a:prstGeom>
          <a:noFill/>
          <a:ln/>
        </p:spPr>
        <p:txBody>
          <a:bodyPr wrap="none" lIns="0" tIns="0" rIns="0" bIns="0" rtlCol="0" anchor="t"/>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"¿Podemos reparar?"</a:t>
            </a:r>
            <a:endParaRPr lang="en-US" sz="1100" dirty="0"/>
          </a:p>
        </p:txBody>
      </p:sp>
      <p:pic>
        <p:nvPicPr>
          <p:cNvPr id="25"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4218905"/>
            <a:ext cx="4038005" cy="585639"/>
          </a:xfrm>
          <a:prstGeom prst="rect">
            <a:avLst/>
          </a:prstGeom>
        </p:spPr>
      </p:pic>
      <p:sp>
        <p:nvSpPr>
          <p:cNvPr id="26" name="Text 21"/>
          <p:cNvSpPr/>
          <p:nvPr/>
        </p:nvSpPr>
        <p:spPr>
          <a:xfrm>
            <a:off x="664443" y="4330080"/>
            <a:ext cx="3758505" cy="363289"/>
          </a:xfrm>
          <a:prstGeom prst="rect">
            <a:avLst/>
          </a:prstGeom>
          <a:noFill/>
          <a:ln/>
        </p:spPr>
        <p:txBody>
          <a:bodyPr wrap="square" lIns="0" tIns="0" rIns="0" bIns="0" rtlCol="0" anchor="t">
            <a:normAutofit/>
          </a:bodyPr>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"¿Puedo expresar lo que necesito sin perder el vínculo?"</a:t>
            </a:r>
            <a:endParaRPr lang="en-US" sz="1100" dirty="0"/>
          </a:p>
        </p:txBody>
      </p:sp>
      <p:pic>
        <p:nvPicPr>
          <p:cNvPr id="27"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09802" y="4218905"/>
            <a:ext cx="4038079" cy="585639"/>
          </a:xfrm>
          <a:prstGeom prst="rect">
            <a:avLst/>
          </a:prstGeom>
        </p:spPr>
      </p:pic>
      <p:sp>
        <p:nvSpPr>
          <p:cNvPr id="28" name="Text 22"/>
          <p:cNvSpPr/>
          <p:nvPr/>
        </p:nvSpPr>
        <p:spPr>
          <a:xfrm>
            <a:off x="4778127" y="4330080"/>
            <a:ext cx="3758580" cy="363289"/>
          </a:xfrm>
          <a:prstGeom prst="rect">
            <a:avLst/>
          </a:prstGeom>
          <a:noFill/>
          <a:ln/>
        </p:spPr>
        <p:txBody>
          <a:bodyPr wrap="square" lIns="0" tIns="0" rIns="0" bIns="0" rtlCol="0" anchor="t">
            <a:normAutofit/>
          </a:bodyPr>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"¿Puedo respetar tu espacio sin sentirme abandonado/a?"</a:t>
            </a:r>
            <a:endParaRPr lang="en-US" sz="11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63736"/>
            <a:ext cx="8151763" cy="363364"/>
          </a:xfrm>
          <a:prstGeom prst="rect">
            <a:avLst/>
          </a:prstGeom>
          <a:noFill/>
          <a:ln/>
        </p:spPr>
        <p:txBody>
          <a:bodyPr wrap="none" lIns="0" tIns="0" rIns="0" bIns="0" rtlCol="0" anchor="t"/>
          <a:lstStyle/>
          <a:p>
            <a:pPr marL="0" indent="0" algn="l">
              <a:lnSpc>
                <a:spcPct val="104000"/>
              </a:lnSpc>
              <a:buNone/>
            </a:pPr>
            <a:r>
              <a:rPr lang="en-US" sz="2250" dirty="0">
                <a:solidFill>
                  <a:srgbClr val="2C2926"/>
                </a:solidFill>
                <a:latin typeface="Abadi" panose="020B0604020104020204" pitchFamily="34" charset="0"/>
                <a:ea typeface="Bricolage Grotesque SemiBold" pitchFamily="34" charset="-122"/>
                <a:cs typeface="Bricolage Grotesque SemiBold" pitchFamily="34" charset="-120"/>
              </a:rPr>
              <a:t>Respuesta habitual del apego más seguro</a:t>
            </a:r>
            <a:endParaRPr lang="en-US" sz="2250" dirty="0"/>
          </a:p>
        </p:txBody>
      </p:sp>
      <p:sp>
        <p:nvSpPr>
          <p:cNvPr id="3" name="Text 1"/>
          <p:cNvSpPr/>
          <p:nvPr/>
        </p:nvSpPr>
        <p:spPr>
          <a:xfrm>
            <a:off x="496119" y="945133"/>
            <a:ext cx="8608963" cy="225251"/>
          </a:xfrm>
          <a:prstGeom prst="rect">
            <a:avLst/>
          </a:prstGeom>
          <a:noFill/>
          <a:ln/>
        </p:spPr>
        <p:txBody>
          <a:bodyPr wrap="none" lIns="0" tIns="0" rIns="0" bIns="0" rtlCol="0" anchor="t"/>
          <a:lstStyle/>
          <a:p>
            <a:pPr marL="0" indent="0" algn="l">
              <a:lnSpc>
                <a:spcPct val="129000"/>
              </a:lnSpc>
              <a:buNone/>
            </a:pPr>
            <a:r>
              <a:rPr lang="en-US" sz="1100" dirty="0">
                <a:solidFill>
                  <a:srgbClr val="2C2926"/>
                </a:solidFill>
                <a:latin typeface="Abadi" panose="020B0604020104020204" pitchFamily="34" charset="0"/>
                <a:ea typeface="Inter" pitchFamily="34" charset="-122"/>
                <a:cs typeface="Inter" pitchFamily="34" charset="-120"/>
              </a:rPr>
              <a:t>Cuando se activa una tendencia más segura, puede aparecer:</a:t>
            </a:r>
            <a:endParaRPr lang="en-US" sz="1100" dirty="0"/>
          </a:p>
        </p:txBody>
      </p:sp>
      <p:sp>
        <p:nvSpPr>
          <p:cNvPr id="4" name="Shape 2"/>
          <p:cNvSpPr/>
          <p:nvPr/>
        </p:nvSpPr>
        <p:spPr>
          <a:xfrm>
            <a:off x="496119" y="1293019"/>
            <a:ext cx="2644527" cy="605284"/>
          </a:xfrm>
          <a:prstGeom prst="roundRect">
            <a:avLst>
              <a:gd name="adj" fmla="val 8069"/>
            </a:avLst>
          </a:prstGeom>
          <a:solidFill>
            <a:srgbClr val="FFFFFF"/>
          </a:solidFill>
          <a:ln w="4763">
            <a:solidFill>
              <a:srgbClr val="F8ECD3"/>
            </a:solidFill>
            <a:prstDash val="solid"/>
          </a:ln>
        </p:spPr>
        <p:txBody>
          <a:bodyPr/>
          <a:lstStyle/>
          <a:p>
            <a:endParaRPr lang="es-ES"/>
          </a:p>
        </p:txBody>
      </p:sp>
      <p:sp>
        <p:nvSpPr>
          <p:cNvPr id="5" name="Text 3"/>
          <p:cNvSpPr/>
          <p:nvPr/>
        </p:nvSpPr>
        <p:spPr>
          <a:xfrm>
            <a:off x="617116" y="1414016"/>
            <a:ext cx="2402532" cy="363289"/>
          </a:xfrm>
          <a:prstGeom prst="rect">
            <a:avLst/>
          </a:prstGeom>
          <a:noFill/>
          <a:ln/>
        </p:spPr>
        <p:txBody>
          <a:bodyPr wrap="square" lIns="0" tIns="0" rIns="0" bIns="0" rtlCol="0" anchor="t">
            <a:normAutofit/>
          </a:bodyPr>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Malestar sin desbordamiento extremo.</a:t>
            </a:r>
            <a:endParaRPr lang="en-US" sz="1100" dirty="0"/>
          </a:p>
        </p:txBody>
      </p:sp>
      <p:sp>
        <p:nvSpPr>
          <p:cNvPr id="6" name="Shape 4"/>
          <p:cNvSpPr/>
          <p:nvPr/>
        </p:nvSpPr>
        <p:spPr>
          <a:xfrm>
            <a:off x="3249662" y="1293019"/>
            <a:ext cx="2644601" cy="605284"/>
          </a:xfrm>
          <a:prstGeom prst="roundRect">
            <a:avLst>
              <a:gd name="adj" fmla="val 8069"/>
            </a:avLst>
          </a:prstGeom>
          <a:solidFill>
            <a:srgbClr val="FFFFFF"/>
          </a:solidFill>
          <a:ln w="4763">
            <a:solidFill>
              <a:srgbClr val="F8ECD3"/>
            </a:solidFill>
            <a:prstDash val="solid"/>
          </a:ln>
        </p:spPr>
        <p:txBody>
          <a:bodyPr/>
          <a:lstStyle/>
          <a:p>
            <a:endParaRPr lang="es-ES"/>
          </a:p>
        </p:txBody>
      </p:sp>
      <p:sp>
        <p:nvSpPr>
          <p:cNvPr id="7" name="Text 5"/>
          <p:cNvSpPr/>
          <p:nvPr/>
        </p:nvSpPr>
        <p:spPr>
          <a:xfrm>
            <a:off x="3370659" y="1414016"/>
            <a:ext cx="2402607" cy="181645"/>
          </a:xfrm>
          <a:prstGeom prst="rect">
            <a:avLst/>
          </a:prstGeom>
          <a:noFill/>
          <a:ln/>
        </p:spPr>
        <p:txBody>
          <a:bodyPr wrap="none" lIns="0" tIns="0" rIns="0" bIns="0" rtlCol="0" anchor="t"/>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Capacidad de esperar.</a:t>
            </a:r>
            <a:endParaRPr lang="en-US" sz="1100" dirty="0"/>
          </a:p>
        </p:txBody>
      </p:sp>
      <p:sp>
        <p:nvSpPr>
          <p:cNvPr id="8" name="Shape 6"/>
          <p:cNvSpPr/>
          <p:nvPr/>
        </p:nvSpPr>
        <p:spPr>
          <a:xfrm>
            <a:off x="6003280" y="1293019"/>
            <a:ext cx="2644601" cy="605284"/>
          </a:xfrm>
          <a:prstGeom prst="roundRect">
            <a:avLst>
              <a:gd name="adj" fmla="val 8069"/>
            </a:avLst>
          </a:prstGeom>
          <a:solidFill>
            <a:srgbClr val="FFFFFF"/>
          </a:solidFill>
          <a:ln w="4763">
            <a:solidFill>
              <a:srgbClr val="F8ECD3"/>
            </a:solidFill>
            <a:prstDash val="solid"/>
          </a:ln>
        </p:spPr>
        <p:txBody>
          <a:bodyPr/>
          <a:lstStyle/>
          <a:p>
            <a:endParaRPr lang="es-ES"/>
          </a:p>
        </p:txBody>
      </p:sp>
      <p:sp>
        <p:nvSpPr>
          <p:cNvPr id="9" name="Text 7"/>
          <p:cNvSpPr/>
          <p:nvPr/>
        </p:nvSpPr>
        <p:spPr>
          <a:xfrm>
            <a:off x="6124277" y="1414016"/>
            <a:ext cx="2402607" cy="363289"/>
          </a:xfrm>
          <a:prstGeom prst="rect">
            <a:avLst/>
          </a:prstGeom>
          <a:noFill/>
          <a:ln/>
        </p:spPr>
        <p:txBody>
          <a:bodyPr wrap="square" lIns="0" tIns="0" rIns="0" bIns="0" rtlCol="0" anchor="t">
            <a:normAutofit/>
          </a:bodyPr>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Capacidad de preguntar en vez de interpretar.</a:t>
            </a:r>
            <a:endParaRPr lang="en-US" sz="1100" dirty="0"/>
          </a:p>
        </p:txBody>
      </p:sp>
      <p:sp>
        <p:nvSpPr>
          <p:cNvPr id="10" name="Shape 8"/>
          <p:cNvSpPr/>
          <p:nvPr/>
        </p:nvSpPr>
        <p:spPr>
          <a:xfrm>
            <a:off x="496119" y="2007319"/>
            <a:ext cx="4021336" cy="423639"/>
          </a:xfrm>
          <a:prstGeom prst="roundRect">
            <a:avLst>
              <a:gd name="adj" fmla="val 11529"/>
            </a:avLst>
          </a:prstGeom>
          <a:solidFill>
            <a:srgbClr val="FFFFFF"/>
          </a:solidFill>
          <a:ln w="4763">
            <a:solidFill>
              <a:srgbClr val="F8ECD3"/>
            </a:solidFill>
            <a:prstDash val="solid"/>
          </a:ln>
        </p:spPr>
        <p:txBody>
          <a:bodyPr/>
          <a:lstStyle/>
          <a:p>
            <a:endParaRPr lang="es-ES"/>
          </a:p>
        </p:txBody>
      </p:sp>
      <p:sp>
        <p:nvSpPr>
          <p:cNvPr id="11" name="Text 9"/>
          <p:cNvSpPr/>
          <p:nvPr/>
        </p:nvSpPr>
        <p:spPr>
          <a:xfrm>
            <a:off x="617116" y="2128317"/>
            <a:ext cx="3779341" cy="181645"/>
          </a:xfrm>
          <a:prstGeom prst="rect">
            <a:avLst/>
          </a:prstGeom>
          <a:noFill/>
          <a:ln/>
        </p:spPr>
        <p:txBody>
          <a:bodyPr wrap="none" lIns="0" tIns="0" rIns="0" bIns="0" rtlCol="0" anchor="t"/>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Capacidad de poner palabras.</a:t>
            </a:r>
            <a:endParaRPr lang="en-US" sz="1100" dirty="0"/>
          </a:p>
        </p:txBody>
      </p:sp>
      <p:sp>
        <p:nvSpPr>
          <p:cNvPr id="12" name="Shape 10"/>
          <p:cNvSpPr/>
          <p:nvPr/>
        </p:nvSpPr>
        <p:spPr>
          <a:xfrm>
            <a:off x="4626471" y="2007319"/>
            <a:ext cx="4021410" cy="423639"/>
          </a:xfrm>
          <a:prstGeom prst="roundRect">
            <a:avLst>
              <a:gd name="adj" fmla="val 11529"/>
            </a:avLst>
          </a:prstGeom>
          <a:solidFill>
            <a:srgbClr val="FFFFFF"/>
          </a:solidFill>
          <a:ln w="4763">
            <a:solidFill>
              <a:srgbClr val="F8ECD3"/>
            </a:solidFill>
            <a:prstDash val="solid"/>
          </a:ln>
        </p:spPr>
        <p:txBody>
          <a:bodyPr/>
          <a:lstStyle/>
          <a:p>
            <a:endParaRPr lang="es-ES"/>
          </a:p>
        </p:txBody>
      </p:sp>
      <p:sp>
        <p:nvSpPr>
          <p:cNvPr id="13" name="Text 11"/>
          <p:cNvSpPr/>
          <p:nvPr/>
        </p:nvSpPr>
        <p:spPr>
          <a:xfrm>
            <a:off x="4747468" y="2128317"/>
            <a:ext cx="3779416" cy="181645"/>
          </a:xfrm>
          <a:prstGeom prst="rect">
            <a:avLst/>
          </a:prstGeom>
          <a:noFill/>
          <a:ln/>
        </p:spPr>
        <p:txBody>
          <a:bodyPr wrap="none" lIns="0" tIns="0" rIns="0" bIns="0" rtlCol="0" anchor="t"/>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Capacidad de pedir claridad.</a:t>
            </a:r>
            <a:endParaRPr lang="en-US" sz="1100" dirty="0"/>
          </a:p>
        </p:txBody>
      </p:sp>
      <p:sp>
        <p:nvSpPr>
          <p:cNvPr id="14" name="Shape 12"/>
          <p:cNvSpPr/>
          <p:nvPr/>
        </p:nvSpPr>
        <p:spPr>
          <a:xfrm>
            <a:off x="496119" y="2553593"/>
            <a:ext cx="2644527" cy="605284"/>
          </a:xfrm>
          <a:prstGeom prst="roundRect">
            <a:avLst>
              <a:gd name="adj" fmla="val 8069"/>
            </a:avLst>
          </a:prstGeom>
          <a:solidFill>
            <a:srgbClr val="FFFFFF"/>
          </a:solidFill>
          <a:ln w="4763">
            <a:solidFill>
              <a:srgbClr val="F8ECD3"/>
            </a:solidFill>
            <a:prstDash val="solid"/>
          </a:ln>
        </p:spPr>
        <p:txBody>
          <a:bodyPr/>
          <a:lstStyle/>
          <a:p>
            <a:endParaRPr lang="es-ES"/>
          </a:p>
        </p:txBody>
      </p:sp>
      <p:sp>
        <p:nvSpPr>
          <p:cNvPr id="15" name="Text 13"/>
          <p:cNvSpPr/>
          <p:nvPr/>
        </p:nvSpPr>
        <p:spPr>
          <a:xfrm>
            <a:off x="617116" y="2674590"/>
            <a:ext cx="2402532" cy="363289"/>
          </a:xfrm>
          <a:prstGeom prst="rect">
            <a:avLst/>
          </a:prstGeom>
          <a:noFill/>
          <a:ln/>
        </p:spPr>
        <p:txBody>
          <a:bodyPr wrap="square" lIns="0" tIns="0" rIns="0" bIns="0" rtlCol="0" anchor="t">
            <a:normAutofit/>
          </a:bodyPr>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Capacidad de respetar el espacio del otro.</a:t>
            </a:r>
            <a:endParaRPr lang="en-US" sz="1100" dirty="0"/>
          </a:p>
        </p:txBody>
      </p:sp>
      <p:sp>
        <p:nvSpPr>
          <p:cNvPr id="16" name="Shape 14"/>
          <p:cNvSpPr/>
          <p:nvPr/>
        </p:nvSpPr>
        <p:spPr>
          <a:xfrm>
            <a:off x="3249662" y="2553593"/>
            <a:ext cx="2644601" cy="605284"/>
          </a:xfrm>
          <a:prstGeom prst="roundRect">
            <a:avLst>
              <a:gd name="adj" fmla="val 8069"/>
            </a:avLst>
          </a:prstGeom>
          <a:solidFill>
            <a:srgbClr val="FFFFFF"/>
          </a:solidFill>
          <a:ln w="4763">
            <a:solidFill>
              <a:srgbClr val="F8ECD3"/>
            </a:solidFill>
            <a:prstDash val="solid"/>
          </a:ln>
        </p:spPr>
        <p:txBody>
          <a:bodyPr/>
          <a:lstStyle/>
          <a:p>
            <a:endParaRPr lang="es-ES"/>
          </a:p>
        </p:txBody>
      </p:sp>
      <p:sp>
        <p:nvSpPr>
          <p:cNvPr id="17" name="Text 15"/>
          <p:cNvSpPr/>
          <p:nvPr/>
        </p:nvSpPr>
        <p:spPr>
          <a:xfrm>
            <a:off x="3370659" y="2674590"/>
            <a:ext cx="2402607" cy="181645"/>
          </a:xfrm>
          <a:prstGeom prst="rect">
            <a:avLst/>
          </a:prstGeom>
          <a:noFill/>
          <a:ln/>
        </p:spPr>
        <p:txBody>
          <a:bodyPr wrap="none" lIns="0" tIns="0" rIns="0" bIns="0" rtlCol="0" anchor="t"/>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Capacidad de poner límites.</a:t>
            </a:r>
            <a:endParaRPr lang="en-US" sz="1100" dirty="0"/>
          </a:p>
        </p:txBody>
      </p:sp>
      <p:sp>
        <p:nvSpPr>
          <p:cNvPr id="18" name="Shape 16"/>
          <p:cNvSpPr/>
          <p:nvPr/>
        </p:nvSpPr>
        <p:spPr>
          <a:xfrm>
            <a:off x="6003280" y="2553593"/>
            <a:ext cx="2644601" cy="605284"/>
          </a:xfrm>
          <a:prstGeom prst="roundRect">
            <a:avLst>
              <a:gd name="adj" fmla="val 8069"/>
            </a:avLst>
          </a:prstGeom>
          <a:solidFill>
            <a:srgbClr val="FFFFFF"/>
          </a:solidFill>
          <a:ln w="4763">
            <a:solidFill>
              <a:srgbClr val="F8ECD3"/>
            </a:solidFill>
            <a:prstDash val="solid"/>
          </a:ln>
        </p:spPr>
        <p:txBody>
          <a:bodyPr/>
          <a:lstStyle/>
          <a:p>
            <a:endParaRPr lang="es-ES"/>
          </a:p>
        </p:txBody>
      </p:sp>
      <p:sp>
        <p:nvSpPr>
          <p:cNvPr id="19" name="Text 17"/>
          <p:cNvSpPr/>
          <p:nvPr/>
        </p:nvSpPr>
        <p:spPr>
          <a:xfrm>
            <a:off x="6124277" y="2674590"/>
            <a:ext cx="2402607" cy="181645"/>
          </a:xfrm>
          <a:prstGeom prst="rect">
            <a:avLst/>
          </a:prstGeom>
          <a:noFill/>
          <a:ln/>
        </p:spPr>
        <p:txBody>
          <a:bodyPr wrap="none" lIns="0" tIns="0" rIns="0" bIns="0" rtlCol="0" anchor="t"/>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Capacidad de reparar.</a:t>
            </a:r>
            <a:endParaRPr lang="en-US" sz="1100" dirty="0"/>
          </a:p>
        </p:txBody>
      </p:sp>
      <p:sp>
        <p:nvSpPr>
          <p:cNvPr id="20" name="Shape 18"/>
          <p:cNvSpPr/>
          <p:nvPr/>
        </p:nvSpPr>
        <p:spPr>
          <a:xfrm>
            <a:off x="496119" y="3267894"/>
            <a:ext cx="4021336" cy="423639"/>
          </a:xfrm>
          <a:prstGeom prst="roundRect">
            <a:avLst>
              <a:gd name="adj" fmla="val 11529"/>
            </a:avLst>
          </a:prstGeom>
          <a:solidFill>
            <a:srgbClr val="FFFFFF"/>
          </a:solidFill>
          <a:ln w="4763">
            <a:solidFill>
              <a:srgbClr val="F8ECD3"/>
            </a:solidFill>
            <a:prstDash val="solid"/>
          </a:ln>
        </p:spPr>
        <p:txBody>
          <a:bodyPr/>
          <a:lstStyle/>
          <a:p>
            <a:endParaRPr lang="es-ES"/>
          </a:p>
        </p:txBody>
      </p:sp>
      <p:sp>
        <p:nvSpPr>
          <p:cNvPr id="21" name="Text 19"/>
          <p:cNvSpPr/>
          <p:nvPr/>
        </p:nvSpPr>
        <p:spPr>
          <a:xfrm>
            <a:off x="617116" y="3388891"/>
            <a:ext cx="3779341" cy="181645"/>
          </a:xfrm>
          <a:prstGeom prst="rect">
            <a:avLst/>
          </a:prstGeom>
          <a:noFill/>
          <a:ln/>
        </p:spPr>
        <p:txBody>
          <a:bodyPr wrap="none" lIns="0" tIns="0" rIns="0" bIns="0" rtlCol="0" anchor="t"/>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Capacidad de diferenciar conflicto de abandono.</a:t>
            </a:r>
            <a:endParaRPr lang="en-US" sz="1100" dirty="0"/>
          </a:p>
        </p:txBody>
      </p:sp>
      <p:sp>
        <p:nvSpPr>
          <p:cNvPr id="22" name="Shape 20"/>
          <p:cNvSpPr/>
          <p:nvPr/>
        </p:nvSpPr>
        <p:spPr>
          <a:xfrm>
            <a:off x="4626471" y="3267894"/>
            <a:ext cx="4021410" cy="423639"/>
          </a:xfrm>
          <a:prstGeom prst="roundRect">
            <a:avLst>
              <a:gd name="adj" fmla="val 11529"/>
            </a:avLst>
          </a:prstGeom>
          <a:solidFill>
            <a:srgbClr val="FFFFFF"/>
          </a:solidFill>
          <a:ln w="4763">
            <a:solidFill>
              <a:srgbClr val="F8ECD3"/>
            </a:solidFill>
            <a:prstDash val="solid"/>
          </a:ln>
        </p:spPr>
        <p:txBody>
          <a:bodyPr/>
          <a:lstStyle/>
          <a:p>
            <a:endParaRPr lang="es-ES"/>
          </a:p>
        </p:txBody>
      </p:sp>
      <p:sp>
        <p:nvSpPr>
          <p:cNvPr id="23" name="Text 21"/>
          <p:cNvSpPr/>
          <p:nvPr/>
        </p:nvSpPr>
        <p:spPr>
          <a:xfrm>
            <a:off x="4747468" y="3388891"/>
            <a:ext cx="3779416" cy="181645"/>
          </a:xfrm>
          <a:prstGeom prst="rect">
            <a:avLst/>
          </a:prstGeom>
          <a:noFill/>
          <a:ln/>
        </p:spPr>
        <p:txBody>
          <a:bodyPr wrap="none" lIns="0" tIns="0" rIns="0" bIns="0" rtlCol="0" anchor="t"/>
          <a:lstStyle/>
          <a:p>
            <a:pPr marL="0" indent="0" algn="l">
              <a:lnSpc>
                <a:spcPct val="104000"/>
              </a:lnSpc>
              <a:buNone/>
            </a:pPr>
            <a:r>
              <a:rPr lang="en-US" sz="1100" dirty="0">
                <a:solidFill>
                  <a:srgbClr val="2C2926"/>
                </a:solidFill>
                <a:latin typeface="Abadi" panose="020B0604020104020204" pitchFamily="34" charset="0"/>
                <a:ea typeface="Bricolage Grotesque SemiBold" pitchFamily="34" charset="-122"/>
                <a:cs typeface="Bricolage Grotesque SemiBold" pitchFamily="34" charset="-120"/>
              </a:rPr>
              <a:t>Capacidad de diferenciar intimidad de invasión.</a:t>
            </a:r>
            <a:endParaRPr lang="en-US" sz="1100" dirty="0"/>
          </a:p>
        </p:txBody>
      </p:sp>
      <p:sp>
        <p:nvSpPr>
          <p:cNvPr id="24" name="Text 22"/>
          <p:cNvSpPr/>
          <p:nvPr/>
        </p:nvSpPr>
        <p:spPr>
          <a:xfrm>
            <a:off x="496119" y="3814167"/>
            <a:ext cx="8608963" cy="225251"/>
          </a:xfrm>
          <a:prstGeom prst="rect">
            <a:avLst/>
          </a:prstGeom>
          <a:noFill/>
          <a:ln/>
        </p:spPr>
        <p:txBody>
          <a:bodyPr wrap="none" lIns="0" tIns="0" rIns="0" bIns="0" rtlCol="0" anchor="t"/>
          <a:lstStyle/>
          <a:p>
            <a:pPr marL="0" indent="0" algn="l">
              <a:lnSpc>
                <a:spcPct val="129000"/>
              </a:lnSpc>
              <a:buNone/>
            </a:pPr>
            <a:r>
              <a:rPr lang="en-US" sz="1100" b="1" dirty="0">
                <a:solidFill>
                  <a:srgbClr val="2C2926"/>
                </a:solidFill>
                <a:latin typeface="Abadi" panose="020B0604020104020204" pitchFamily="34" charset="0"/>
                <a:ea typeface="Inter Bold" pitchFamily="34" charset="-122"/>
                <a:cs typeface="Inter Bold" pitchFamily="34" charset="-120"/>
              </a:rPr>
              <a:t>La estrategia principal suele ser:</a:t>
            </a:r>
            <a:endParaRPr lang="en-US" sz="1100" dirty="0"/>
          </a:p>
        </p:txBody>
      </p:sp>
      <p:sp>
        <p:nvSpPr>
          <p:cNvPr id="25" name="Shape 23"/>
          <p:cNvSpPr/>
          <p:nvPr/>
        </p:nvSpPr>
        <p:spPr>
          <a:xfrm>
            <a:off x="496119" y="4162053"/>
            <a:ext cx="14288" cy="617637"/>
          </a:xfrm>
          <a:prstGeom prst="roundRect">
            <a:avLst>
              <a:gd name="adj" fmla="val 59998"/>
            </a:avLst>
          </a:prstGeom>
          <a:solidFill>
            <a:srgbClr val="E7BF6A"/>
          </a:solidFill>
          <a:ln/>
        </p:spPr>
        <p:txBody>
          <a:bodyPr/>
          <a:lstStyle/>
          <a:p>
            <a:endParaRPr lang="es-ES"/>
          </a:p>
        </p:txBody>
      </p:sp>
      <p:sp>
        <p:nvSpPr>
          <p:cNvPr id="26" name="Text 24"/>
          <p:cNvSpPr/>
          <p:nvPr/>
        </p:nvSpPr>
        <p:spPr>
          <a:xfrm>
            <a:off x="670545" y="4325541"/>
            <a:ext cx="7977336" cy="290736"/>
          </a:xfrm>
          <a:prstGeom prst="rect">
            <a:avLst/>
          </a:prstGeom>
          <a:noFill/>
          <a:ln/>
        </p:spPr>
        <p:txBody>
          <a:bodyPr wrap="none" lIns="0" tIns="0" rIns="0" bIns="0" rtlCol="0" anchor="t"/>
          <a:lstStyle/>
          <a:p>
            <a:pPr marL="0" indent="0" algn="l">
              <a:lnSpc>
                <a:spcPct val="104000"/>
              </a:lnSpc>
              <a:buNone/>
            </a:pPr>
            <a:r>
              <a:rPr lang="en-US" sz="1800" dirty="0">
                <a:solidFill>
                  <a:srgbClr val="2C2926"/>
                </a:solidFill>
                <a:latin typeface="Abadi" panose="020B0604020104020204" pitchFamily="34" charset="0"/>
                <a:ea typeface="Bricolage Grotesque SemiBold" pitchFamily="34" charset="-122"/>
                <a:cs typeface="Bricolage Grotesque SemiBold" pitchFamily="34" charset="-120"/>
              </a:rPr>
              <a:t>Regularme, comunicar y reparar.</a:t>
            </a:r>
            <a:endParaRPr lang="en-US" sz="1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54211"/>
            <a:ext cx="8151763" cy="308893"/>
          </a:xfrm>
          <a:prstGeom prst="rect">
            <a:avLst/>
          </a:prstGeom>
          <a:noFill/>
          <a:ln/>
        </p:spPr>
        <p:txBody>
          <a:bodyPr wrap="none" lIns="0" tIns="0" rIns="0" bIns="0" rtlCol="0" anchor="t"/>
          <a:lstStyle/>
          <a:p>
            <a:pPr marL="0" indent="0" algn="l">
              <a:lnSpc>
                <a:spcPct val="104000"/>
              </a:lnSpc>
              <a:buNone/>
            </a:pPr>
            <a:r>
              <a:rPr lang="en-US" sz="1900" dirty="0">
                <a:solidFill>
                  <a:srgbClr val="2C2926"/>
                </a:solidFill>
                <a:latin typeface="Abadi" panose="020B0604020104020204" pitchFamily="34" charset="0"/>
                <a:ea typeface="Bricolage Grotesque SemiBold" pitchFamily="34" charset="-122"/>
                <a:cs typeface="Bricolage Grotesque SemiBold" pitchFamily="34" charset="-120"/>
              </a:rPr>
              <a:t>EJERCICIO</a:t>
            </a:r>
            <a:endParaRPr lang="en-US" sz="1900" dirty="0"/>
          </a:p>
        </p:txBody>
      </p:sp>
      <p:sp>
        <p:nvSpPr>
          <p:cNvPr id="3" name="Text 1"/>
          <p:cNvSpPr/>
          <p:nvPr/>
        </p:nvSpPr>
        <p:spPr>
          <a:xfrm>
            <a:off x="496119" y="694581"/>
            <a:ext cx="8151763" cy="247129"/>
          </a:xfrm>
          <a:prstGeom prst="rect">
            <a:avLst/>
          </a:prstGeom>
          <a:noFill/>
          <a:ln/>
        </p:spPr>
        <p:txBody>
          <a:bodyPr wrap="none" lIns="0" tIns="0" rIns="0" bIns="0" rtlCol="0" anchor="t"/>
          <a:lstStyle/>
          <a:p>
            <a:pPr marL="0" indent="0" algn="l">
              <a:lnSpc>
                <a:spcPct val="104000"/>
              </a:lnSpc>
              <a:buNone/>
            </a:pPr>
            <a:r>
              <a:rPr lang="en-US" sz="1550" dirty="0">
                <a:solidFill>
                  <a:srgbClr val="2C2926"/>
                </a:solidFill>
                <a:latin typeface="Abadi" panose="020B0604020104020204" pitchFamily="34" charset="0"/>
                <a:ea typeface="Bricolage Grotesque SemiBold" pitchFamily="34" charset="-122"/>
                <a:cs typeface="Bricolage Grotesque SemiBold" pitchFamily="34" charset="-120"/>
              </a:rPr>
              <a:t>Qué me activa en los vínculos</a:t>
            </a:r>
            <a:endParaRPr lang="en-US" sz="1550" dirty="0"/>
          </a:p>
        </p:txBody>
      </p:sp>
      <p:sp>
        <p:nvSpPr>
          <p:cNvPr id="4" name="Text 2"/>
          <p:cNvSpPr/>
          <p:nvPr/>
        </p:nvSpPr>
        <p:spPr>
          <a:xfrm>
            <a:off x="496119" y="1059805"/>
            <a:ext cx="8608963" cy="177552"/>
          </a:xfrm>
          <a:prstGeom prst="rect">
            <a:avLst/>
          </a:prstGeom>
          <a:noFill/>
          <a:ln/>
        </p:spPr>
        <p:txBody>
          <a:bodyPr wrap="none" lIns="0" tIns="0" rIns="0" bIns="0" rtlCol="0" anchor="t"/>
          <a:lstStyle/>
          <a:p>
            <a:pPr marL="0" indent="0" algn="l">
              <a:lnSpc>
                <a:spcPct val="120000"/>
              </a:lnSpc>
              <a:buNone/>
            </a:pPr>
            <a:r>
              <a:rPr lang="en-US" sz="950" dirty="0">
                <a:solidFill>
                  <a:srgbClr val="2C2926"/>
                </a:solidFill>
                <a:latin typeface="Abadi" panose="020B0604020104020204" pitchFamily="34" charset="0"/>
                <a:ea typeface="Inter" pitchFamily="34" charset="-122"/>
                <a:cs typeface="Inter" pitchFamily="34" charset="-120"/>
              </a:rPr>
              <a:t>Marca las situaciones que suelen activarte emocionalmente:</a:t>
            </a:r>
            <a:endParaRPr lang="en-US" sz="950" dirty="0"/>
          </a:p>
        </p:txBody>
      </p:sp>
      <p:sp>
        <p:nvSpPr>
          <p:cNvPr id="5" name="Shape 3"/>
          <p:cNvSpPr/>
          <p:nvPr/>
        </p:nvSpPr>
        <p:spPr>
          <a:xfrm>
            <a:off x="496119" y="1325910"/>
            <a:ext cx="4036516"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6" name="Text 4"/>
          <p:cNvSpPr/>
          <p:nvPr/>
        </p:nvSpPr>
        <p:spPr>
          <a:xfrm>
            <a:off x="599703" y="1429494"/>
            <a:ext cx="3829348"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tarde en responder.</a:t>
            </a:r>
            <a:endParaRPr lang="en-US" sz="950" dirty="0"/>
          </a:p>
        </p:txBody>
      </p:sp>
      <p:sp>
        <p:nvSpPr>
          <p:cNvPr id="7" name="Shape 5"/>
          <p:cNvSpPr/>
          <p:nvPr/>
        </p:nvSpPr>
        <p:spPr>
          <a:xfrm>
            <a:off x="4611365" y="1325910"/>
            <a:ext cx="4036516"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8" name="Text 6"/>
          <p:cNvSpPr/>
          <p:nvPr/>
        </p:nvSpPr>
        <p:spPr>
          <a:xfrm>
            <a:off x="4714949" y="1429494"/>
            <a:ext cx="3829348"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esté más frío de lo habitual.</a:t>
            </a:r>
            <a:endParaRPr lang="en-US" sz="950" dirty="0"/>
          </a:p>
        </p:txBody>
      </p:sp>
      <p:sp>
        <p:nvSpPr>
          <p:cNvPr id="9" name="Shape 7"/>
          <p:cNvSpPr/>
          <p:nvPr/>
        </p:nvSpPr>
        <p:spPr>
          <a:xfrm>
            <a:off x="496119" y="1766218"/>
            <a:ext cx="4036516"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10" name="Text 8"/>
          <p:cNvSpPr/>
          <p:nvPr/>
        </p:nvSpPr>
        <p:spPr>
          <a:xfrm>
            <a:off x="599703" y="1869802"/>
            <a:ext cx="3829348"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pida espacio.</a:t>
            </a:r>
            <a:endParaRPr lang="en-US" sz="950" dirty="0"/>
          </a:p>
        </p:txBody>
      </p:sp>
      <p:sp>
        <p:nvSpPr>
          <p:cNvPr id="11" name="Shape 9"/>
          <p:cNvSpPr/>
          <p:nvPr/>
        </p:nvSpPr>
        <p:spPr>
          <a:xfrm>
            <a:off x="4611365" y="1766218"/>
            <a:ext cx="4036516"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12" name="Text 10"/>
          <p:cNvSpPr/>
          <p:nvPr/>
        </p:nvSpPr>
        <p:spPr>
          <a:xfrm>
            <a:off x="4714949" y="1869802"/>
            <a:ext cx="3829348"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critique algo de ti.</a:t>
            </a:r>
            <a:endParaRPr lang="en-US" sz="950" dirty="0"/>
          </a:p>
        </p:txBody>
      </p:sp>
      <p:sp>
        <p:nvSpPr>
          <p:cNvPr id="13" name="Shape 11"/>
          <p:cNvSpPr/>
          <p:nvPr/>
        </p:nvSpPr>
        <p:spPr>
          <a:xfrm>
            <a:off x="496119" y="2206526"/>
            <a:ext cx="4036516"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14" name="Text 12"/>
          <p:cNvSpPr/>
          <p:nvPr/>
        </p:nvSpPr>
        <p:spPr>
          <a:xfrm>
            <a:off x="599703" y="2310110"/>
            <a:ext cx="3829348"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no te elija.</a:t>
            </a:r>
            <a:endParaRPr lang="en-US" sz="950" dirty="0"/>
          </a:p>
        </p:txBody>
      </p:sp>
      <p:sp>
        <p:nvSpPr>
          <p:cNvPr id="15" name="Shape 13"/>
          <p:cNvSpPr/>
          <p:nvPr/>
        </p:nvSpPr>
        <p:spPr>
          <a:xfrm>
            <a:off x="4611365" y="2206526"/>
            <a:ext cx="4036516"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16" name="Text 14"/>
          <p:cNvSpPr/>
          <p:nvPr/>
        </p:nvSpPr>
        <p:spPr>
          <a:xfrm>
            <a:off x="4714949" y="2310110"/>
            <a:ext cx="3829348"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se enfade.</a:t>
            </a:r>
            <a:endParaRPr lang="en-US" sz="950" dirty="0"/>
          </a:p>
        </p:txBody>
      </p:sp>
      <p:sp>
        <p:nvSpPr>
          <p:cNvPr id="17" name="Shape 15"/>
          <p:cNvSpPr/>
          <p:nvPr/>
        </p:nvSpPr>
        <p:spPr>
          <a:xfrm>
            <a:off x="496119" y="2656656"/>
            <a:ext cx="4036516"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18" name="Text 16"/>
          <p:cNvSpPr/>
          <p:nvPr/>
        </p:nvSpPr>
        <p:spPr>
          <a:xfrm>
            <a:off x="599703" y="2760241"/>
            <a:ext cx="3829348"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se acerque demasiado.</a:t>
            </a:r>
            <a:endParaRPr lang="en-US" sz="950" dirty="0"/>
          </a:p>
        </p:txBody>
      </p:sp>
      <p:sp>
        <p:nvSpPr>
          <p:cNvPr id="19" name="Shape 17"/>
          <p:cNvSpPr/>
          <p:nvPr/>
        </p:nvSpPr>
        <p:spPr>
          <a:xfrm>
            <a:off x="4611365" y="2656656"/>
            <a:ext cx="4036516"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20" name="Text 18"/>
          <p:cNvSpPr/>
          <p:nvPr/>
        </p:nvSpPr>
        <p:spPr>
          <a:xfrm>
            <a:off x="4714949" y="2760241"/>
            <a:ext cx="3829348"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te pida más presencia.</a:t>
            </a:r>
            <a:endParaRPr lang="en-US" sz="950" dirty="0"/>
          </a:p>
        </p:txBody>
      </p:sp>
      <p:sp>
        <p:nvSpPr>
          <p:cNvPr id="21" name="Shape 19"/>
          <p:cNvSpPr/>
          <p:nvPr/>
        </p:nvSpPr>
        <p:spPr>
          <a:xfrm>
            <a:off x="496119" y="3096964"/>
            <a:ext cx="4036516"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22" name="Text 20"/>
          <p:cNvSpPr/>
          <p:nvPr/>
        </p:nvSpPr>
        <p:spPr>
          <a:xfrm>
            <a:off x="599703" y="3200549"/>
            <a:ext cx="3829348"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ponga un límite.</a:t>
            </a:r>
            <a:endParaRPr lang="en-US" sz="950" dirty="0"/>
          </a:p>
        </p:txBody>
      </p:sp>
      <p:sp>
        <p:nvSpPr>
          <p:cNvPr id="23" name="Shape 21"/>
          <p:cNvSpPr/>
          <p:nvPr/>
        </p:nvSpPr>
        <p:spPr>
          <a:xfrm>
            <a:off x="4611365" y="3096964"/>
            <a:ext cx="4036516"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24" name="Text 22"/>
          <p:cNvSpPr/>
          <p:nvPr/>
        </p:nvSpPr>
        <p:spPr>
          <a:xfrm>
            <a:off x="4714949" y="3200549"/>
            <a:ext cx="3829348"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no repare después de un conflicto.</a:t>
            </a:r>
            <a:endParaRPr lang="en-US" sz="950" dirty="0"/>
          </a:p>
        </p:txBody>
      </p:sp>
      <p:sp>
        <p:nvSpPr>
          <p:cNvPr id="25" name="Shape 23"/>
          <p:cNvSpPr/>
          <p:nvPr/>
        </p:nvSpPr>
        <p:spPr>
          <a:xfrm>
            <a:off x="496119" y="3537272"/>
            <a:ext cx="4036516"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26" name="Text 24"/>
          <p:cNvSpPr/>
          <p:nvPr/>
        </p:nvSpPr>
        <p:spPr>
          <a:xfrm>
            <a:off x="599703" y="3640857"/>
            <a:ext cx="3829348"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cambie de tono.</a:t>
            </a:r>
            <a:endParaRPr lang="en-US" sz="950" dirty="0"/>
          </a:p>
        </p:txBody>
      </p:sp>
      <p:sp>
        <p:nvSpPr>
          <p:cNvPr id="27" name="Shape 25"/>
          <p:cNvSpPr/>
          <p:nvPr/>
        </p:nvSpPr>
        <p:spPr>
          <a:xfrm>
            <a:off x="4611365" y="3537272"/>
            <a:ext cx="4036516"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28" name="Text 26"/>
          <p:cNvSpPr/>
          <p:nvPr/>
        </p:nvSpPr>
        <p:spPr>
          <a:xfrm>
            <a:off x="4714949" y="3640857"/>
            <a:ext cx="3829348"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no te mire como esperabas.</a:t>
            </a:r>
            <a:endParaRPr lang="en-US" sz="950" dirty="0"/>
          </a:p>
        </p:txBody>
      </p:sp>
      <p:sp>
        <p:nvSpPr>
          <p:cNvPr id="29" name="Shape 27"/>
          <p:cNvSpPr/>
          <p:nvPr/>
        </p:nvSpPr>
        <p:spPr>
          <a:xfrm>
            <a:off x="496119" y="3987403"/>
            <a:ext cx="2664768"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30" name="Text 28"/>
          <p:cNvSpPr/>
          <p:nvPr/>
        </p:nvSpPr>
        <p:spPr>
          <a:xfrm>
            <a:off x="599703" y="4090988"/>
            <a:ext cx="2457599"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quiera hablar de emociones.</a:t>
            </a:r>
            <a:endParaRPr lang="en-US" sz="950" dirty="0"/>
          </a:p>
        </p:txBody>
      </p:sp>
      <p:sp>
        <p:nvSpPr>
          <p:cNvPr id="31" name="Shape 29"/>
          <p:cNvSpPr/>
          <p:nvPr/>
        </p:nvSpPr>
        <p:spPr>
          <a:xfrm>
            <a:off x="3239616" y="3987403"/>
            <a:ext cx="2664768"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32" name="Text 30"/>
          <p:cNvSpPr/>
          <p:nvPr/>
        </p:nvSpPr>
        <p:spPr>
          <a:xfrm>
            <a:off x="3343201" y="4090988"/>
            <a:ext cx="2457599"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dependa mucho de ti.</a:t>
            </a:r>
            <a:endParaRPr lang="en-US" sz="950" dirty="0"/>
          </a:p>
        </p:txBody>
      </p:sp>
      <p:sp>
        <p:nvSpPr>
          <p:cNvPr id="33" name="Shape 31"/>
          <p:cNvSpPr/>
          <p:nvPr/>
        </p:nvSpPr>
        <p:spPr>
          <a:xfrm>
            <a:off x="5983114" y="3987403"/>
            <a:ext cx="2664768"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34" name="Text 32"/>
          <p:cNvSpPr/>
          <p:nvPr/>
        </p:nvSpPr>
        <p:spPr>
          <a:xfrm>
            <a:off x="6086698" y="4090988"/>
            <a:ext cx="2457599"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te necesite.</a:t>
            </a:r>
            <a:endParaRPr lang="en-US" sz="950" dirty="0"/>
          </a:p>
        </p:txBody>
      </p:sp>
      <p:sp>
        <p:nvSpPr>
          <p:cNvPr id="35" name="Shape 33"/>
          <p:cNvSpPr/>
          <p:nvPr/>
        </p:nvSpPr>
        <p:spPr>
          <a:xfrm>
            <a:off x="496119" y="4427711"/>
            <a:ext cx="4036516"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36" name="Text 34"/>
          <p:cNvSpPr/>
          <p:nvPr/>
        </p:nvSpPr>
        <p:spPr>
          <a:xfrm>
            <a:off x="599703" y="4531296"/>
            <a:ext cx="3829348"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se muestre ambiguo.</a:t>
            </a:r>
            <a:endParaRPr lang="en-US" sz="950" dirty="0"/>
          </a:p>
        </p:txBody>
      </p:sp>
      <p:sp>
        <p:nvSpPr>
          <p:cNvPr id="37" name="Shape 35"/>
          <p:cNvSpPr/>
          <p:nvPr/>
        </p:nvSpPr>
        <p:spPr>
          <a:xfrm>
            <a:off x="4611365" y="4427711"/>
            <a:ext cx="4036516" cy="361578"/>
          </a:xfrm>
          <a:prstGeom prst="roundRect">
            <a:avLst>
              <a:gd name="adj" fmla="val 11482"/>
            </a:avLst>
          </a:prstGeom>
          <a:solidFill>
            <a:srgbClr val="FFFFFF"/>
          </a:solidFill>
          <a:ln w="4763">
            <a:solidFill>
              <a:srgbClr val="F8ECD3"/>
            </a:solidFill>
            <a:prstDash val="solid"/>
          </a:ln>
        </p:spPr>
        <p:txBody>
          <a:bodyPr/>
          <a:lstStyle/>
          <a:p>
            <a:endParaRPr lang="es-ES"/>
          </a:p>
        </p:txBody>
      </p:sp>
      <p:sp>
        <p:nvSpPr>
          <p:cNvPr id="38" name="Text 36"/>
          <p:cNvSpPr/>
          <p:nvPr/>
        </p:nvSpPr>
        <p:spPr>
          <a:xfrm>
            <a:off x="4714949" y="4531296"/>
            <a:ext cx="3829348" cy="154409"/>
          </a:xfrm>
          <a:prstGeom prst="rect">
            <a:avLst/>
          </a:prstGeom>
          <a:noFill/>
          <a:ln/>
        </p:spPr>
        <p:txBody>
          <a:bodyPr wrap="none" lIns="0" tIns="0" rIns="0" bIns="0" rtlCol="0" anchor="t"/>
          <a:lstStyle/>
          <a:p>
            <a:pPr marL="0" indent="0" algn="l">
              <a:lnSpc>
                <a:spcPct val="104000"/>
              </a:lnSpc>
              <a:buNone/>
            </a:pP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Que alguien esté disponible de forma estable.</a:t>
            </a:r>
            <a:endParaRPr lang="en-US" sz="9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41188"/>
            <a:ext cx="8151763" cy="381521"/>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Guía orientativa de lectura</a:t>
            </a:r>
            <a:endParaRPr lang="en-US" sz="2400" dirty="0"/>
          </a:p>
        </p:txBody>
      </p:sp>
      <p:sp>
        <p:nvSpPr>
          <p:cNvPr id="3" name="Text 1"/>
          <p:cNvSpPr/>
          <p:nvPr/>
        </p:nvSpPr>
        <p:spPr>
          <a:xfrm>
            <a:off x="496119" y="963067"/>
            <a:ext cx="8151763" cy="1374502"/>
          </a:xfrm>
          <a:prstGeom prst="rect">
            <a:avLst/>
          </a:prstGeom>
          <a:noFill/>
          <a:ln/>
        </p:spPr>
        <p:txBody>
          <a:bodyPr wrap="square" lIns="0" tIns="0" rIns="0" bIns="0" rtlCol="0" anchor="t"/>
          <a:lstStyle/>
          <a:p>
            <a:pPr marL="0" indent="0" algn="l">
              <a:lnSpc>
                <a:spcPct val="132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Este ejercicio no sirve para diagnosticar un estilo de apego.</a:t>
            </a:r>
            <a:endParaRPr lang="en-US" sz="1200" dirty="0"/>
          </a:p>
          <a:p>
            <a:pPr marL="0" indent="0" algn="l">
              <a:lnSpc>
                <a:spcPct val="132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Sirve para observar qué tipo de amenaza se activa en el sistema vincular.</a:t>
            </a:r>
            <a:endParaRPr lang="en-US" sz="1200" dirty="0"/>
          </a:p>
          <a:p>
            <a:pPr marL="0" indent="0" algn="l">
              <a:lnSpc>
                <a:spcPct val="132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Una misma situación puede activar respuestas distintas según la historia de cada persona.</a:t>
            </a:r>
            <a:endParaRPr lang="en-US" sz="1200" dirty="0"/>
          </a:p>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La pregunta no es:</a:t>
            </a:r>
            <a:endParaRPr lang="en-US" sz="1200" dirty="0"/>
          </a:p>
        </p:txBody>
      </p:sp>
      <p:sp>
        <p:nvSpPr>
          <p:cNvPr id="4" name="Shape 2"/>
          <p:cNvSpPr/>
          <p:nvPr/>
        </p:nvSpPr>
        <p:spPr>
          <a:xfrm>
            <a:off x="496119" y="2472779"/>
            <a:ext cx="14288" cy="665634"/>
          </a:xfrm>
          <a:prstGeom prst="roundRect">
            <a:avLst>
              <a:gd name="adj" fmla="val 59998"/>
            </a:avLst>
          </a:prstGeom>
          <a:solidFill>
            <a:srgbClr val="E7BF6A"/>
          </a:solidFill>
          <a:ln/>
        </p:spPr>
        <p:txBody>
          <a:bodyPr/>
          <a:lstStyle/>
          <a:p>
            <a:endParaRPr lang="es-ES"/>
          </a:p>
        </p:txBody>
      </p:sp>
      <p:sp>
        <p:nvSpPr>
          <p:cNvPr id="5" name="Text 3"/>
          <p:cNvSpPr/>
          <p:nvPr/>
        </p:nvSpPr>
        <p:spPr>
          <a:xfrm>
            <a:off x="679252" y="2653010"/>
            <a:ext cx="7968630" cy="305246"/>
          </a:xfrm>
          <a:prstGeom prst="rect">
            <a:avLst/>
          </a:prstGeom>
          <a:noFill/>
          <a:ln/>
        </p:spPr>
        <p:txBody>
          <a:bodyPr wrap="none" lIns="0" tIns="0" rIns="0" bIns="0" rtlCol="0" anchor="t"/>
          <a:lstStyle/>
          <a:p>
            <a:pPr marL="0" indent="0" algn="l">
              <a:lnSpc>
                <a:spcPct val="104000"/>
              </a:lnSpc>
              <a:buNone/>
            </a:pPr>
            <a:r>
              <a:rPr lang="en-US" sz="1900" dirty="0">
                <a:solidFill>
                  <a:srgbClr val="2C2926"/>
                </a:solidFill>
                <a:latin typeface="Abadi" panose="020B0604020104020204" pitchFamily="34" charset="0"/>
                <a:ea typeface="Bricolage Grotesque SemiBold" pitchFamily="34" charset="-122"/>
                <a:cs typeface="Bricolage Grotesque SemiBold" pitchFamily="34" charset="-120"/>
              </a:rPr>
              <a:t>¿Qué estilo soy?</a:t>
            </a:r>
            <a:endParaRPr lang="en-US" sz="1900" dirty="0"/>
          </a:p>
        </p:txBody>
      </p:sp>
      <p:sp>
        <p:nvSpPr>
          <p:cNvPr id="6" name="Text 4"/>
          <p:cNvSpPr/>
          <p:nvPr/>
        </p:nvSpPr>
        <p:spPr>
          <a:xfrm>
            <a:off x="496119" y="3273698"/>
            <a:ext cx="8608963" cy="242218"/>
          </a:xfrm>
          <a:prstGeom prst="rect">
            <a:avLst/>
          </a:prstGeom>
          <a:noFill/>
          <a:ln/>
        </p:spPr>
        <p:txBody>
          <a:bodyPr wrap="none" lIns="0" tIns="0" rIns="0" bIns="0" rtlCol="0" anchor="t"/>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La pregunta es:</a:t>
            </a:r>
            <a:endParaRPr lang="en-US" sz="1200" dirty="0"/>
          </a:p>
        </p:txBody>
      </p:sp>
      <p:sp>
        <p:nvSpPr>
          <p:cNvPr id="7" name="Shape 5"/>
          <p:cNvSpPr/>
          <p:nvPr/>
        </p:nvSpPr>
        <p:spPr>
          <a:xfrm>
            <a:off x="496119" y="3651126"/>
            <a:ext cx="14288" cy="665634"/>
          </a:xfrm>
          <a:prstGeom prst="roundRect">
            <a:avLst>
              <a:gd name="adj" fmla="val 59998"/>
            </a:avLst>
          </a:prstGeom>
          <a:solidFill>
            <a:srgbClr val="E7BF6A"/>
          </a:solidFill>
          <a:ln/>
        </p:spPr>
        <p:txBody>
          <a:bodyPr/>
          <a:lstStyle/>
          <a:p>
            <a:endParaRPr lang="es-ES"/>
          </a:p>
        </p:txBody>
      </p:sp>
      <p:sp>
        <p:nvSpPr>
          <p:cNvPr id="8" name="Text 6"/>
          <p:cNvSpPr/>
          <p:nvPr/>
        </p:nvSpPr>
        <p:spPr>
          <a:xfrm>
            <a:off x="679252" y="3831357"/>
            <a:ext cx="7968630" cy="305246"/>
          </a:xfrm>
          <a:prstGeom prst="rect">
            <a:avLst/>
          </a:prstGeom>
          <a:noFill/>
          <a:ln/>
        </p:spPr>
        <p:txBody>
          <a:bodyPr wrap="none" lIns="0" tIns="0" rIns="0" bIns="0" rtlCol="0" anchor="t"/>
          <a:lstStyle/>
          <a:p>
            <a:pPr marL="0" indent="0" algn="l">
              <a:lnSpc>
                <a:spcPct val="104000"/>
              </a:lnSpc>
              <a:buNone/>
            </a:pPr>
            <a:r>
              <a:rPr lang="en-US" sz="1900" dirty="0">
                <a:solidFill>
                  <a:srgbClr val="2C2926"/>
                </a:solidFill>
                <a:latin typeface="Abadi" panose="020B0604020104020204" pitchFamily="34" charset="0"/>
                <a:ea typeface="Bricolage Grotesque SemiBold" pitchFamily="34" charset="-122"/>
                <a:cs typeface="Bricolage Grotesque SemiBold" pitchFamily="34" charset="-120"/>
              </a:rPr>
              <a:t>¿Qué interpreta mi sistema cuando el vínculo se mueve?</a:t>
            </a:r>
            <a:endParaRPr lang="en-US" sz="1900" dirty="0"/>
          </a:p>
        </p:txBody>
      </p:sp>
      <p:sp>
        <p:nvSpPr>
          <p:cNvPr id="9" name="Text 7"/>
          <p:cNvSpPr/>
          <p:nvPr/>
        </p:nvSpPr>
        <p:spPr>
          <a:xfrm>
            <a:off x="496119" y="4497065"/>
            <a:ext cx="8151763" cy="305246"/>
          </a:xfrm>
          <a:prstGeom prst="rect">
            <a:avLst/>
          </a:prstGeom>
          <a:noFill/>
          <a:ln/>
        </p:spPr>
        <p:txBody>
          <a:bodyPr wrap="none" lIns="0" tIns="0" rIns="0" bIns="0" rtlCol="0" anchor="t"/>
          <a:lstStyle/>
          <a:p>
            <a:pPr marL="0" indent="0" algn="l">
              <a:lnSpc>
                <a:spcPct val="104000"/>
              </a:lnSpc>
              <a:buNone/>
            </a:pPr>
            <a:r>
              <a:rPr lang="en-US" sz="1900" dirty="0">
                <a:solidFill>
                  <a:srgbClr val="2C2926"/>
                </a:solidFill>
                <a:latin typeface="Abadi" panose="020B0604020104020204" pitchFamily="34" charset="0"/>
                <a:ea typeface="Bricolage Grotesque SemiBold" pitchFamily="34" charset="-122"/>
                <a:cs typeface="Bricolage Grotesque SemiBold" pitchFamily="34" charset="-120"/>
              </a:rPr>
              <a:t>Lectura de mi disparador principal</a:t>
            </a:r>
            <a:endParaRPr lang="en-US" sz="1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84016" y="139638"/>
            <a:ext cx="8151763" cy="248320"/>
          </a:xfrm>
          <a:prstGeom prst="rect">
            <a:avLst/>
          </a:prstGeom>
          <a:noFill/>
          <a:ln/>
        </p:spPr>
        <p:txBody>
          <a:bodyPr wrap="none" lIns="0" tIns="0" rIns="0" bIns="0" rtlCol="0" anchor="t"/>
          <a:lstStyle/>
          <a:p>
            <a:pPr marL="0" indent="0" algn="l">
              <a:lnSpc>
                <a:spcPct val="104000"/>
              </a:lnSpc>
              <a:buNone/>
            </a:pPr>
            <a:r>
              <a:rPr lang="en-US" sz="1550" dirty="0">
                <a:solidFill>
                  <a:srgbClr val="2C2926"/>
                </a:solidFill>
                <a:latin typeface="Abadi" panose="020B0604020104020204" pitchFamily="34" charset="0"/>
                <a:ea typeface="Bricolage Grotesque SemiBold" pitchFamily="34" charset="-122"/>
                <a:cs typeface="Bricolage Grotesque SemiBold" pitchFamily="34" charset="-120"/>
              </a:rPr>
              <a:t>CONTINUACIÓN DEL EJERCICIO</a:t>
            </a:r>
            <a:endParaRPr lang="en-US" sz="1550" dirty="0"/>
          </a:p>
        </p:txBody>
      </p:sp>
      <p:sp>
        <p:nvSpPr>
          <p:cNvPr id="3" name="Text 1"/>
          <p:cNvSpPr/>
          <p:nvPr/>
        </p:nvSpPr>
        <p:spPr>
          <a:xfrm>
            <a:off x="535037" y="543119"/>
            <a:ext cx="8608963" cy="130373"/>
          </a:xfrm>
          <a:prstGeom prst="rect">
            <a:avLst/>
          </a:prstGeom>
          <a:noFill/>
          <a:ln/>
        </p:spPr>
        <p:txBody>
          <a:bodyPr wrap="none" lIns="0" tIns="0" rIns="0" bIns="0" rtlCol="0" anchor="t"/>
          <a:lstStyle/>
          <a:p>
            <a:pPr marL="0" indent="0" algn="l">
              <a:lnSpc>
                <a:spcPct val="109000"/>
              </a:lnSpc>
              <a:buNone/>
            </a:pPr>
            <a:r>
              <a:rPr lang="en-US" sz="1600" dirty="0">
                <a:solidFill>
                  <a:srgbClr val="2C2926"/>
                </a:solidFill>
                <a:latin typeface="Abadi" panose="020B0604020104020204" pitchFamily="34" charset="0"/>
                <a:ea typeface="Inter" pitchFamily="34" charset="-122"/>
                <a:cs typeface="Inter" pitchFamily="34" charset="-120"/>
              </a:rPr>
              <a:t>Elige una situación que hayas marcado y completa</a:t>
            </a:r>
            <a:r>
              <a:rPr lang="en-US" sz="750" dirty="0">
                <a:solidFill>
                  <a:srgbClr val="2C2926"/>
                </a:solidFill>
                <a:latin typeface="Abadi" panose="020B0604020104020204" pitchFamily="34" charset="0"/>
                <a:ea typeface="Inter" pitchFamily="34" charset="-122"/>
                <a:cs typeface="Inter" pitchFamily="34" charset="-120"/>
              </a:rPr>
              <a:t>:</a:t>
            </a:r>
            <a:endParaRPr lang="en-US" sz="7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918939"/>
            <a:ext cx="8151763" cy="476771"/>
          </a:xfrm>
          <a:prstGeom prst="rect">
            <a:avLst/>
          </a:prstGeom>
        </p:spPr>
      </p:pic>
      <p:sp>
        <p:nvSpPr>
          <p:cNvPr id="5" name="Text 2"/>
          <p:cNvSpPr/>
          <p:nvPr/>
        </p:nvSpPr>
        <p:spPr>
          <a:xfrm>
            <a:off x="602605" y="1082799"/>
            <a:ext cx="119137" cy="148977"/>
          </a:xfrm>
          <a:prstGeom prst="rect">
            <a:avLst/>
          </a:prstGeom>
          <a:noFill/>
          <a:ln/>
        </p:spPr>
        <p:txBody>
          <a:bodyPr wrap="none" lIns="0" tIns="0" rIns="0" bIns="0" rtlCol="0" anchor="ctr"/>
          <a:lstStyle/>
          <a:p>
            <a:pPr marL="0" indent="0" algn="ctr">
              <a:lnSpc>
                <a:spcPct val="100000"/>
              </a:lnSpc>
              <a:buNone/>
            </a:pPr>
            <a:r>
              <a:rPr lang="en-US" sz="900" dirty="0">
                <a:solidFill>
                  <a:srgbClr val="2C2926"/>
                </a:solidFill>
                <a:latin typeface="Abadi" panose="020B0604020104020204" pitchFamily="34" charset="0"/>
                <a:ea typeface="Bricolage Grotesque SemiBold" pitchFamily="34" charset="-122"/>
                <a:cs typeface="Bricolage Grotesque SemiBold" pitchFamily="34" charset="-120"/>
              </a:rPr>
              <a:t>1</a:t>
            </a:r>
            <a:endParaRPr lang="en-US" sz="900" dirty="0"/>
          </a:p>
        </p:txBody>
      </p:sp>
      <p:sp>
        <p:nvSpPr>
          <p:cNvPr id="6" name="Text 3"/>
          <p:cNvSpPr/>
          <p:nvPr/>
        </p:nvSpPr>
        <p:spPr>
          <a:xfrm>
            <a:off x="874365" y="1007864"/>
            <a:ext cx="7684591" cy="124123"/>
          </a:xfrm>
          <a:prstGeom prst="rect">
            <a:avLst/>
          </a:prstGeom>
          <a:noFill/>
          <a:ln/>
        </p:spPr>
        <p:txBody>
          <a:bodyPr wrap="none" lIns="0" tIns="0" rIns="0" bIns="0" rtlCol="0" anchor="t"/>
          <a:lstStyle/>
          <a:p>
            <a:pPr marL="0" indent="0" algn="l">
              <a:lnSpc>
                <a:spcPct val="104000"/>
              </a:lnSpc>
              <a:buNone/>
            </a:pPr>
            <a:r>
              <a:rPr lang="en-US" sz="2000" dirty="0">
                <a:solidFill>
                  <a:srgbClr val="2C2926"/>
                </a:solidFill>
                <a:latin typeface="Abadi" panose="020B0604020104020204" pitchFamily="34" charset="0"/>
                <a:ea typeface="Bricolage Grotesque SemiBold" pitchFamily="34" charset="-122"/>
                <a:cs typeface="Bricolage Grotesque SemiBold" pitchFamily="34" charset="-120"/>
              </a:rPr>
              <a:t>La situación que más me activa es</a:t>
            </a:r>
            <a:r>
              <a:rPr lang="en-US" sz="7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7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446609"/>
            <a:ext cx="8151763" cy="476771"/>
          </a:xfrm>
          <a:prstGeom prst="rect">
            <a:avLst/>
          </a:prstGeom>
        </p:spPr>
      </p:pic>
      <p:sp>
        <p:nvSpPr>
          <p:cNvPr id="8" name="Text 4"/>
          <p:cNvSpPr/>
          <p:nvPr/>
        </p:nvSpPr>
        <p:spPr>
          <a:xfrm>
            <a:off x="602605" y="1610469"/>
            <a:ext cx="119137" cy="148977"/>
          </a:xfrm>
          <a:prstGeom prst="rect">
            <a:avLst/>
          </a:prstGeom>
          <a:noFill/>
          <a:ln/>
        </p:spPr>
        <p:txBody>
          <a:bodyPr wrap="none" lIns="0" tIns="0" rIns="0" bIns="0" rtlCol="0" anchor="ctr"/>
          <a:lstStyle/>
          <a:p>
            <a:pPr marL="0" indent="0" algn="ctr">
              <a:lnSpc>
                <a:spcPct val="100000"/>
              </a:lnSpc>
              <a:buNone/>
            </a:pPr>
            <a:r>
              <a:rPr lang="en-US" sz="900" dirty="0">
                <a:solidFill>
                  <a:srgbClr val="2C2926"/>
                </a:solidFill>
                <a:latin typeface="Abadi" panose="020B0604020104020204" pitchFamily="34" charset="0"/>
                <a:ea typeface="Bricolage Grotesque SemiBold" pitchFamily="34" charset="-122"/>
                <a:cs typeface="Bricolage Grotesque SemiBold" pitchFamily="34" charset="-120"/>
              </a:rPr>
              <a:t>2</a:t>
            </a:r>
            <a:endParaRPr lang="en-US" sz="900" dirty="0"/>
          </a:p>
        </p:txBody>
      </p:sp>
      <p:sp>
        <p:nvSpPr>
          <p:cNvPr id="9" name="Text 5"/>
          <p:cNvSpPr/>
          <p:nvPr/>
        </p:nvSpPr>
        <p:spPr>
          <a:xfrm>
            <a:off x="874365" y="1535534"/>
            <a:ext cx="7684591" cy="124123"/>
          </a:xfrm>
          <a:prstGeom prst="rect">
            <a:avLst/>
          </a:prstGeom>
          <a:noFill/>
          <a:ln/>
        </p:spPr>
        <p:txBody>
          <a:bodyPr wrap="none" lIns="0" tIns="0" rIns="0" bIns="0" rtlCol="0" anchor="t"/>
          <a:lstStyle/>
          <a:p>
            <a:pPr marL="0" indent="0" algn="l">
              <a:lnSpc>
                <a:spcPct val="104000"/>
              </a:lnSpc>
              <a:buNone/>
            </a:pPr>
            <a:r>
              <a:rPr lang="en-US" sz="2000" dirty="0">
                <a:solidFill>
                  <a:srgbClr val="2C2926"/>
                </a:solidFill>
                <a:latin typeface="Abadi" panose="020B0604020104020204" pitchFamily="34" charset="0"/>
                <a:ea typeface="Bricolage Grotesque SemiBold" pitchFamily="34" charset="-122"/>
                <a:cs typeface="Bricolage Grotesque SemiBold" pitchFamily="34" charset="-120"/>
              </a:rPr>
              <a:t>Lo que mi sistema interpreta es…</a:t>
            </a:r>
            <a:endParaRPr lang="en-US" sz="20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974279"/>
            <a:ext cx="8151763" cy="476771"/>
          </a:xfrm>
          <a:prstGeom prst="rect">
            <a:avLst/>
          </a:prstGeom>
        </p:spPr>
      </p:pic>
      <p:sp>
        <p:nvSpPr>
          <p:cNvPr id="11" name="Text 6"/>
          <p:cNvSpPr/>
          <p:nvPr/>
        </p:nvSpPr>
        <p:spPr>
          <a:xfrm>
            <a:off x="602605" y="2138139"/>
            <a:ext cx="119137" cy="148977"/>
          </a:xfrm>
          <a:prstGeom prst="rect">
            <a:avLst/>
          </a:prstGeom>
          <a:noFill/>
          <a:ln/>
        </p:spPr>
        <p:txBody>
          <a:bodyPr wrap="none" lIns="0" tIns="0" rIns="0" bIns="0" rtlCol="0" anchor="ctr"/>
          <a:lstStyle/>
          <a:p>
            <a:pPr marL="0" indent="0" algn="ctr">
              <a:lnSpc>
                <a:spcPct val="100000"/>
              </a:lnSpc>
              <a:buNone/>
            </a:pPr>
            <a:r>
              <a:rPr lang="en-US" sz="900" dirty="0">
                <a:solidFill>
                  <a:srgbClr val="2C2926"/>
                </a:solidFill>
                <a:latin typeface="Abadi" panose="020B0604020104020204" pitchFamily="34" charset="0"/>
                <a:ea typeface="Bricolage Grotesque SemiBold" pitchFamily="34" charset="-122"/>
                <a:cs typeface="Bricolage Grotesque SemiBold" pitchFamily="34" charset="-120"/>
              </a:rPr>
              <a:t>3</a:t>
            </a:r>
            <a:endParaRPr lang="en-US" sz="900" dirty="0"/>
          </a:p>
        </p:txBody>
      </p:sp>
      <p:sp>
        <p:nvSpPr>
          <p:cNvPr id="12" name="Text 7"/>
          <p:cNvSpPr/>
          <p:nvPr/>
        </p:nvSpPr>
        <p:spPr>
          <a:xfrm>
            <a:off x="874365" y="2063204"/>
            <a:ext cx="7684591" cy="124123"/>
          </a:xfrm>
          <a:prstGeom prst="rect">
            <a:avLst/>
          </a:prstGeom>
          <a:noFill/>
          <a:ln/>
        </p:spPr>
        <p:txBody>
          <a:bodyPr wrap="none" lIns="0" tIns="0" rIns="0" bIns="0" rtlCol="0" anchor="t"/>
          <a:lstStyle/>
          <a:p>
            <a:pPr marL="0" indent="0" algn="l">
              <a:lnSpc>
                <a:spcPct val="104000"/>
              </a:lnSpc>
              <a:buNone/>
            </a:pPr>
            <a:r>
              <a:rPr lang="en-US" sz="2000" dirty="0">
                <a:solidFill>
                  <a:srgbClr val="2C2926"/>
                </a:solidFill>
                <a:latin typeface="Abadi" panose="020B0604020104020204" pitchFamily="34" charset="0"/>
                <a:ea typeface="Bricolage Grotesque SemiBold" pitchFamily="34" charset="-122"/>
                <a:cs typeface="Bricolage Grotesque SemiBold" pitchFamily="34" charset="-120"/>
              </a:rPr>
              <a:t>La amenaza que siento es…</a:t>
            </a:r>
            <a:endParaRPr lang="en-US" sz="20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501950"/>
            <a:ext cx="8151763" cy="476771"/>
          </a:xfrm>
          <a:prstGeom prst="rect">
            <a:avLst/>
          </a:prstGeom>
        </p:spPr>
      </p:pic>
      <p:sp>
        <p:nvSpPr>
          <p:cNvPr id="14" name="Text 8"/>
          <p:cNvSpPr/>
          <p:nvPr/>
        </p:nvSpPr>
        <p:spPr>
          <a:xfrm>
            <a:off x="602605" y="2665809"/>
            <a:ext cx="119137" cy="148977"/>
          </a:xfrm>
          <a:prstGeom prst="rect">
            <a:avLst/>
          </a:prstGeom>
          <a:noFill/>
          <a:ln/>
        </p:spPr>
        <p:txBody>
          <a:bodyPr wrap="none" lIns="0" tIns="0" rIns="0" bIns="0" rtlCol="0" anchor="ctr"/>
          <a:lstStyle/>
          <a:p>
            <a:pPr marL="0" indent="0" algn="ctr">
              <a:lnSpc>
                <a:spcPct val="100000"/>
              </a:lnSpc>
              <a:buNone/>
            </a:pPr>
            <a:r>
              <a:rPr lang="en-US" sz="900" dirty="0">
                <a:solidFill>
                  <a:srgbClr val="2C2926"/>
                </a:solidFill>
                <a:latin typeface="Abadi" panose="020B0604020104020204" pitchFamily="34" charset="0"/>
                <a:ea typeface="Bricolage Grotesque SemiBold" pitchFamily="34" charset="-122"/>
                <a:cs typeface="Bricolage Grotesque SemiBold" pitchFamily="34" charset="-120"/>
              </a:rPr>
              <a:t>4</a:t>
            </a:r>
            <a:endParaRPr lang="en-US" sz="900" dirty="0"/>
          </a:p>
        </p:txBody>
      </p:sp>
      <p:sp>
        <p:nvSpPr>
          <p:cNvPr id="15" name="Text 9"/>
          <p:cNvSpPr/>
          <p:nvPr/>
        </p:nvSpPr>
        <p:spPr>
          <a:xfrm>
            <a:off x="874365" y="2590874"/>
            <a:ext cx="7684591" cy="124123"/>
          </a:xfrm>
          <a:prstGeom prst="rect">
            <a:avLst/>
          </a:prstGeom>
          <a:noFill/>
          <a:ln/>
        </p:spPr>
        <p:txBody>
          <a:bodyPr wrap="none" lIns="0" tIns="0" rIns="0" bIns="0" rtlCol="0" anchor="t"/>
          <a:lstStyle/>
          <a:p>
            <a:pPr marL="0" indent="0" algn="l">
              <a:lnSpc>
                <a:spcPct val="104000"/>
              </a:lnSpc>
              <a:buNone/>
            </a:pPr>
            <a:r>
              <a:rPr lang="en-US" sz="2000" dirty="0">
                <a:solidFill>
                  <a:srgbClr val="2C2926"/>
                </a:solidFill>
                <a:latin typeface="Abadi" panose="020B0604020104020204" pitchFamily="34" charset="0"/>
                <a:ea typeface="Bricolage Grotesque SemiBold" pitchFamily="34" charset="-122"/>
                <a:cs typeface="Bricolage Grotesque SemiBold" pitchFamily="34" charset="-120"/>
              </a:rPr>
              <a:t>Mi emoción principal es…</a:t>
            </a:r>
            <a:endParaRPr lang="en-US" sz="2000" dirty="0"/>
          </a:p>
        </p:txBody>
      </p:sp>
      <p:pic>
        <p:nvPicPr>
          <p:cNvPr id="16"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3029620"/>
            <a:ext cx="8151763" cy="476771"/>
          </a:xfrm>
          <a:prstGeom prst="rect">
            <a:avLst/>
          </a:prstGeom>
        </p:spPr>
      </p:pic>
      <p:sp>
        <p:nvSpPr>
          <p:cNvPr id="17" name="Text 10"/>
          <p:cNvSpPr/>
          <p:nvPr/>
        </p:nvSpPr>
        <p:spPr>
          <a:xfrm>
            <a:off x="602605" y="3193479"/>
            <a:ext cx="119137" cy="148977"/>
          </a:xfrm>
          <a:prstGeom prst="rect">
            <a:avLst/>
          </a:prstGeom>
          <a:noFill/>
          <a:ln/>
        </p:spPr>
        <p:txBody>
          <a:bodyPr wrap="none" lIns="0" tIns="0" rIns="0" bIns="0" rtlCol="0" anchor="ctr"/>
          <a:lstStyle/>
          <a:p>
            <a:pPr marL="0" indent="0" algn="ctr">
              <a:lnSpc>
                <a:spcPct val="100000"/>
              </a:lnSpc>
              <a:buNone/>
            </a:pPr>
            <a:r>
              <a:rPr lang="en-US" sz="900" dirty="0">
                <a:solidFill>
                  <a:srgbClr val="2C2926"/>
                </a:solidFill>
                <a:latin typeface="Abadi" panose="020B0604020104020204" pitchFamily="34" charset="0"/>
                <a:ea typeface="Bricolage Grotesque SemiBold" pitchFamily="34" charset="-122"/>
                <a:cs typeface="Bricolage Grotesque SemiBold" pitchFamily="34" charset="-120"/>
              </a:rPr>
              <a:t>5</a:t>
            </a:r>
            <a:endParaRPr lang="en-US" sz="900" dirty="0"/>
          </a:p>
        </p:txBody>
      </p:sp>
      <p:sp>
        <p:nvSpPr>
          <p:cNvPr id="18" name="Text 11"/>
          <p:cNvSpPr/>
          <p:nvPr/>
        </p:nvSpPr>
        <p:spPr>
          <a:xfrm>
            <a:off x="874365" y="3118545"/>
            <a:ext cx="7684591" cy="124123"/>
          </a:xfrm>
          <a:prstGeom prst="rect">
            <a:avLst/>
          </a:prstGeom>
          <a:noFill/>
          <a:ln/>
        </p:spPr>
        <p:txBody>
          <a:bodyPr wrap="none" lIns="0" tIns="0" rIns="0" bIns="0" rtlCol="0" anchor="t"/>
          <a:lstStyle/>
          <a:p>
            <a:pPr marL="0" indent="0" algn="l">
              <a:lnSpc>
                <a:spcPct val="104000"/>
              </a:lnSpc>
              <a:buNone/>
            </a:pPr>
            <a:r>
              <a:rPr lang="en-US" sz="2000" dirty="0">
                <a:solidFill>
                  <a:srgbClr val="2C2926"/>
                </a:solidFill>
                <a:latin typeface="Abadi" panose="020B0604020104020204" pitchFamily="34" charset="0"/>
                <a:ea typeface="Bricolage Grotesque SemiBold" pitchFamily="34" charset="-122"/>
                <a:cs typeface="Bricolage Grotesque SemiBold" pitchFamily="34" charset="-120"/>
              </a:rPr>
              <a:t>En el cuerpo lo noto como…</a:t>
            </a:r>
            <a:endParaRPr lang="en-US" sz="2000" dirty="0"/>
          </a:p>
        </p:txBody>
      </p:sp>
      <p:pic>
        <p:nvPicPr>
          <p:cNvPr id="19" name="Image 5"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3563615"/>
            <a:ext cx="4050432" cy="635943"/>
          </a:xfrm>
          <a:prstGeom prst="rect">
            <a:avLst/>
          </a:prstGeom>
        </p:spPr>
      </p:pic>
      <p:sp>
        <p:nvSpPr>
          <p:cNvPr id="20" name="Text 12"/>
          <p:cNvSpPr/>
          <p:nvPr/>
        </p:nvSpPr>
        <p:spPr>
          <a:xfrm>
            <a:off x="2461766" y="3615407"/>
            <a:ext cx="119137" cy="148977"/>
          </a:xfrm>
          <a:prstGeom prst="rect">
            <a:avLst/>
          </a:prstGeom>
          <a:noFill/>
          <a:ln/>
        </p:spPr>
        <p:txBody>
          <a:bodyPr wrap="none" lIns="0" tIns="0" rIns="0" bIns="0" rtlCol="0" anchor="ctr"/>
          <a:lstStyle/>
          <a:p>
            <a:pPr marL="0" indent="0" algn="ctr">
              <a:lnSpc>
                <a:spcPct val="100000"/>
              </a:lnSpc>
              <a:buNone/>
            </a:pPr>
            <a:endParaRPr lang="en-US" sz="900" dirty="0"/>
          </a:p>
        </p:txBody>
      </p:sp>
      <p:sp>
        <p:nvSpPr>
          <p:cNvPr id="21" name="Text 13"/>
          <p:cNvSpPr/>
          <p:nvPr/>
        </p:nvSpPr>
        <p:spPr>
          <a:xfrm>
            <a:off x="585043" y="3697263"/>
            <a:ext cx="3872582" cy="124123"/>
          </a:xfrm>
          <a:prstGeom prst="rect">
            <a:avLst/>
          </a:prstGeom>
          <a:noFill/>
          <a:ln/>
        </p:spPr>
        <p:txBody>
          <a:bodyPr wrap="none" lIns="0" tIns="0" rIns="0" bIns="0" rtlCol="0" anchor="t"/>
          <a:lstStyle/>
          <a:p>
            <a:pPr marL="0" indent="0" algn="l">
              <a:lnSpc>
                <a:spcPct val="104000"/>
              </a:lnSpc>
              <a:buNone/>
            </a:pPr>
            <a:r>
              <a:rPr lang="en-US" dirty="0">
                <a:solidFill>
                  <a:schemeClr val="accent1">
                    <a:lumMod val="50000"/>
                  </a:schemeClr>
                </a:solidFill>
                <a:latin typeface="Abadi" panose="020B0604020104020204" pitchFamily="34" charset="0"/>
                <a:ea typeface="Bricolage Grotesque SemiBold" pitchFamily="34" charset="-122"/>
                <a:cs typeface="Bricolage Grotesque SemiBold" pitchFamily="34" charset="-120"/>
              </a:rPr>
              <a:t>Mi impulso automático es…</a:t>
            </a:r>
            <a:endParaRPr lang="en-US" dirty="0">
              <a:solidFill>
                <a:schemeClr val="accent1">
                  <a:lumMod val="50000"/>
                </a:schemeClr>
              </a:solidFill>
            </a:endParaRPr>
          </a:p>
        </p:txBody>
      </p:sp>
      <p:pic>
        <p:nvPicPr>
          <p:cNvPr id="22" name="Image 6"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97450" y="3563615"/>
            <a:ext cx="4050432" cy="635943"/>
          </a:xfrm>
          <a:prstGeom prst="rect">
            <a:avLst/>
          </a:prstGeom>
        </p:spPr>
      </p:pic>
      <p:sp>
        <p:nvSpPr>
          <p:cNvPr id="23" name="Text 14"/>
          <p:cNvSpPr/>
          <p:nvPr/>
        </p:nvSpPr>
        <p:spPr>
          <a:xfrm>
            <a:off x="6563097" y="3615407"/>
            <a:ext cx="119137" cy="148977"/>
          </a:xfrm>
          <a:prstGeom prst="rect">
            <a:avLst/>
          </a:prstGeom>
          <a:noFill/>
          <a:ln/>
        </p:spPr>
        <p:txBody>
          <a:bodyPr wrap="none" lIns="0" tIns="0" rIns="0" bIns="0" rtlCol="0" anchor="ctr"/>
          <a:lstStyle/>
          <a:p>
            <a:pPr marL="0" indent="0" algn="ctr">
              <a:lnSpc>
                <a:spcPct val="100000"/>
              </a:lnSpc>
              <a:buNone/>
            </a:pPr>
            <a:r>
              <a:rPr lang="en-US" sz="900" dirty="0">
                <a:solidFill>
                  <a:srgbClr val="2C2926"/>
                </a:solidFill>
                <a:latin typeface="Abadi" panose="020B0604020104020204" pitchFamily="34" charset="0"/>
                <a:ea typeface="Bricolage Grotesque SemiBold" pitchFamily="34" charset="-122"/>
                <a:cs typeface="Bricolage Grotesque SemiBold" pitchFamily="34" charset="-120"/>
              </a:rPr>
              <a:t>2</a:t>
            </a:r>
            <a:endParaRPr lang="en-US" sz="900" dirty="0"/>
          </a:p>
        </p:txBody>
      </p:sp>
      <p:sp>
        <p:nvSpPr>
          <p:cNvPr id="24" name="Text 15"/>
          <p:cNvSpPr/>
          <p:nvPr/>
        </p:nvSpPr>
        <p:spPr>
          <a:xfrm>
            <a:off x="4716660" y="3331593"/>
            <a:ext cx="3872582" cy="248245"/>
          </a:xfrm>
          <a:prstGeom prst="rect">
            <a:avLst/>
          </a:prstGeom>
          <a:noFill/>
          <a:ln/>
        </p:spPr>
        <p:txBody>
          <a:bodyPr wrap="square" lIns="0" tIns="0" rIns="0" bIns="0" rtlCol="0" anchor="t">
            <a:noAutofit/>
          </a:bodyPr>
          <a:lstStyle/>
          <a:p>
            <a:pPr marL="0" indent="0" algn="l">
              <a:lnSpc>
                <a:spcPct val="104000"/>
              </a:lnSpc>
              <a:buNone/>
            </a:pPr>
            <a:r>
              <a:rPr lang="en-US" dirty="0">
                <a:solidFill>
                  <a:schemeClr val="accent1">
                    <a:lumMod val="50000"/>
                  </a:schemeClr>
                </a:solidFill>
                <a:latin typeface="Abadi" panose="020B0604020104020204" pitchFamily="34" charset="0"/>
                <a:ea typeface="Bricolage Grotesque SemiBold" pitchFamily="34" charset="-122"/>
                <a:cs typeface="Bricolage Grotesque SemiBold" pitchFamily="34" charset="-120"/>
              </a:rPr>
              <a:t>Esta reacción se parece más a una respuesta ansiosa, evitativa, desorganizada o segura porque…</a:t>
            </a:r>
            <a:endParaRPr lang="en-US" dirty="0">
              <a:solidFill>
                <a:schemeClr val="accent1">
                  <a:lumMod val="50000"/>
                </a:schemeClr>
              </a:solidFill>
            </a:endParaRPr>
          </a:p>
        </p:txBody>
      </p:sp>
      <p:pic>
        <p:nvPicPr>
          <p:cNvPr id="25" name="Image 7"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6119" y="4250457"/>
            <a:ext cx="4050432" cy="511820"/>
          </a:xfrm>
          <a:prstGeom prst="rect">
            <a:avLst/>
          </a:prstGeom>
        </p:spPr>
      </p:pic>
      <p:sp>
        <p:nvSpPr>
          <p:cNvPr id="26" name="Text 16"/>
          <p:cNvSpPr/>
          <p:nvPr/>
        </p:nvSpPr>
        <p:spPr>
          <a:xfrm>
            <a:off x="2461766" y="4302249"/>
            <a:ext cx="119137" cy="148977"/>
          </a:xfrm>
          <a:prstGeom prst="rect">
            <a:avLst/>
          </a:prstGeom>
          <a:noFill/>
          <a:ln/>
        </p:spPr>
        <p:txBody>
          <a:bodyPr wrap="none" lIns="0" tIns="0" rIns="0" bIns="0" rtlCol="0" anchor="ctr"/>
          <a:lstStyle/>
          <a:p>
            <a:pPr marL="0" indent="0" algn="ctr">
              <a:lnSpc>
                <a:spcPct val="100000"/>
              </a:lnSpc>
              <a:buNone/>
            </a:pPr>
            <a:endParaRPr lang="en-US" sz="900" dirty="0"/>
          </a:p>
        </p:txBody>
      </p:sp>
      <p:sp>
        <p:nvSpPr>
          <p:cNvPr id="27" name="Text 17"/>
          <p:cNvSpPr/>
          <p:nvPr/>
        </p:nvSpPr>
        <p:spPr>
          <a:xfrm>
            <a:off x="585043" y="4111376"/>
            <a:ext cx="3872582" cy="124123"/>
          </a:xfrm>
          <a:prstGeom prst="rect">
            <a:avLst/>
          </a:prstGeom>
          <a:noFill/>
          <a:ln/>
        </p:spPr>
        <p:txBody>
          <a:bodyPr wrap="none" lIns="0" tIns="0" rIns="0" bIns="0" rtlCol="0" anchor="t"/>
          <a:lstStyle/>
          <a:p>
            <a:pPr marL="0" indent="0" algn="l">
              <a:lnSpc>
                <a:spcPct val="104000"/>
              </a:lnSpc>
              <a:buNone/>
            </a:pPr>
            <a:r>
              <a:rPr lang="en-US" dirty="0">
                <a:solidFill>
                  <a:schemeClr val="accent1">
                    <a:lumMod val="50000"/>
                  </a:schemeClr>
                </a:solidFill>
                <a:latin typeface="Abadi" panose="020B0604020104020204" pitchFamily="34" charset="0"/>
                <a:ea typeface="Bricolage Grotesque SemiBold" pitchFamily="34" charset="-122"/>
                <a:cs typeface="Bricolage Grotesque SemiBold" pitchFamily="34" charset="-120"/>
              </a:rPr>
              <a:t>Lo que mi parte herida intenta proteger es…</a:t>
            </a:r>
            <a:endParaRPr lang="en-US" dirty="0">
              <a:solidFill>
                <a:schemeClr val="accent1">
                  <a:lumMod val="50000"/>
                </a:schemeClr>
              </a:solidFill>
            </a:endParaRPr>
          </a:p>
        </p:txBody>
      </p:sp>
      <p:sp>
        <p:nvSpPr>
          <p:cNvPr id="29" name="Text 18"/>
          <p:cNvSpPr/>
          <p:nvPr/>
        </p:nvSpPr>
        <p:spPr>
          <a:xfrm>
            <a:off x="6563097" y="4302249"/>
            <a:ext cx="119137" cy="148977"/>
          </a:xfrm>
          <a:prstGeom prst="rect">
            <a:avLst/>
          </a:prstGeom>
          <a:noFill/>
          <a:ln/>
        </p:spPr>
        <p:txBody>
          <a:bodyPr wrap="none" lIns="0" tIns="0" rIns="0" bIns="0" rtlCol="0" anchor="ctr"/>
          <a:lstStyle/>
          <a:p>
            <a:pPr marL="0" indent="0" algn="ctr">
              <a:lnSpc>
                <a:spcPct val="100000"/>
              </a:lnSpc>
              <a:buNone/>
            </a:pPr>
            <a:endParaRPr lang="en-US" sz="900" dirty="0"/>
          </a:p>
        </p:txBody>
      </p:sp>
      <p:sp>
        <p:nvSpPr>
          <p:cNvPr id="30" name="Text 19"/>
          <p:cNvSpPr/>
          <p:nvPr/>
        </p:nvSpPr>
        <p:spPr>
          <a:xfrm>
            <a:off x="2040489" y="4736157"/>
            <a:ext cx="3872582" cy="124123"/>
          </a:xfrm>
          <a:prstGeom prst="rect">
            <a:avLst/>
          </a:prstGeom>
          <a:noFill/>
          <a:ln/>
        </p:spPr>
        <p:txBody>
          <a:bodyPr wrap="none" lIns="0" tIns="0" rIns="0" bIns="0" rtlCol="0" anchor="t"/>
          <a:lstStyle/>
          <a:p>
            <a:pPr marL="0" indent="0" algn="l">
              <a:lnSpc>
                <a:spcPct val="104000"/>
              </a:lnSpc>
              <a:buNone/>
            </a:pPr>
            <a:r>
              <a:rPr lang="en-US" sz="2000" b="1" dirty="0">
                <a:solidFill>
                  <a:schemeClr val="accent1">
                    <a:lumMod val="50000"/>
                  </a:schemeClr>
                </a:solidFill>
                <a:latin typeface="Abadi" panose="020B0604020104020204" pitchFamily="34" charset="0"/>
                <a:ea typeface="Bricolage Grotesque SemiBold" pitchFamily="34" charset="-122"/>
                <a:cs typeface="Bricolage Grotesque SemiBold" pitchFamily="34" charset="-120"/>
              </a:rPr>
              <a:t>Lo que mi parte adulta podría hacer es…</a:t>
            </a:r>
            <a:endParaRPr lang="en-US" sz="2000" b="1" dirty="0">
              <a:solidFill>
                <a:schemeClr val="accent1">
                  <a:lumMod val="50000"/>
                </a:schemeClr>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8" y="159275"/>
            <a:ext cx="8151763" cy="534888"/>
          </a:xfrm>
          <a:prstGeom prst="rect">
            <a:avLst/>
          </a:prstGeom>
          <a:noFill/>
          <a:ln/>
        </p:spPr>
        <p:txBody>
          <a:bodyPr wrap="none" lIns="0" tIns="0" rIns="0" bIns="0" rtlCol="0" anchor="t"/>
          <a:lstStyle/>
          <a:p>
            <a:pPr marL="0" indent="0" algn="ctr">
              <a:lnSpc>
                <a:spcPct val="104000"/>
              </a:lnSpc>
              <a:buNone/>
            </a:pPr>
            <a:r>
              <a:rPr lang="en-US" sz="3350" dirty="0">
                <a:solidFill>
                  <a:srgbClr val="2C2926"/>
                </a:solidFill>
                <a:latin typeface="Abadi" panose="020B0604020104020204" pitchFamily="34" charset="0"/>
                <a:ea typeface="Bricolage Grotesque SemiBold" pitchFamily="34" charset="-122"/>
                <a:cs typeface="Bricolage Grotesque SemiBold" pitchFamily="34" charset="-120"/>
              </a:rPr>
              <a:t>Cierre del ejercicio</a:t>
            </a:r>
            <a:endParaRPr lang="en-US" sz="3350" dirty="0"/>
          </a:p>
        </p:txBody>
      </p:sp>
      <p:sp>
        <p:nvSpPr>
          <p:cNvPr id="3" name="Text 1"/>
          <p:cNvSpPr/>
          <p:nvPr/>
        </p:nvSpPr>
        <p:spPr>
          <a:xfrm>
            <a:off x="496117" y="756160"/>
            <a:ext cx="8151763" cy="1212428"/>
          </a:xfrm>
          <a:prstGeom prst="rect">
            <a:avLst/>
          </a:prstGeom>
          <a:noFill/>
          <a:ln/>
        </p:spPr>
        <p:txBody>
          <a:bodyPr wrap="square" lIns="0" tIns="0" rIns="0" bIns="0" rtlCol="0" anchor="t"/>
          <a:lstStyle/>
          <a:p>
            <a:pPr marL="0" indent="0" algn="ctr">
              <a:lnSpc>
                <a:spcPct val="133000"/>
              </a:lnSpc>
              <a:spcAft>
                <a:spcPts val="1050"/>
              </a:spcAft>
              <a:buNone/>
            </a:pPr>
            <a:r>
              <a:rPr lang="en-US" sz="1400" dirty="0">
                <a:solidFill>
                  <a:srgbClr val="2C2926"/>
                </a:solidFill>
                <a:latin typeface="Abadi" panose="020B0604020104020204" pitchFamily="34" charset="0"/>
                <a:ea typeface="Inter" pitchFamily="34" charset="-122"/>
                <a:cs typeface="Inter" pitchFamily="34" charset="-120"/>
              </a:rPr>
              <a:t>No se trata de encajar perfectamente en un estilo.</a:t>
            </a:r>
            <a:endParaRPr lang="en-US" sz="1400" dirty="0"/>
          </a:p>
          <a:p>
            <a:pPr marL="0" indent="0" algn="ctr">
              <a:lnSpc>
                <a:spcPct val="133000"/>
              </a:lnSpc>
              <a:spcAft>
                <a:spcPts val="1050"/>
              </a:spcAft>
              <a:buNone/>
            </a:pPr>
            <a:r>
              <a:rPr lang="en-US" sz="1400" dirty="0">
                <a:solidFill>
                  <a:srgbClr val="2C2926"/>
                </a:solidFill>
                <a:latin typeface="Abadi" panose="020B0604020104020204" pitchFamily="34" charset="0"/>
                <a:ea typeface="Inter" pitchFamily="34" charset="-122"/>
                <a:cs typeface="Inter" pitchFamily="34" charset="-120"/>
              </a:rPr>
              <a:t>Muchas personas tienen respuestas mixtas.</a:t>
            </a:r>
            <a:endParaRPr lang="en-US" sz="1400" dirty="0"/>
          </a:p>
          <a:p>
            <a:pPr marL="0" indent="0" algn="ctr">
              <a:lnSpc>
                <a:spcPct val="133000"/>
              </a:lnSpc>
              <a:spcAft>
                <a:spcPts val="1050"/>
              </a:spcAft>
              <a:buNone/>
            </a:pPr>
            <a:r>
              <a:rPr lang="en-US" sz="1400" dirty="0">
                <a:solidFill>
                  <a:srgbClr val="2C2926"/>
                </a:solidFill>
                <a:latin typeface="Abadi" panose="020B0604020104020204" pitchFamily="34" charset="0"/>
                <a:ea typeface="Inter" pitchFamily="34" charset="-122"/>
                <a:cs typeface="Inter" pitchFamily="34" charset="-120"/>
              </a:rPr>
              <a:t>Una misma persona puede activarse de forma ansiosa con alguien distante y de forma evitativa con alguien muy demandante.</a:t>
            </a:r>
            <a:endParaRPr lang="en-US" sz="1400" dirty="0"/>
          </a:p>
          <a:p>
            <a:pPr marL="0" indent="0" algn="ctr">
              <a:lnSpc>
                <a:spcPct val="133000"/>
              </a:lnSpc>
              <a:buNone/>
            </a:pPr>
            <a:r>
              <a:rPr lang="en-US" sz="1400" dirty="0">
                <a:solidFill>
                  <a:srgbClr val="2C2926"/>
                </a:solidFill>
                <a:latin typeface="Abadi" panose="020B0604020104020204" pitchFamily="34" charset="0"/>
                <a:ea typeface="Inter" pitchFamily="34" charset="-122"/>
                <a:cs typeface="Inter" pitchFamily="34" charset="-120"/>
              </a:rPr>
              <a:t>Lo importante es identificar la secuencia:</a:t>
            </a:r>
            <a:endParaRPr lang="en-US" sz="1400" dirty="0"/>
          </a:p>
        </p:txBody>
      </p:sp>
      <p:sp>
        <p:nvSpPr>
          <p:cNvPr id="4" name="Text 2"/>
          <p:cNvSpPr/>
          <p:nvPr/>
        </p:nvSpPr>
        <p:spPr>
          <a:xfrm>
            <a:off x="496119" y="2667819"/>
            <a:ext cx="8151763" cy="1604665"/>
          </a:xfrm>
          <a:prstGeom prst="rect">
            <a:avLst/>
          </a:prstGeom>
          <a:noFill/>
          <a:ln/>
        </p:spPr>
        <p:txBody>
          <a:bodyPr wrap="square" lIns="0" tIns="0" rIns="0" bIns="0" rtlCol="0" anchor="t">
            <a:normAutofit/>
          </a:bodyPr>
          <a:lstStyle/>
          <a:p>
            <a:pPr marL="0" indent="0" algn="ctr">
              <a:lnSpc>
                <a:spcPct val="104000"/>
              </a:lnSpc>
              <a:buNone/>
            </a:pPr>
            <a:r>
              <a:rPr lang="en-US" sz="3350" b="1" dirty="0">
                <a:solidFill>
                  <a:srgbClr val="2C2926"/>
                </a:solidFill>
                <a:latin typeface="Abadi" panose="020B0604020104020204" pitchFamily="34" charset="0"/>
                <a:ea typeface="Bricolage Grotesque Bold" pitchFamily="34" charset="-122"/>
                <a:cs typeface="Bricolage Grotesque Bold" pitchFamily="34" charset="-120"/>
              </a:rPr>
              <a:t>disparador → interpretación → emoción → cuerpo → impulso → estrategia de protección</a:t>
            </a:r>
            <a:endParaRPr lang="en-US" sz="3350" dirty="0"/>
          </a:p>
        </p:txBody>
      </p:sp>
      <p:sp>
        <p:nvSpPr>
          <p:cNvPr id="5" name="Text 3"/>
          <p:cNvSpPr/>
          <p:nvPr/>
        </p:nvSpPr>
        <p:spPr>
          <a:xfrm>
            <a:off x="267519" y="4458519"/>
            <a:ext cx="8608963" cy="198462"/>
          </a:xfrm>
          <a:prstGeom prst="rect">
            <a:avLst/>
          </a:prstGeom>
          <a:noFill/>
          <a:ln/>
        </p:spPr>
        <p:txBody>
          <a:bodyPr wrap="none" lIns="0" tIns="0" rIns="0" bIns="0" rtlCol="0" anchor="t"/>
          <a:lstStyle/>
          <a:p>
            <a:pPr marL="0" indent="0" algn="ctr">
              <a:lnSpc>
                <a:spcPct val="133000"/>
              </a:lnSpc>
              <a:buNone/>
            </a:pPr>
            <a:r>
              <a:rPr lang="en-US" sz="2000" dirty="0">
                <a:solidFill>
                  <a:srgbClr val="2C2926"/>
                </a:solidFill>
                <a:latin typeface="Abadi" panose="020B0604020104020204" pitchFamily="34" charset="0"/>
                <a:ea typeface="Inter" pitchFamily="34" charset="-122"/>
                <a:cs typeface="Inter" pitchFamily="34" charset="-120"/>
              </a:rPr>
              <a:t>Ahí empieza la posibilidad de responder de una forma más consciente</a:t>
            </a:r>
            <a:r>
              <a:rPr lang="en-US" sz="950" dirty="0">
                <a:solidFill>
                  <a:srgbClr val="2C2926"/>
                </a:solidFill>
                <a:latin typeface="Abadi" panose="020B0604020104020204" pitchFamily="34" charset="0"/>
                <a:ea typeface="Inter" pitchFamily="34" charset="-122"/>
                <a:cs typeface="Inter" pitchFamily="34" charset="-120"/>
              </a:rPr>
              <a:t>.</a:t>
            </a:r>
            <a:endParaRPr lang="en-US" sz="9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9AD7AE9-1D91-CFEE-D134-DF7180A03199}"/>
              </a:ext>
            </a:extLst>
          </p:cNvPr>
          <p:cNvPicPr>
            <a:picLocks noChangeAspect="1"/>
          </p:cNvPicPr>
          <p:nvPr/>
        </p:nvPicPr>
        <p:blipFill>
          <a:blip r:embed="rId2"/>
          <a:stretch>
            <a:fillRect/>
          </a:stretch>
        </p:blipFill>
        <p:spPr>
          <a:xfrm>
            <a:off x="604006" y="167136"/>
            <a:ext cx="7743039" cy="4698479"/>
          </a:xfrm>
          <a:prstGeom prst="rect">
            <a:avLst/>
          </a:prstGeom>
        </p:spPr>
      </p:pic>
    </p:spTree>
    <p:extLst>
      <p:ext uri="{BB962C8B-B14F-4D97-AF65-F5344CB8AC3E}">
        <p14:creationId xmlns:p14="http://schemas.microsoft.com/office/powerpoint/2010/main" val="659001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452464" y="120662"/>
            <a:ext cx="8151763" cy="351309"/>
          </a:xfrm>
          <a:prstGeom prst="rect">
            <a:avLst/>
          </a:prstGeom>
          <a:noFill/>
          <a:ln/>
        </p:spPr>
        <p:txBody>
          <a:bodyPr wrap="none" lIns="0" tIns="0" rIns="0" bIns="0" rtlCol="0" anchor="t"/>
          <a:lstStyle/>
          <a:p>
            <a:pPr marL="0" indent="0" algn="l">
              <a:lnSpc>
                <a:spcPct val="104000"/>
              </a:lnSpc>
              <a:buNone/>
            </a:pPr>
            <a:r>
              <a:rPr lang="en-US" sz="2200" dirty="0">
                <a:solidFill>
                  <a:srgbClr val="C00000"/>
                </a:solidFill>
                <a:latin typeface="Abadi" panose="020B0604020104020204" pitchFamily="34" charset="0"/>
                <a:ea typeface="Bricolage Grotesque SemiBold" pitchFamily="34" charset="-122"/>
                <a:cs typeface="Bricolage Grotesque SemiBold" pitchFamily="34" charset="-120"/>
              </a:rPr>
              <a:t>Amar desde la herida</a:t>
            </a:r>
            <a:endParaRPr lang="en-US" sz="2200" dirty="0">
              <a:solidFill>
                <a:srgbClr val="C00000"/>
              </a:solidFill>
            </a:endParaRPr>
          </a:p>
        </p:txBody>
      </p:sp>
      <p:sp>
        <p:nvSpPr>
          <p:cNvPr id="3" name="Text 1"/>
          <p:cNvSpPr/>
          <p:nvPr/>
        </p:nvSpPr>
        <p:spPr>
          <a:xfrm>
            <a:off x="210893" y="631831"/>
            <a:ext cx="8151763" cy="757312"/>
          </a:xfrm>
          <a:prstGeom prst="rect">
            <a:avLst/>
          </a:prstGeom>
          <a:noFill/>
          <a:ln/>
        </p:spPr>
        <p:txBody>
          <a:bodyPr wrap="square" lIns="0" tIns="0" rIns="0" bIns="0" rtlCol="0" anchor="t">
            <a:noAutofit/>
          </a:bodyPr>
          <a:lstStyle/>
          <a:p>
            <a:pPr marL="0" indent="0" algn="l">
              <a:lnSpc>
                <a:spcPct val="127000"/>
              </a:lnSpc>
              <a:spcAft>
                <a:spcPts val="900"/>
              </a:spcAft>
              <a:buNone/>
            </a:pPr>
            <a:r>
              <a:rPr lang="en-US" dirty="0">
                <a:solidFill>
                  <a:srgbClr val="2C2926"/>
                </a:solidFill>
                <a:latin typeface="Abadi" panose="020B0604020104020204" pitchFamily="34" charset="0"/>
                <a:ea typeface="Inter" pitchFamily="34" charset="-122"/>
                <a:cs typeface="Inter" pitchFamily="34" charset="-120"/>
              </a:rPr>
              <a:t>Amar desde la herida significa vincularse desde una parte que no solo desea amar, sino que también intenta protegerse de un dolor antiguo.</a:t>
            </a:r>
            <a:endParaRPr lang="en-US" dirty="0"/>
          </a:p>
          <a:p>
            <a:pPr marL="0" indent="0" algn="l">
              <a:lnSpc>
                <a:spcPct val="127000"/>
              </a:lnSpc>
              <a:buNone/>
            </a:pPr>
            <a:r>
              <a:rPr lang="en-US" dirty="0">
                <a:solidFill>
                  <a:srgbClr val="2C2926"/>
                </a:solidFill>
                <a:latin typeface="Abadi" panose="020B0604020104020204" pitchFamily="34" charset="0"/>
                <a:ea typeface="Inter" pitchFamily="34" charset="-122"/>
                <a:cs typeface="Inter" pitchFamily="34" charset="-120"/>
              </a:rPr>
              <a:t>Puede aparecer como:</a:t>
            </a:r>
            <a:endParaRPr lang="en-US" dirty="0"/>
          </a:p>
        </p:txBody>
      </p:sp>
      <p:sp>
        <p:nvSpPr>
          <p:cNvPr id="5" name="Text 3"/>
          <p:cNvSpPr/>
          <p:nvPr/>
        </p:nvSpPr>
        <p:spPr>
          <a:xfrm>
            <a:off x="613246" y="1911697"/>
            <a:ext cx="3790652" cy="175617"/>
          </a:xfrm>
          <a:prstGeom prst="rect">
            <a:avLst/>
          </a:prstGeom>
          <a:noFill/>
          <a:ln/>
        </p:spPr>
        <p:txBody>
          <a:bodyPr wrap="none" lIns="0" tIns="0" rIns="0" bIns="0" rtlCol="0" anchor="t"/>
          <a:lstStyle/>
          <a:p>
            <a:pPr marL="0" indent="0" algn="l">
              <a:lnSpc>
                <a:spcPct val="104000"/>
              </a:lnSpc>
              <a:buNone/>
            </a:pPr>
            <a:r>
              <a:rPr lang="en-US" b="1" dirty="0">
                <a:solidFill>
                  <a:srgbClr val="002060"/>
                </a:solidFill>
                <a:latin typeface="Abadi" panose="020B0604020104020204" pitchFamily="34" charset="0"/>
                <a:ea typeface="Bricolage Grotesque SemiBold" pitchFamily="34" charset="-122"/>
                <a:cs typeface="Bricolage Grotesque SemiBold" pitchFamily="34" charset="-120"/>
              </a:rPr>
              <a:t>Miedo al abandono</a:t>
            </a:r>
            <a:endParaRPr lang="en-US" b="1" dirty="0">
              <a:solidFill>
                <a:srgbClr val="002060"/>
              </a:solidFill>
            </a:endParaRPr>
          </a:p>
        </p:txBody>
      </p:sp>
      <p:sp>
        <p:nvSpPr>
          <p:cNvPr id="7" name="Text 5"/>
          <p:cNvSpPr/>
          <p:nvPr/>
        </p:nvSpPr>
        <p:spPr>
          <a:xfrm>
            <a:off x="4740027" y="1911697"/>
            <a:ext cx="3790727" cy="175617"/>
          </a:xfrm>
          <a:prstGeom prst="rect">
            <a:avLst/>
          </a:prstGeom>
          <a:noFill/>
          <a:ln/>
        </p:spPr>
        <p:txBody>
          <a:bodyPr wrap="none" lIns="0" tIns="0" rIns="0" bIns="0" rtlCol="0" anchor="t"/>
          <a:lstStyle/>
          <a:p>
            <a:pPr marL="0" indent="0" algn="l">
              <a:lnSpc>
                <a:spcPct val="104000"/>
              </a:lnSpc>
              <a:buNone/>
            </a:pPr>
            <a:r>
              <a:rPr lang="en-US" b="1" dirty="0">
                <a:solidFill>
                  <a:srgbClr val="002060"/>
                </a:solidFill>
                <a:latin typeface="Abadi" panose="020B0604020104020204" pitchFamily="34" charset="0"/>
                <a:ea typeface="Bricolage Grotesque SemiBold" pitchFamily="34" charset="-122"/>
                <a:cs typeface="Bricolage Grotesque SemiBold" pitchFamily="34" charset="-120"/>
              </a:rPr>
              <a:t>Necesidad de confirmación</a:t>
            </a:r>
            <a:endParaRPr lang="en-US" b="1" dirty="0">
              <a:solidFill>
                <a:srgbClr val="002060"/>
              </a:solidFill>
            </a:endParaRPr>
          </a:p>
        </p:txBody>
      </p:sp>
      <p:sp>
        <p:nvSpPr>
          <p:cNvPr id="9" name="Text 7"/>
          <p:cNvSpPr/>
          <p:nvPr/>
        </p:nvSpPr>
        <p:spPr>
          <a:xfrm>
            <a:off x="613246" y="2423443"/>
            <a:ext cx="3790652" cy="175617"/>
          </a:xfrm>
          <a:prstGeom prst="rect">
            <a:avLst/>
          </a:prstGeom>
          <a:noFill/>
          <a:ln/>
        </p:spPr>
        <p:txBody>
          <a:bodyPr wrap="none" lIns="0" tIns="0" rIns="0" bIns="0" rtlCol="0" anchor="t"/>
          <a:lstStyle/>
          <a:p>
            <a:pPr marL="0" indent="0" algn="l">
              <a:lnSpc>
                <a:spcPct val="104000"/>
              </a:lnSpc>
              <a:buNone/>
            </a:pPr>
            <a:r>
              <a:rPr lang="en-US" b="1" dirty="0">
                <a:solidFill>
                  <a:srgbClr val="002060"/>
                </a:solidFill>
                <a:latin typeface="Abadi" panose="020B0604020104020204" pitchFamily="34" charset="0"/>
                <a:ea typeface="Bricolage Grotesque SemiBold" pitchFamily="34" charset="-122"/>
                <a:cs typeface="Bricolage Grotesque SemiBold" pitchFamily="34" charset="-120"/>
              </a:rPr>
              <a:t>Desconfianza</a:t>
            </a:r>
            <a:endParaRPr lang="en-US" b="1" dirty="0">
              <a:solidFill>
                <a:srgbClr val="002060"/>
              </a:solidFill>
            </a:endParaRPr>
          </a:p>
        </p:txBody>
      </p:sp>
      <p:sp>
        <p:nvSpPr>
          <p:cNvPr id="11" name="Text 9"/>
          <p:cNvSpPr/>
          <p:nvPr/>
        </p:nvSpPr>
        <p:spPr>
          <a:xfrm>
            <a:off x="4740027" y="2423443"/>
            <a:ext cx="3790727" cy="175617"/>
          </a:xfrm>
          <a:prstGeom prst="rect">
            <a:avLst/>
          </a:prstGeom>
          <a:noFill/>
          <a:ln/>
        </p:spPr>
        <p:txBody>
          <a:bodyPr wrap="none" lIns="0" tIns="0" rIns="0" bIns="0" rtlCol="0" anchor="t"/>
          <a:lstStyle/>
          <a:p>
            <a:pPr marL="0" indent="0" algn="l">
              <a:lnSpc>
                <a:spcPct val="104000"/>
              </a:lnSpc>
              <a:buNone/>
            </a:pPr>
            <a:r>
              <a:rPr lang="en-US" b="1" dirty="0">
                <a:solidFill>
                  <a:srgbClr val="002060"/>
                </a:solidFill>
                <a:latin typeface="Abadi" panose="020B0604020104020204" pitchFamily="34" charset="0"/>
                <a:ea typeface="Bricolage Grotesque SemiBold" pitchFamily="34" charset="-122"/>
                <a:cs typeface="Bricolage Grotesque SemiBold" pitchFamily="34" charset="-120"/>
              </a:rPr>
              <a:t>Celos</a:t>
            </a:r>
            <a:endParaRPr lang="en-US" b="1" dirty="0">
              <a:solidFill>
                <a:srgbClr val="002060"/>
              </a:solidFill>
            </a:endParaRPr>
          </a:p>
        </p:txBody>
      </p:sp>
      <p:sp>
        <p:nvSpPr>
          <p:cNvPr id="13" name="Text 11"/>
          <p:cNvSpPr/>
          <p:nvPr/>
        </p:nvSpPr>
        <p:spPr>
          <a:xfrm>
            <a:off x="613246" y="2935188"/>
            <a:ext cx="3790652" cy="175617"/>
          </a:xfrm>
          <a:prstGeom prst="rect">
            <a:avLst/>
          </a:prstGeom>
          <a:noFill/>
          <a:ln/>
        </p:spPr>
        <p:txBody>
          <a:bodyPr wrap="none" lIns="0" tIns="0" rIns="0" bIns="0" rtlCol="0" anchor="t"/>
          <a:lstStyle/>
          <a:p>
            <a:pPr marL="0" indent="0" algn="l">
              <a:lnSpc>
                <a:spcPct val="104000"/>
              </a:lnSpc>
              <a:buNone/>
            </a:pPr>
            <a:r>
              <a:rPr lang="en-US" b="1" dirty="0">
                <a:solidFill>
                  <a:srgbClr val="002060"/>
                </a:solidFill>
                <a:latin typeface="Abadi" panose="020B0604020104020204" pitchFamily="34" charset="0"/>
                <a:ea typeface="Bricolage Grotesque SemiBold" pitchFamily="34" charset="-122"/>
                <a:cs typeface="Bricolage Grotesque SemiBold" pitchFamily="34" charset="-120"/>
              </a:rPr>
              <a:t>Control</a:t>
            </a:r>
            <a:endParaRPr lang="en-US" b="1" dirty="0">
              <a:solidFill>
                <a:srgbClr val="002060"/>
              </a:solidFill>
            </a:endParaRPr>
          </a:p>
        </p:txBody>
      </p:sp>
      <p:sp>
        <p:nvSpPr>
          <p:cNvPr id="15" name="Text 13"/>
          <p:cNvSpPr/>
          <p:nvPr/>
        </p:nvSpPr>
        <p:spPr>
          <a:xfrm>
            <a:off x="4740027" y="2935188"/>
            <a:ext cx="3790727" cy="175617"/>
          </a:xfrm>
          <a:prstGeom prst="rect">
            <a:avLst/>
          </a:prstGeom>
          <a:noFill/>
          <a:ln/>
        </p:spPr>
        <p:txBody>
          <a:bodyPr wrap="none" lIns="0" tIns="0" rIns="0" bIns="0" rtlCol="0" anchor="t"/>
          <a:lstStyle/>
          <a:p>
            <a:pPr marL="0" indent="0" algn="l">
              <a:lnSpc>
                <a:spcPct val="104000"/>
              </a:lnSpc>
              <a:buNone/>
            </a:pPr>
            <a:r>
              <a:rPr lang="en-US" b="1" dirty="0">
                <a:solidFill>
                  <a:srgbClr val="002060"/>
                </a:solidFill>
                <a:latin typeface="Abadi" panose="020B0604020104020204" pitchFamily="34" charset="0"/>
                <a:ea typeface="Bricolage Grotesque SemiBold" pitchFamily="34" charset="-122"/>
                <a:cs typeface="Bricolage Grotesque SemiBold" pitchFamily="34" charset="-120"/>
              </a:rPr>
              <a:t>Complacencia</a:t>
            </a:r>
            <a:endParaRPr lang="en-US" b="1" dirty="0">
              <a:solidFill>
                <a:srgbClr val="002060"/>
              </a:solidFill>
            </a:endParaRPr>
          </a:p>
        </p:txBody>
      </p:sp>
      <p:sp>
        <p:nvSpPr>
          <p:cNvPr id="17" name="Text 15"/>
          <p:cNvSpPr/>
          <p:nvPr/>
        </p:nvSpPr>
        <p:spPr>
          <a:xfrm>
            <a:off x="613246" y="3459659"/>
            <a:ext cx="3790652" cy="175617"/>
          </a:xfrm>
          <a:prstGeom prst="rect">
            <a:avLst/>
          </a:prstGeom>
          <a:noFill/>
          <a:ln/>
        </p:spPr>
        <p:txBody>
          <a:bodyPr wrap="none" lIns="0" tIns="0" rIns="0" bIns="0" rtlCol="0" anchor="t"/>
          <a:lstStyle/>
          <a:p>
            <a:pPr marL="0" indent="0" algn="l">
              <a:lnSpc>
                <a:spcPct val="104000"/>
              </a:lnSpc>
              <a:buNone/>
            </a:pPr>
            <a:r>
              <a:rPr lang="en-US" b="1" dirty="0">
                <a:solidFill>
                  <a:srgbClr val="002060"/>
                </a:solidFill>
                <a:latin typeface="Abadi" panose="020B0604020104020204" pitchFamily="34" charset="0"/>
                <a:ea typeface="Bricolage Grotesque SemiBold" pitchFamily="34" charset="-122"/>
                <a:cs typeface="Bricolage Grotesque SemiBold" pitchFamily="34" charset="-120"/>
              </a:rPr>
              <a:t>Distancia emocional</a:t>
            </a:r>
            <a:endParaRPr lang="en-US" b="1" dirty="0">
              <a:solidFill>
                <a:srgbClr val="002060"/>
              </a:solidFill>
            </a:endParaRPr>
          </a:p>
        </p:txBody>
      </p:sp>
      <p:sp>
        <p:nvSpPr>
          <p:cNvPr id="19" name="Text 17"/>
          <p:cNvSpPr/>
          <p:nvPr/>
        </p:nvSpPr>
        <p:spPr>
          <a:xfrm>
            <a:off x="4740027" y="3459659"/>
            <a:ext cx="3790727" cy="175617"/>
          </a:xfrm>
          <a:prstGeom prst="rect">
            <a:avLst/>
          </a:prstGeom>
          <a:noFill/>
          <a:ln/>
        </p:spPr>
        <p:txBody>
          <a:bodyPr wrap="none" lIns="0" tIns="0" rIns="0" bIns="0" rtlCol="0" anchor="t"/>
          <a:lstStyle/>
          <a:p>
            <a:pPr marL="0" indent="0" algn="l">
              <a:lnSpc>
                <a:spcPct val="104000"/>
              </a:lnSpc>
              <a:buNone/>
            </a:pPr>
            <a:r>
              <a:rPr lang="en-US" b="1" dirty="0">
                <a:solidFill>
                  <a:srgbClr val="002060"/>
                </a:solidFill>
                <a:latin typeface="Abadi" panose="020B0604020104020204" pitchFamily="34" charset="0"/>
                <a:ea typeface="Bricolage Grotesque SemiBold" pitchFamily="34" charset="-122"/>
                <a:cs typeface="Bricolage Grotesque SemiBold" pitchFamily="34" charset="-120"/>
              </a:rPr>
              <a:t>Autosuficiencia defensiva</a:t>
            </a:r>
            <a:endParaRPr lang="en-US" b="1" dirty="0">
              <a:solidFill>
                <a:srgbClr val="002060"/>
              </a:solidFill>
            </a:endParaRPr>
          </a:p>
        </p:txBody>
      </p:sp>
      <p:sp>
        <p:nvSpPr>
          <p:cNvPr id="21" name="Text 19"/>
          <p:cNvSpPr/>
          <p:nvPr/>
        </p:nvSpPr>
        <p:spPr>
          <a:xfrm>
            <a:off x="613246" y="3971404"/>
            <a:ext cx="3790652" cy="175617"/>
          </a:xfrm>
          <a:prstGeom prst="rect">
            <a:avLst/>
          </a:prstGeom>
          <a:noFill/>
          <a:ln/>
        </p:spPr>
        <p:txBody>
          <a:bodyPr wrap="none" lIns="0" tIns="0" rIns="0" bIns="0" rtlCol="0" anchor="t"/>
          <a:lstStyle/>
          <a:p>
            <a:pPr marL="0" indent="0" algn="l">
              <a:lnSpc>
                <a:spcPct val="104000"/>
              </a:lnSpc>
              <a:buNone/>
            </a:pPr>
            <a:r>
              <a:rPr lang="en-US" b="1" dirty="0">
                <a:solidFill>
                  <a:srgbClr val="002060"/>
                </a:solidFill>
                <a:latin typeface="Abadi" panose="020B0604020104020204" pitchFamily="34" charset="0"/>
                <a:ea typeface="Bricolage Grotesque SemiBold" pitchFamily="34" charset="-122"/>
                <a:cs typeface="Bricolage Grotesque SemiBold" pitchFamily="34" charset="-120"/>
              </a:rPr>
              <a:t>Ambivalencia</a:t>
            </a:r>
            <a:endParaRPr lang="en-US" b="1" dirty="0">
              <a:solidFill>
                <a:srgbClr val="002060"/>
              </a:solidFill>
            </a:endParaRPr>
          </a:p>
        </p:txBody>
      </p:sp>
      <p:sp>
        <p:nvSpPr>
          <p:cNvPr id="23" name="Text 21"/>
          <p:cNvSpPr/>
          <p:nvPr/>
        </p:nvSpPr>
        <p:spPr>
          <a:xfrm>
            <a:off x="4740027" y="3971404"/>
            <a:ext cx="3790727" cy="175617"/>
          </a:xfrm>
          <a:prstGeom prst="rect">
            <a:avLst/>
          </a:prstGeom>
          <a:noFill/>
          <a:ln/>
        </p:spPr>
        <p:txBody>
          <a:bodyPr wrap="none" lIns="0" tIns="0" rIns="0" bIns="0" rtlCol="0" anchor="t"/>
          <a:lstStyle/>
          <a:p>
            <a:pPr marL="0" indent="0" algn="l">
              <a:lnSpc>
                <a:spcPct val="104000"/>
              </a:lnSpc>
              <a:buNone/>
            </a:pPr>
            <a:r>
              <a:rPr lang="en-US" b="1" dirty="0">
                <a:solidFill>
                  <a:srgbClr val="002060"/>
                </a:solidFill>
                <a:latin typeface="Abadi" panose="020B0604020104020204" pitchFamily="34" charset="0"/>
                <a:ea typeface="Bricolage Grotesque SemiBold" pitchFamily="34" charset="-122"/>
                <a:cs typeface="Bricolage Grotesque SemiBold" pitchFamily="34" charset="-120"/>
              </a:rPr>
              <a:t>Dependencia emocional</a:t>
            </a:r>
            <a:endParaRPr lang="en-US" b="1" dirty="0">
              <a:solidFill>
                <a:srgbClr val="002060"/>
              </a:solidFill>
            </a:endParaRPr>
          </a:p>
        </p:txBody>
      </p:sp>
      <p:sp>
        <p:nvSpPr>
          <p:cNvPr id="25" name="Text 23"/>
          <p:cNvSpPr/>
          <p:nvPr/>
        </p:nvSpPr>
        <p:spPr>
          <a:xfrm>
            <a:off x="613246" y="4483150"/>
            <a:ext cx="3790652" cy="175617"/>
          </a:xfrm>
          <a:prstGeom prst="rect">
            <a:avLst/>
          </a:prstGeom>
          <a:noFill/>
          <a:ln/>
        </p:spPr>
        <p:txBody>
          <a:bodyPr wrap="none" lIns="0" tIns="0" rIns="0" bIns="0" rtlCol="0" anchor="t"/>
          <a:lstStyle/>
          <a:p>
            <a:pPr marL="0" indent="0" algn="l">
              <a:lnSpc>
                <a:spcPct val="104000"/>
              </a:lnSpc>
              <a:buNone/>
            </a:pPr>
            <a:r>
              <a:rPr lang="en-US" b="1" dirty="0">
                <a:solidFill>
                  <a:srgbClr val="002060"/>
                </a:solidFill>
                <a:latin typeface="Abadi" panose="020B0604020104020204" pitchFamily="34" charset="0"/>
                <a:ea typeface="Bricolage Grotesque SemiBold" pitchFamily="34" charset="-122"/>
                <a:cs typeface="Bricolage Grotesque SemiBold" pitchFamily="34" charset="-120"/>
              </a:rPr>
              <a:t>Dificultad para poner límites</a:t>
            </a:r>
            <a:endParaRPr lang="en-US" b="1" dirty="0">
              <a:solidFill>
                <a:srgbClr val="002060"/>
              </a:solidFill>
            </a:endParaRPr>
          </a:p>
        </p:txBody>
      </p:sp>
      <p:sp>
        <p:nvSpPr>
          <p:cNvPr id="27" name="Text 25"/>
          <p:cNvSpPr/>
          <p:nvPr/>
        </p:nvSpPr>
        <p:spPr>
          <a:xfrm>
            <a:off x="4740027" y="4483150"/>
            <a:ext cx="3790727" cy="175617"/>
          </a:xfrm>
          <a:prstGeom prst="rect">
            <a:avLst/>
          </a:prstGeom>
          <a:noFill/>
          <a:ln/>
        </p:spPr>
        <p:txBody>
          <a:bodyPr wrap="none" lIns="0" tIns="0" rIns="0" bIns="0" rtlCol="0" anchor="t"/>
          <a:lstStyle/>
          <a:p>
            <a:pPr marL="0" indent="0" algn="l">
              <a:lnSpc>
                <a:spcPct val="104000"/>
              </a:lnSpc>
              <a:buNone/>
            </a:pPr>
            <a:r>
              <a:rPr lang="en-US" b="1" dirty="0">
                <a:solidFill>
                  <a:srgbClr val="002060"/>
                </a:solidFill>
                <a:latin typeface="Abadi" panose="020B0604020104020204" pitchFamily="34" charset="0"/>
                <a:ea typeface="Bricolage Grotesque SemiBold" pitchFamily="34" charset="-122"/>
                <a:cs typeface="Bricolage Grotesque SemiBold" pitchFamily="34" charset="-120"/>
              </a:rPr>
              <a:t>Atracción por personas no disponibles</a:t>
            </a:r>
            <a:endParaRPr lang="en-US" b="1" dirty="0">
              <a:solidFill>
                <a:srgbClr val="00206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543550" y="0"/>
            <a:ext cx="3600450" cy="5143500"/>
          </a:xfrm>
          <a:prstGeom prst="rect">
            <a:avLst/>
          </a:prstGeom>
        </p:spPr>
      </p:pic>
      <p:sp>
        <p:nvSpPr>
          <p:cNvPr id="3" name="Text 0"/>
          <p:cNvSpPr/>
          <p:nvPr/>
        </p:nvSpPr>
        <p:spPr>
          <a:xfrm>
            <a:off x="739399" y="226221"/>
            <a:ext cx="4722763" cy="363364"/>
          </a:xfrm>
          <a:prstGeom prst="rect">
            <a:avLst/>
          </a:prstGeom>
          <a:noFill/>
          <a:ln/>
        </p:spPr>
        <p:txBody>
          <a:bodyPr wrap="none" lIns="0" tIns="0" rIns="0" bIns="0" rtlCol="0" anchor="t"/>
          <a:lstStyle/>
          <a:p>
            <a:pPr marL="0" indent="0" algn="l">
              <a:lnSpc>
                <a:spcPct val="104000"/>
              </a:lnSpc>
              <a:buNone/>
            </a:pPr>
            <a:r>
              <a:rPr lang="en-US" sz="2250" dirty="0">
                <a:solidFill>
                  <a:srgbClr val="2C2926"/>
                </a:solidFill>
                <a:latin typeface="Abadi" panose="020B0604020104020204" pitchFamily="34" charset="0"/>
                <a:ea typeface="Bricolage Grotesque SemiBold" pitchFamily="34" charset="-122"/>
                <a:cs typeface="Bricolage Grotesque SemiBold" pitchFamily="34" charset="-120"/>
              </a:rPr>
              <a:t>Pregunta central de la clase</a:t>
            </a:r>
            <a:endParaRPr lang="en-US" sz="2250" dirty="0"/>
          </a:p>
        </p:txBody>
      </p:sp>
      <p:sp>
        <p:nvSpPr>
          <p:cNvPr id="4" name="Text 1"/>
          <p:cNvSpPr/>
          <p:nvPr/>
        </p:nvSpPr>
        <p:spPr>
          <a:xfrm>
            <a:off x="496118" y="746143"/>
            <a:ext cx="4722763" cy="1504652"/>
          </a:xfrm>
          <a:prstGeom prst="rect">
            <a:avLst/>
          </a:prstGeom>
          <a:noFill/>
          <a:ln/>
        </p:spPr>
        <p:txBody>
          <a:bodyPr wrap="square" lIns="0" tIns="0" rIns="0" bIns="0" rtlCol="0" anchor="t">
            <a:normAutofit/>
          </a:bodyPr>
          <a:lstStyle/>
          <a:p>
            <a:pPr marL="0" indent="0" algn="l">
              <a:lnSpc>
                <a:spcPct val="104000"/>
              </a:lnSpc>
              <a:buNone/>
            </a:pPr>
            <a:r>
              <a:rPr lang="en-US" sz="3150" dirty="0">
                <a:solidFill>
                  <a:srgbClr val="2C2926"/>
                </a:solidFill>
                <a:latin typeface="Abadi" panose="020B0604020104020204" pitchFamily="34" charset="0"/>
                <a:ea typeface="Bricolage Grotesque SemiBold" pitchFamily="34" charset="-122"/>
                <a:cs typeface="Bricolage Grotesque SemiBold" pitchFamily="34" charset="-120"/>
              </a:rPr>
              <a:t>¿Qué ocurre cuando una relación adulta toca una herida antigua?</a:t>
            </a:r>
            <a:endParaRPr lang="en-US" sz="3150" dirty="0"/>
          </a:p>
        </p:txBody>
      </p:sp>
      <p:sp>
        <p:nvSpPr>
          <p:cNvPr id="5" name="Text 2"/>
          <p:cNvSpPr/>
          <p:nvPr/>
        </p:nvSpPr>
        <p:spPr>
          <a:xfrm>
            <a:off x="353506" y="2571750"/>
            <a:ext cx="5108656" cy="1822028"/>
          </a:xfrm>
          <a:prstGeom prst="rect">
            <a:avLst/>
          </a:prstGeom>
          <a:noFill/>
          <a:ln/>
        </p:spPr>
        <p:txBody>
          <a:bodyPr wrap="square" lIns="0" tIns="0" rIns="0" bIns="0" rtlCol="0" anchor="t">
            <a:noAutofit/>
          </a:bodyPr>
          <a:lstStyle/>
          <a:p>
            <a:pPr marL="0" indent="0" algn="l">
              <a:lnSpc>
                <a:spcPct val="129000"/>
              </a:lnSpc>
              <a:spcAft>
                <a:spcPts val="950"/>
              </a:spcAft>
              <a:buNone/>
            </a:pPr>
            <a:r>
              <a:rPr lang="en-US" sz="1600" dirty="0">
                <a:solidFill>
                  <a:srgbClr val="2C2926"/>
                </a:solidFill>
                <a:latin typeface="Abadi" panose="020B0604020104020204" pitchFamily="34" charset="0"/>
                <a:ea typeface="Inter" pitchFamily="34" charset="-122"/>
                <a:cs typeface="Inter" pitchFamily="34" charset="-120"/>
              </a:rPr>
              <a:t>La pareja, la amistad íntima, la relación terapéutica o cualquier vínculo significativo pueden activar memorias emocionales tempranas.</a:t>
            </a:r>
            <a:endParaRPr lang="en-US" sz="1600" dirty="0"/>
          </a:p>
          <a:p>
            <a:pPr marL="0" indent="0" algn="l">
              <a:lnSpc>
                <a:spcPct val="129000"/>
              </a:lnSpc>
              <a:spcAft>
                <a:spcPts val="950"/>
              </a:spcAft>
              <a:buNone/>
            </a:pPr>
            <a:r>
              <a:rPr lang="en-US" sz="1600" dirty="0">
                <a:solidFill>
                  <a:srgbClr val="2C2926"/>
                </a:solidFill>
                <a:latin typeface="Abadi" panose="020B0604020104020204" pitchFamily="34" charset="0"/>
                <a:ea typeface="Inter" pitchFamily="34" charset="-122"/>
                <a:cs typeface="Inter" pitchFamily="34" charset="-120"/>
              </a:rPr>
              <a:t>A veces la persona cree que está reaccionando únicamente al presente.</a:t>
            </a:r>
            <a:endParaRPr lang="en-US" sz="1600" dirty="0"/>
          </a:p>
          <a:p>
            <a:pPr marL="0" indent="0" algn="l">
              <a:lnSpc>
                <a:spcPct val="129000"/>
              </a:lnSpc>
              <a:buNone/>
            </a:pPr>
            <a:r>
              <a:rPr lang="en-US" sz="1600" dirty="0">
                <a:solidFill>
                  <a:srgbClr val="2C2926"/>
                </a:solidFill>
                <a:latin typeface="Abadi" panose="020B0604020104020204" pitchFamily="34" charset="0"/>
                <a:ea typeface="Inter" pitchFamily="34" charset="-122"/>
                <a:cs typeface="Inter" pitchFamily="34" charset="-120"/>
              </a:rPr>
              <a:t>Pero en realidad puede estar respondiendo a una escena interna mucho más antigua.</a:t>
            </a:r>
            <a:endParaRPr lang="en-US" sz="1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01737" y="173534"/>
            <a:ext cx="8151763" cy="320948"/>
          </a:xfrm>
          <a:prstGeom prst="rect">
            <a:avLst/>
          </a:prstGeom>
          <a:noFill/>
          <a:ln/>
        </p:spPr>
        <p:txBody>
          <a:bodyPr wrap="none" lIns="0" tIns="0" rIns="0" bIns="0" rtlCol="0" anchor="t"/>
          <a:lstStyle/>
          <a:p>
            <a:pPr marL="0" indent="0" algn="l">
              <a:lnSpc>
                <a:spcPct val="104000"/>
              </a:lnSpc>
              <a:buNone/>
            </a:pPr>
            <a:r>
              <a:rPr lang="en-US" sz="2000" dirty="0">
                <a:solidFill>
                  <a:srgbClr val="2C2926"/>
                </a:solidFill>
                <a:latin typeface="Abadi" panose="020B0604020104020204" pitchFamily="34" charset="0"/>
                <a:ea typeface="Bricolage Grotesque SemiBold" pitchFamily="34" charset="-122"/>
                <a:cs typeface="Bricolage Grotesque SemiBold" pitchFamily="34" charset="-120"/>
              </a:rPr>
              <a:t>No es solo amor: también puede ser activación</a:t>
            </a:r>
            <a:endParaRPr lang="en-US" sz="2000" dirty="0"/>
          </a:p>
        </p:txBody>
      </p:sp>
      <p:sp>
        <p:nvSpPr>
          <p:cNvPr id="3" name="Text 1"/>
          <p:cNvSpPr/>
          <p:nvPr/>
        </p:nvSpPr>
        <p:spPr>
          <a:xfrm>
            <a:off x="722622" y="782092"/>
            <a:ext cx="8608963" cy="187821"/>
          </a:xfrm>
          <a:prstGeom prst="rect">
            <a:avLst/>
          </a:prstGeom>
          <a:noFill/>
          <a:ln/>
        </p:spPr>
        <p:txBody>
          <a:bodyPr wrap="none" lIns="0" tIns="0" rIns="0" bIns="0" rtlCol="0" anchor="t"/>
          <a:lstStyle/>
          <a:p>
            <a:pPr marL="0" indent="0" algn="l">
              <a:lnSpc>
                <a:spcPct val="122000"/>
              </a:lnSpc>
              <a:buNone/>
            </a:pPr>
            <a:r>
              <a:rPr lang="en-US" dirty="0">
                <a:solidFill>
                  <a:srgbClr val="2C2926"/>
                </a:solidFill>
                <a:latin typeface="Abadi" panose="020B0604020104020204" pitchFamily="34" charset="0"/>
                <a:ea typeface="Inter" pitchFamily="34" charset="-122"/>
                <a:cs typeface="Inter" pitchFamily="34" charset="-120"/>
              </a:rPr>
              <a:t>A veces la persona dice</a:t>
            </a:r>
            <a:r>
              <a:rPr lang="en-US" sz="1000" dirty="0">
                <a:solidFill>
                  <a:srgbClr val="2C2926"/>
                </a:solidFill>
                <a:latin typeface="Abadi" panose="020B0604020104020204" pitchFamily="34" charset="0"/>
                <a:ea typeface="Inter" pitchFamily="34" charset="-122"/>
                <a:cs typeface="Inter" pitchFamily="34" charset="-120"/>
              </a:rPr>
              <a:t>:</a:t>
            </a:r>
            <a:endParaRPr lang="en-US" sz="1000" dirty="0"/>
          </a:p>
        </p:txBody>
      </p:sp>
      <p:sp>
        <p:nvSpPr>
          <p:cNvPr id="4" name="Shape 2"/>
          <p:cNvSpPr/>
          <p:nvPr/>
        </p:nvSpPr>
        <p:spPr>
          <a:xfrm>
            <a:off x="496119" y="1140023"/>
            <a:ext cx="14288" cy="379214"/>
          </a:xfrm>
          <a:prstGeom prst="roundRect">
            <a:avLst>
              <a:gd name="adj" fmla="val 59998"/>
            </a:avLst>
          </a:prstGeom>
          <a:solidFill>
            <a:srgbClr val="E7BF6A"/>
          </a:solidFill>
          <a:ln/>
        </p:spPr>
        <p:txBody>
          <a:bodyPr/>
          <a:lstStyle/>
          <a:p>
            <a:endParaRPr lang="es-ES"/>
          </a:p>
        </p:txBody>
      </p:sp>
      <p:sp>
        <p:nvSpPr>
          <p:cNvPr id="5" name="Text 3"/>
          <p:cNvSpPr/>
          <p:nvPr/>
        </p:nvSpPr>
        <p:spPr>
          <a:xfrm>
            <a:off x="3233965" y="784630"/>
            <a:ext cx="2528480" cy="302261"/>
          </a:xfrm>
          <a:prstGeom prst="rect">
            <a:avLst/>
          </a:prstGeom>
          <a:noFill/>
          <a:ln/>
        </p:spPr>
        <p:txBody>
          <a:bodyPr wrap="none" lIns="0" tIns="0" rIns="0" bIns="0" rtlCol="0" anchor="t"/>
          <a:lstStyle/>
          <a:p>
            <a:pPr marL="0" indent="0" algn="l">
              <a:lnSpc>
                <a:spcPct val="122000"/>
              </a:lnSpc>
              <a:buNone/>
            </a:pPr>
            <a:r>
              <a:rPr lang="en-US" b="1" i="1" dirty="0">
                <a:solidFill>
                  <a:srgbClr val="002060"/>
                </a:solidFill>
                <a:latin typeface="Abadi" panose="020B0604020104020204" pitchFamily="34" charset="0"/>
                <a:ea typeface="Inter" pitchFamily="34" charset="-122"/>
                <a:cs typeface="Inter" pitchFamily="34" charset="-120"/>
              </a:rPr>
              <a:t>"Estoy enamoradísima."</a:t>
            </a:r>
            <a:endParaRPr lang="en-US" b="1" i="1" dirty="0">
              <a:solidFill>
                <a:srgbClr val="002060"/>
              </a:solidFill>
            </a:endParaRPr>
          </a:p>
        </p:txBody>
      </p:sp>
      <p:sp>
        <p:nvSpPr>
          <p:cNvPr id="6" name="Text 4"/>
          <p:cNvSpPr/>
          <p:nvPr/>
        </p:nvSpPr>
        <p:spPr>
          <a:xfrm>
            <a:off x="1536354" y="1337817"/>
            <a:ext cx="8608963" cy="187821"/>
          </a:xfrm>
          <a:prstGeom prst="rect">
            <a:avLst/>
          </a:prstGeom>
          <a:noFill/>
          <a:ln/>
        </p:spPr>
        <p:txBody>
          <a:bodyPr wrap="none" lIns="0" tIns="0" rIns="0" bIns="0" rtlCol="0" anchor="t"/>
          <a:lstStyle/>
          <a:p>
            <a:pPr marL="0" indent="0" algn="l">
              <a:lnSpc>
                <a:spcPct val="122000"/>
              </a:lnSpc>
              <a:buNone/>
            </a:pPr>
            <a:r>
              <a:rPr lang="en-US" sz="1600" dirty="0">
                <a:solidFill>
                  <a:srgbClr val="2C2926"/>
                </a:solidFill>
                <a:latin typeface="Abadi" panose="020B0604020104020204" pitchFamily="34" charset="0"/>
                <a:ea typeface="Inter" pitchFamily="34" charset="-122"/>
                <a:cs typeface="Inter" pitchFamily="34" charset="-120"/>
              </a:rPr>
              <a:t>Pero al mirar más profundamente aparece</a:t>
            </a:r>
            <a:r>
              <a:rPr lang="en-US" sz="1000" dirty="0">
                <a:solidFill>
                  <a:srgbClr val="2C2926"/>
                </a:solidFill>
                <a:latin typeface="Abadi" panose="020B0604020104020204" pitchFamily="34" charset="0"/>
                <a:ea typeface="Inter" pitchFamily="34" charset="-122"/>
                <a:cs typeface="Inter" pitchFamily="34" charset="-120"/>
              </a:rPr>
              <a:t>:</a:t>
            </a:r>
            <a:endParaRPr lang="en-US" sz="1000" dirty="0"/>
          </a:p>
        </p:txBody>
      </p:sp>
      <p:sp>
        <p:nvSpPr>
          <p:cNvPr id="8" name="Text 6"/>
          <p:cNvSpPr/>
          <p:nvPr/>
        </p:nvSpPr>
        <p:spPr>
          <a:xfrm>
            <a:off x="613097" y="2015430"/>
            <a:ext cx="3799359" cy="160511"/>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Angustia</a:t>
            </a:r>
            <a:endParaRPr lang="en-US" dirty="0"/>
          </a:p>
        </p:txBody>
      </p:sp>
      <p:sp>
        <p:nvSpPr>
          <p:cNvPr id="10" name="Text 8"/>
          <p:cNvSpPr/>
          <p:nvPr/>
        </p:nvSpPr>
        <p:spPr>
          <a:xfrm>
            <a:off x="4731469" y="2015430"/>
            <a:ext cx="3799433" cy="160511"/>
          </a:xfrm>
          <a:prstGeom prst="rect">
            <a:avLst/>
          </a:prstGeom>
          <a:noFill/>
          <a:ln/>
        </p:spPr>
        <p:txBody>
          <a:bodyPr wrap="none" lIns="0" tIns="0" rIns="0" bIns="0" rtlCol="0" anchor="t"/>
          <a:lstStyle/>
          <a:p>
            <a:pPr marL="0" indent="0" algn="l">
              <a:lnSpc>
                <a:spcPct val="104000"/>
              </a:lnSpc>
              <a:buNone/>
            </a:pP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Hipervigilancia</a:t>
            </a:r>
            <a:endParaRPr lang="en-US" sz="1000" dirty="0"/>
          </a:p>
        </p:txBody>
      </p:sp>
      <p:sp>
        <p:nvSpPr>
          <p:cNvPr id="12" name="Text 10"/>
          <p:cNvSpPr/>
          <p:nvPr/>
        </p:nvSpPr>
        <p:spPr>
          <a:xfrm>
            <a:off x="613097" y="2494955"/>
            <a:ext cx="3799359" cy="160511"/>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Miedo a perder</a:t>
            </a:r>
            <a:endParaRPr lang="en-US" sz="1600" dirty="0"/>
          </a:p>
        </p:txBody>
      </p:sp>
      <p:sp>
        <p:nvSpPr>
          <p:cNvPr id="14" name="Text 12"/>
          <p:cNvSpPr/>
          <p:nvPr/>
        </p:nvSpPr>
        <p:spPr>
          <a:xfrm>
            <a:off x="4731469" y="2494955"/>
            <a:ext cx="3799433" cy="160511"/>
          </a:xfrm>
          <a:prstGeom prst="rect">
            <a:avLst/>
          </a:prstGeom>
          <a:noFill/>
          <a:ln/>
        </p:spPr>
        <p:txBody>
          <a:bodyPr wrap="none" lIns="0" tIns="0" rIns="0" bIns="0" rtlCol="0" anchor="t"/>
          <a:lstStyle/>
          <a:p>
            <a:pPr marL="0" indent="0" algn="l">
              <a:lnSpc>
                <a:spcPct val="104000"/>
              </a:lnSpc>
              <a:buNone/>
            </a:pP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Necesidad de control</a:t>
            </a:r>
            <a:endParaRPr lang="en-US" sz="1000" dirty="0"/>
          </a:p>
        </p:txBody>
      </p:sp>
      <p:sp>
        <p:nvSpPr>
          <p:cNvPr id="16" name="Text 14"/>
          <p:cNvSpPr/>
          <p:nvPr/>
        </p:nvSpPr>
        <p:spPr>
          <a:xfrm>
            <a:off x="613097" y="2974479"/>
            <a:ext cx="3799359" cy="160511"/>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Sensación de vacío</a:t>
            </a:r>
            <a:endParaRPr lang="en-US" sz="1600" dirty="0"/>
          </a:p>
        </p:txBody>
      </p:sp>
      <p:sp>
        <p:nvSpPr>
          <p:cNvPr id="18" name="Text 16"/>
          <p:cNvSpPr/>
          <p:nvPr/>
        </p:nvSpPr>
        <p:spPr>
          <a:xfrm>
            <a:off x="4731469" y="2974479"/>
            <a:ext cx="3799433" cy="160511"/>
          </a:xfrm>
          <a:prstGeom prst="rect">
            <a:avLst/>
          </a:prstGeom>
          <a:noFill/>
          <a:ln/>
        </p:spPr>
        <p:txBody>
          <a:bodyPr wrap="none" lIns="0" tIns="0" rIns="0" bIns="0" rtlCol="0" anchor="t"/>
          <a:lstStyle/>
          <a:p>
            <a:pPr marL="0" indent="0" algn="l">
              <a:lnSpc>
                <a:spcPct val="104000"/>
              </a:lnSpc>
              <a:buNone/>
            </a:pP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Obsesión</a:t>
            </a:r>
            <a:endParaRPr lang="en-US" sz="1000" dirty="0"/>
          </a:p>
        </p:txBody>
      </p:sp>
      <p:sp>
        <p:nvSpPr>
          <p:cNvPr id="20" name="Text 18"/>
          <p:cNvSpPr/>
          <p:nvPr/>
        </p:nvSpPr>
        <p:spPr>
          <a:xfrm>
            <a:off x="613097" y="3454003"/>
            <a:ext cx="3799359" cy="160511"/>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Dependencia</a:t>
            </a:r>
            <a:endParaRPr lang="en-US" sz="1600" dirty="0"/>
          </a:p>
        </p:txBody>
      </p:sp>
      <p:sp>
        <p:nvSpPr>
          <p:cNvPr id="22" name="Text 20"/>
          <p:cNvSpPr/>
          <p:nvPr/>
        </p:nvSpPr>
        <p:spPr>
          <a:xfrm>
            <a:off x="4731469" y="3454003"/>
            <a:ext cx="3799433" cy="160511"/>
          </a:xfrm>
          <a:prstGeom prst="rect">
            <a:avLst/>
          </a:prstGeom>
          <a:noFill/>
          <a:ln/>
        </p:spPr>
        <p:txBody>
          <a:bodyPr wrap="none" lIns="0" tIns="0" rIns="0" bIns="0" rtlCol="0" anchor="t"/>
          <a:lstStyle/>
          <a:p>
            <a:pPr marL="0" indent="0" algn="l">
              <a:lnSpc>
                <a:spcPct val="104000"/>
              </a:lnSpc>
              <a:buNone/>
            </a:pP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Pánico ante la distancia</a:t>
            </a:r>
            <a:endParaRPr lang="en-US" sz="1000" dirty="0"/>
          </a:p>
        </p:txBody>
      </p:sp>
      <p:sp>
        <p:nvSpPr>
          <p:cNvPr id="24" name="Text 22"/>
          <p:cNvSpPr/>
          <p:nvPr/>
        </p:nvSpPr>
        <p:spPr>
          <a:xfrm>
            <a:off x="613097" y="3933527"/>
            <a:ext cx="3799359" cy="160511"/>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Incapacidad para soltar</a:t>
            </a:r>
            <a:endParaRPr lang="en-US" sz="1600" dirty="0"/>
          </a:p>
        </p:txBody>
      </p:sp>
      <p:sp>
        <p:nvSpPr>
          <p:cNvPr id="26" name="Text 24"/>
          <p:cNvSpPr/>
          <p:nvPr/>
        </p:nvSpPr>
        <p:spPr>
          <a:xfrm>
            <a:off x="4731469" y="3933527"/>
            <a:ext cx="3799433" cy="160511"/>
          </a:xfrm>
          <a:prstGeom prst="rect">
            <a:avLst/>
          </a:prstGeom>
          <a:noFill/>
          <a:ln/>
        </p:spPr>
        <p:txBody>
          <a:bodyPr wrap="none" lIns="0" tIns="0" rIns="0" bIns="0" rtlCol="0" anchor="t"/>
          <a:lstStyle/>
          <a:p>
            <a:pPr marL="0" indent="0" algn="l">
              <a:lnSpc>
                <a:spcPct val="104000"/>
              </a:lnSpc>
              <a:buNone/>
            </a:pP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Confusión entre intensidad y conexión</a:t>
            </a:r>
            <a:endParaRPr lang="en-US" sz="1000" dirty="0"/>
          </a:p>
        </p:txBody>
      </p:sp>
      <p:sp>
        <p:nvSpPr>
          <p:cNvPr id="27" name="Text 25"/>
          <p:cNvSpPr/>
          <p:nvPr/>
        </p:nvSpPr>
        <p:spPr>
          <a:xfrm>
            <a:off x="496119" y="4306714"/>
            <a:ext cx="8151763" cy="471339"/>
          </a:xfrm>
          <a:prstGeom prst="rect">
            <a:avLst/>
          </a:prstGeom>
          <a:noFill/>
          <a:ln/>
        </p:spPr>
        <p:txBody>
          <a:bodyPr wrap="square" lIns="0" tIns="0" rIns="0" bIns="0" rtlCol="0" anchor="t"/>
          <a:lstStyle/>
          <a:p>
            <a:pPr marL="0" indent="0" algn="l">
              <a:lnSpc>
                <a:spcPct val="122000"/>
              </a:lnSpc>
              <a:spcAft>
                <a:spcPts val="750"/>
              </a:spcAft>
              <a:buNone/>
            </a:pPr>
            <a:r>
              <a:rPr lang="en-US" sz="1000" b="1" dirty="0">
                <a:solidFill>
                  <a:srgbClr val="2C2926"/>
                </a:solidFill>
                <a:latin typeface="Abadi" panose="020B0604020104020204" pitchFamily="34" charset="0"/>
                <a:ea typeface="Inter Bold" pitchFamily="34" charset="-122"/>
                <a:cs typeface="Inter Bold" pitchFamily="34" charset="-120"/>
              </a:rPr>
              <a:t>No todo lo intenso es profundo.</a:t>
            </a:r>
            <a:endParaRPr lang="en-US" sz="1000" dirty="0"/>
          </a:p>
          <a:p>
            <a:pPr marL="0" indent="0" algn="l">
              <a:lnSpc>
                <a:spcPct val="122000"/>
              </a:lnSpc>
              <a:buNone/>
            </a:pPr>
            <a:r>
              <a:rPr lang="en-US" sz="1000" b="1" dirty="0">
                <a:solidFill>
                  <a:srgbClr val="2C2926"/>
                </a:solidFill>
                <a:latin typeface="Abadi" panose="020B0604020104020204" pitchFamily="34" charset="0"/>
                <a:ea typeface="Inter Bold" pitchFamily="34" charset="-122"/>
                <a:cs typeface="Inter Bold" pitchFamily="34" charset="-120"/>
              </a:rPr>
              <a:t>A veces lo intenso es traumático.</a:t>
            </a:r>
            <a:endParaRPr lang="en-US" sz="1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284684" y="155228"/>
            <a:ext cx="8151763" cy="218033"/>
          </a:xfrm>
          <a:prstGeom prst="rect">
            <a:avLst/>
          </a:prstGeom>
          <a:noFill/>
          <a:ln/>
        </p:spPr>
        <p:txBody>
          <a:bodyPr wrap="none" lIns="0" tIns="0" rIns="0" bIns="0" rtlCol="0" anchor="t"/>
          <a:lstStyle/>
          <a:p>
            <a:pPr marL="0" indent="0" algn="l">
              <a:lnSpc>
                <a:spcPct val="104000"/>
              </a:lnSpc>
              <a:buNone/>
            </a:pPr>
            <a:r>
              <a:rPr lang="en-US" dirty="0" err="1">
                <a:solidFill>
                  <a:srgbClr val="C00000"/>
                </a:solidFill>
                <a:latin typeface="Abadi" panose="020B0604020104020204" pitchFamily="34" charset="0"/>
                <a:ea typeface="Bricolage Grotesque SemiBold" pitchFamily="34" charset="-122"/>
                <a:cs typeface="Bricolage Grotesque SemiBold" pitchFamily="34" charset="-120"/>
              </a:rPr>
              <a:t>Ejercicio</a:t>
            </a:r>
            <a:endParaRPr lang="en-US" dirty="0">
              <a:solidFill>
                <a:srgbClr val="C00000"/>
              </a:solidFill>
            </a:endParaRPr>
          </a:p>
        </p:txBody>
      </p:sp>
      <p:sp>
        <p:nvSpPr>
          <p:cNvPr id="3" name="Text 1"/>
          <p:cNvSpPr/>
          <p:nvPr/>
        </p:nvSpPr>
        <p:spPr>
          <a:xfrm>
            <a:off x="2559810" y="177068"/>
            <a:ext cx="8151763" cy="174352"/>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Amor, necesidad o activación</a:t>
            </a:r>
            <a:endParaRPr lang="en-US" dirty="0"/>
          </a:p>
        </p:txBody>
      </p:sp>
      <p:sp>
        <p:nvSpPr>
          <p:cNvPr id="4" name="Text 2"/>
          <p:cNvSpPr/>
          <p:nvPr/>
        </p:nvSpPr>
        <p:spPr>
          <a:xfrm>
            <a:off x="590476" y="551969"/>
            <a:ext cx="8151763" cy="262161"/>
          </a:xfrm>
          <a:prstGeom prst="rect">
            <a:avLst/>
          </a:prstGeom>
          <a:noFill/>
          <a:ln/>
        </p:spPr>
        <p:txBody>
          <a:bodyPr wrap="square" lIns="0" tIns="0" rIns="0" bIns="0" rtlCol="0" anchor="t"/>
          <a:lstStyle/>
          <a:p>
            <a:pPr marL="0" indent="0" algn="l">
              <a:lnSpc>
                <a:spcPct val="104000"/>
              </a:lnSpc>
              <a:spcAft>
                <a:spcPts val="300"/>
              </a:spcAft>
              <a:buNone/>
            </a:pPr>
            <a:r>
              <a:rPr lang="en-US" dirty="0">
                <a:solidFill>
                  <a:srgbClr val="2C2926"/>
                </a:solidFill>
                <a:latin typeface="Abadi" panose="020B0604020104020204" pitchFamily="34" charset="0"/>
                <a:ea typeface="Inter" pitchFamily="34" charset="-122"/>
                <a:cs typeface="Inter" pitchFamily="34" charset="-120"/>
              </a:rPr>
              <a:t>Piensa en una relación significativa, actual o pasada.</a:t>
            </a:r>
            <a:endParaRPr lang="en-US" dirty="0"/>
          </a:p>
          <a:p>
            <a:pPr marL="0" indent="0" algn="l">
              <a:lnSpc>
                <a:spcPct val="104000"/>
              </a:lnSpc>
              <a:buNone/>
            </a:pPr>
            <a:r>
              <a:rPr lang="en-US" dirty="0">
                <a:solidFill>
                  <a:srgbClr val="2C2926"/>
                </a:solidFill>
                <a:latin typeface="Abadi" panose="020B0604020104020204" pitchFamily="34" charset="0"/>
                <a:ea typeface="Inter" pitchFamily="34" charset="-122"/>
                <a:cs typeface="Inter" pitchFamily="34" charset="-120"/>
              </a:rPr>
              <a:t>Completa:</a:t>
            </a:r>
            <a:endParaRPr lang="en-US"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146423"/>
            <a:ext cx="8151763" cy="418654"/>
          </a:xfrm>
          <a:prstGeom prst="rect">
            <a:avLst/>
          </a:prstGeom>
        </p:spPr>
      </p:pic>
      <p:sp>
        <p:nvSpPr>
          <p:cNvPr id="6" name="Text 3"/>
          <p:cNvSpPr/>
          <p:nvPr/>
        </p:nvSpPr>
        <p:spPr>
          <a:xfrm>
            <a:off x="590476" y="1290340"/>
            <a:ext cx="104626" cy="130820"/>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1</a:t>
            </a:r>
            <a:endParaRPr lang="en-US" sz="800" dirty="0"/>
          </a:p>
        </p:txBody>
      </p:sp>
      <p:sp>
        <p:nvSpPr>
          <p:cNvPr id="7" name="Text 4"/>
          <p:cNvSpPr/>
          <p:nvPr/>
        </p:nvSpPr>
        <p:spPr>
          <a:xfrm>
            <a:off x="823913" y="1225674"/>
            <a:ext cx="7744718" cy="109017"/>
          </a:xfrm>
          <a:prstGeom prst="rect">
            <a:avLst/>
          </a:prstGeom>
          <a:noFill/>
          <a:ln/>
        </p:spPr>
        <p:txBody>
          <a:bodyPr wrap="none" lIns="0" tIns="0" rIns="0" bIns="0" rtlCol="0" anchor="t"/>
          <a:lstStyle/>
          <a:p>
            <a:pPr marL="0" indent="0" algn="l">
              <a:lnSpc>
                <a:spcPct val="104000"/>
              </a:lnSpc>
              <a:buNone/>
            </a:pPr>
            <a:r>
              <a:rPr lang="en-US" sz="2000" dirty="0">
                <a:solidFill>
                  <a:srgbClr val="2C2926"/>
                </a:solidFill>
                <a:latin typeface="Abadi" panose="020B0604020104020204" pitchFamily="34" charset="0"/>
                <a:ea typeface="Inter" pitchFamily="34" charset="-122"/>
                <a:cs typeface="Inter" pitchFamily="34" charset="-120"/>
              </a:rPr>
              <a:t>Cuando estaba con esa persona, me sentía</a:t>
            </a:r>
            <a:r>
              <a:rPr lang="en-US" sz="650" dirty="0">
                <a:solidFill>
                  <a:srgbClr val="2C2926"/>
                </a:solidFill>
                <a:latin typeface="Abadi" panose="020B0604020104020204" pitchFamily="34" charset="0"/>
                <a:ea typeface="Inter" pitchFamily="34" charset="-122"/>
                <a:cs typeface="Inter" pitchFamily="34" charset="-120"/>
              </a:rPr>
              <a:t>…</a:t>
            </a:r>
            <a:endParaRPr lang="en-US" sz="65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1604293"/>
            <a:ext cx="8151763" cy="418654"/>
          </a:xfrm>
          <a:prstGeom prst="rect">
            <a:avLst/>
          </a:prstGeom>
        </p:spPr>
      </p:pic>
      <p:sp>
        <p:nvSpPr>
          <p:cNvPr id="9" name="Text 5"/>
          <p:cNvSpPr/>
          <p:nvPr/>
        </p:nvSpPr>
        <p:spPr>
          <a:xfrm>
            <a:off x="590476" y="1748210"/>
            <a:ext cx="104626" cy="130820"/>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2</a:t>
            </a:r>
            <a:endParaRPr lang="en-US" sz="800" dirty="0"/>
          </a:p>
        </p:txBody>
      </p:sp>
      <p:sp>
        <p:nvSpPr>
          <p:cNvPr id="10" name="Text 6"/>
          <p:cNvSpPr/>
          <p:nvPr/>
        </p:nvSpPr>
        <p:spPr>
          <a:xfrm>
            <a:off x="823913" y="1683544"/>
            <a:ext cx="7744718" cy="109017"/>
          </a:xfrm>
          <a:prstGeom prst="rect">
            <a:avLst/>
          </a:prstGeom>
          <a:noFill/>
          <a:ln/>
        </p:spPr>
        <p:txBody>
          <a:bodyPr wrap="none" lIns="0" tIns="0" rIns="0" bIns="0" rtlCol="0" anchor="t"/>
          <a:lstStyle/>
          <a:p>
            <a:pPr marL="0" indent="0" algn="l">
              <a:lnSpc>
                <a:spcPct val="104000"/>
              </a:lnSpc>
              <a:buNone/>
            </a:pPr>
            <a:r>
              <a:rPr lang="en-US" sz="2000" dirty="0">
                <a:solidFill>
                  <a:srgbClr val="2C2926"/>
                </a:solidFill>
                <a:latin typeface="Abadi" panose="020B0604020104020204" pitchFamily="34" charset="0"/>
                <a:ea typeface="Inter" pitchFamily="34" charset="-122"/>
                <a:cs typeface="Inter" pitchFamily="34" charset="-120"/>
              </a:rPr>
              <a:t>Cuando esa persona se alejaba, yo sentía…</a:t>
            </a:r>
            <a:endParaRPr lang="en-US" sz="200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6119" y="2062163"/>
            <a:ext cx="8151763" cy="418654"/>
          </a:xfrm>
          <a:prstGeom prst="rect">
            <a:avLst/>
          </a:prstGeom>
        </p:spPr>
      </p:pic>
      <p:sp>
        <p:nvSpPr>
          <p:cNvPr id="12" name="Text 7"/>
          <p:cNvSpPr/>
          <p:nvPr/>
        </p:nvSpPr>
        <p:spPr>
          <a:xfrm>
            <a:off x="590476" y="2206079"/>
            <a:ext cx="104626" cy="130820"/>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3</a:t>
            </a:r>
            <a:endParaRPr lang="en-US" sz="800" dirty="0"/>
          </a:p>
        </p:txBody>
      </p:sp>
      <p:sp>
        <p:nvSpPr>
          <p:cNvPr id="13" name="Text 8"/>
          <p:cNvSpPr/>
          <p:nvPr/>
        </p:nvSpPr>
        <p:spPr>
          <a:xfrm>
            <a:off x="823913" y="2141413"/>
            <a:ext cx="7744718" cy="109017"/>
          </a:xfrm>
          <a:prstGeom prst="rect">
            <a:avLst/>
          </a:prstGeom>
          <a:noFill/>
          <a:ln/>
        </p:spPr>
        <p:txBody>
          <a:bodyPr wrap="none" lIns="0" tIns="0" rIns="0" bIns="0" rtlCol="0" anchor="t"/>
          <a:lstStyle/>
          <a:p>
            <a:pPr marL="0" indent="0" algn="l">
              <a:lnSpc>
                <a:spcPct val="104000"/>
              </a:lnSpc>
              <a:buNone/>
            </a:pPr>
            <a:r>
              <a:rPr lang="en-US" sz="2000" dirty="0">
                <a:solidFill>
                  <a:srgbClr val="2C2926"/>
                </a:solidFill>
                <a:latin typeface="Abadi" panose="020B0604020104020204" pitchFamily="34" charset="0"/>
                <a:ea typeface="Inter" pitchFamily="34" charset="-122"/>
                <a:cs typeface="Inter" pitchFamily="34" charset="-120"/>
              </a:rPr>
              <a:t>Cuando esa persona volvía, yo sentía…</a:t>
            </a:r>
            <a:endParaRPr lang="en-US" sz="2000" dirty="0"/>
          </a:p>
        </p:txBody>
      </p:sp>
      <p:pic>
        <p:nvPicPr>
          <p:cNvPr id="14"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6119" y="2520032"/>
            <a:ext cx="8151763" cy="418654"/>
          </a:xfrm>
          <a:prstGeom prst="rect">
            <a:avLst/>
          </a:prstGeom>
        </p:spPr>
      </p:pic>
      <p:sp>
        <p:nvSpPr>
          <p:cNvPr id="15" name="Text 9"/>
          <p:cNvSpPr/>
          <p:nvPr/>
        </p:nvSpPr>
        <p:spPr>
          <a:xfrm>
            <a:off x="590476" y="2663949"/>
            <a:ext cx="104626" cy="130820"/>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4</a:t>
            </a:r>
            <a:endParaRPr lang="en-US" sz="800" dirty="0"/>
          </a:p>
        </p:txBody>
      </p:sp>
      <p:sp>
        <p:nvSpPr>
          <p:cNvPr id="16" name="Text 10"/>
          <p:cNvSpPr/>
          <p:nvPr/>
        </p:nvSpPr>
        <p:spPr>
          <a:xfrm>
            <a:off x="823913" y="2599283"/>
            <a:ext cx="7744718" cy="109017"/>
          </a:xfrm>
          <a:prstGeom prst="rect">
            <a:avLst/>
          </a:prstGeom>
          <a:noFill/>
          <a:ln/>
        </p:spPr>
        <p:txBody>
          <a:bodyPr wrap="none" lIns="0" tIns="0" rIns="0" bIns="0" rtlCol="0" anchor="t"/>
          <a:lstStyle/>
          <a:p>
            <a:pPr marL="0" indent="0" algn="l">
              <a:lnSpc>
                <a:spcPct val="104000"/>
              </a:lnSpc>
              <a:buNone/>
            </a:pPr>
            <a:r>
              <a:rPr lang="en-US" sz="2000" dirty="0">
                <a:solidFill>
                  <a:srgbClr val="2C2926"/>
                </a:solidFill>
                <a:latin typeface="Abadi" panose="020B0604020104020204" pitchFamily="34" charset="0"/>
                <a:ea typeface="Inter" pitchFamily="34" charset="-122"/>
                <a:cs typeface="Inter" pitchFamily="34" charset="-120"/>
              </a:rPr>
              <a:t>Lo que más miedo me daba perder era…</a:t>
            </a:r>
            <a:endParaRPr lang="en-US" sz="2000" dirty="0"/>
          </a:p>
        </p:txBody>
      </p:sp>
      <p:pic>
        <p:nvPicPr>
          <p:cNvPr id="17"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96119" y="2977902"/>
            <a:ext cx="8151763" cy="418654"/>
          </a:xfrm>
          <a:prstGeom prst="rect">
            <a:avLst/>
          </a:prstGeom>
        </p:spPr>
      </p:pic>
      <p:sp>
        <p:nvSpPr>
          <p:cNvPr id="18" name="Text 11"/>
          <p:cNvSpPr/>
          <p:nvPr/>
        </p:nvSpPr>
        <p:spPr>
          <a:xfrm>
            <a:off x="590476" y="3121819"/>
            <a:ext cx="104626" cy="130820"/>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5</a:t>
            </a:r>
            <a:endParaRPr lang="en-US" sz="800" dirty="0"/>
          </a:p>
        </p:txBody>
      </p:sp>
      <p:sp>
        <p:nvSpPr>
          <p:cNvPr id="19" name="Text 12"/>
          <p:cNvSpPr/>
          <p:nvPr/>
        </p:nvSpPr>
        <p:spPr>
          <a:xfrm>
            <a:off x="823913" y="3057153"/>
            <a:ext cx="7744718" cy="109017"/>
          </a:xfrm>
          <a:prstGeom prst="rect">
            <a:avLst/>
          </a:prstGeom>
          <a:noFill/>
          <a:ln/>
        </p:spPr>
        <p:txBody>
          <a:bodyPr wrap="none" lIns="0" tIns="0" rIns="0" bIns="0" rtlCol="0" anchor="t"/>
          <a:lstStyle/>
          <a:p>
            <a:pPr marL="0" indent="0" algn="l">
              <a:lnSpc>
                <a:spcPct val="104000"/>
              </a:lnSpc>
              <a:buNone/>
            </a:pPr>
            <a:r>
              <a:rPr lang="en-US" sz="2000" dirty="0">
                <a:solidFill>
                  <a:srgbClr val="2C2926"/>
                </a:solidFill>
                <a:latin typeface="Abadi" panose="020B0604020104020204" pitchFamily="34" charset="0"/>
                <a:ea typeface="Inter" pitchFamily="34" charset="-122"/>
                <a:cs typeface="Inter" pitchFamily="34" charset="-120"/>
              </a:rPr>
              <a:t>Lo que esa relación activaba en mí era</a:t>
            </a:r>
            <a:r>
              <a:rPr lang="en-US" sz="650" dirty="0">
                <a:solidFill>
                  <a:srgbClr val="2C2926"/>
                </a:solidFill>
                <a:latin typeface="Abadi" panose="020B0604020104020204" pitchFamily="34" charset="0"/>
                <a:ea typeface="Inter" pitchFamily="34" charset="-122"/>
                <a:cs typeface="Inter" pitchFamily="34" charset="-120"/>
              </a:rPr>
              <a:t>…</a:t>
            </a:r>
            <a:endParaRPr lang="en-US" sz="650" dirty="0"/>
          </a:p>
        </p:txBody>
      </p:sp>
      <p:pic>
        <p:nvPicPr>
          <p:cNvPr id="20" name="Image 5"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3435772"/>
            <a:ext cx="8151763" cy="418654"/>
          </a:xfrm>
          <a:prstGeom prst="rect">
            <a:avLst/>
          </a:prstGeom>
        </p:spPr>
      </p:pic>
      <p:sp>
        <p:nvSpPr>
          <p:cNvPr id="21" name="Text 13"/>
          <p:cNvSpPr/>
          <p:nvPr/>
        </p:nvSpPr>
        <p:spPr>
          <a:xfrm>
            <a:off x="590476" y="3579688"/>
            <a:ext cx="104626" cy="130820"/>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6</a:t>
            </a:r>
            <a:endParaRPr lang="en-US" sz="800" dirty="0"/>
          </a:p>
        </p:txBody>
      </p:sp>
      <p:sp>
        <p:nvSpPr>
          <p:cNvPr id="22" name="Text 14"/>
          <p:cNvSpPr/>
          <p:nvPr/>
        </p:nvSpPr>
        <p:spPr>
          <a:xfrm>
            <a:off x="823913" y="3515023"/>
            <a:ext cx="7744718" cy="109017"/>
          </a:xfrm>
          <a:prstGeom prst="rect">
            <a:avLst/>
          </a:prstGeom>
          <a:noFill/>
          <a:ln/>
        </p:spPr>
        <p:txBody>
          <a:bodyPr wrap="none" lIns="0" tIns="0" rIns="0" bIns="0" rtlCol="0" anchor="t"/>
          <a:lstStyle/>
          <a:p>
            <a:pPr marL="0" indent="0" algn="l">
              <a:lnSpc>
                <a:spcPct val="104000"/>
              </a:lnSpc>
              <a:buNone/>
            </a:pPr>
            <a:r>
              <a:rPr lang="en-US" sz="2000" dirty="0">
                <a:solidFill>
                  <a:srgbClr val="2C2926"/>
                </a:solidFill>
                <a:latin typeface="Abadi" panose="020B0604020104020204" pitchFamily="34" charset="0"/>
                <a:ea typeface="Inter" pitchFamily="34" charset="-122"/>
                <a:cs typeface="Inter" pitchFamily="34" charset="-120"/>
              </a:rPr>
              <a:t>Lo que yo llamaba amor quizá también tenía algo de…</a:t>
            </a:r>
            <a:endParaRPr lang="en-US" sz="2000" dirty="0"/>
          </a:p>
        </p:txBody>
      </p:sp>
      <p:pic>
        <p:nvPicPr>
          <p:cNvPr id="23" name="Image 6"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6119" y="3893641"/>
            <a:ext cx="8151763" cy="418654"/>
          </a:xfrm>
          <a:prstGeom prst="rect">
            <a:avLst/>
          </a:prstGeom>
        </p:spPr>
      </p:pic>
      <p:sp>
        <p:nvSpPr>
          <p:cNvPr id="24" name="Text 15"/>
          <p:cNvSpPr/>
          <p:nvPr/>
        </p:nvSpPr>
        <p:spPr>
          <a:xfrm>
            <a:off x="590476" y="4037558"/>
            <a:ext cx="104626" cy="130820"/>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7</a:t>
            </a:r>
            <a:endParaRPr lang="en-US" sz="800" dirty="0"/>
          </a:p>
        </p:txBody>
      </p:sp>
      <p:sp>
        <p:nvSpPr>
          <p:cNvPr id="25" name="Text 16"/>
          <p:cNvSpPr/>
          <p:nvPr/>
        </p:nvSpPr>
        <p:spPr>
          <a:xfrm>
            <a:off x="823913" y="3972892"/>
            <a:ext cx="7744718" cy="109017"/>
          </a:xfrm>
          <a:prstGeom prst="rect">
            <a:avLst/>
          </a:prstGeom>
          <a:noFill/>
          <a:ln/>
        </p:spPr>
        <p:txBody>
          <a:bodyPr wrap="none" lIns="0" tIns="0" rIns="0" bIns="0" rtlCol="0" anchor="t"/>
          <a:lstStyle/>
          <a:p>
            <a:pPr marL="0" indent="0" algn="l">
              <a:lnSpc>
                <a:spcPct val="104000"/>
              </a:lnSpc>
              <a:buNone/>
            </a:pPr>
            <a:r>
              <a:rPr lang="en-US" sz="2000" dirty="0">
                <a:solidFill>
                  <a:srgbClr val="2C2926"/>
                </a:solidFill>
                <a:latin typeface="Abadi" panose="020B0604020104020204" pitchFamily="34" charset="0"/>
                <a:ea typeface="Inter" pitchFamily="34" charset="-122"/>
                <a:cs typeface="Inter" pitchFamily="34" charset="-120"/>
              </a:rPr>
              <a:t>Mi cuerpo en esa relación solía estar…</a:t>
            </a:r>
            <a:endParaRPr lang="en-US" sz="2000" dirty="0"/>
          </a:p>
        </p:txBody>
      </p:sp>
      <p:pic>
        <p:nvPicPr>
          <p:cNvPr id="26" name="Image 7"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96119" y="4351511"/>
            <a:ext cx="8151763" cy="418654"/>
          </a:xfrm>
          <a:prstGeom prst="rect">
            <a:avLst/>
          </a:prstGeom>
        </p:spPr>
      </p:pic>
      <p:sp>
        <p:nvSpPr>
          <p:cNvPr id="27" name="Text 17"/>
          <p:cNvSpPr/>
          <p:nvPr/>
        </p:nvSpPr>
        <p:spPr>
          <a:xfrm>
            <a:off x="590476" y="4495428"/>
            <a:ext cx="104626" cy="130820"/>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8</a:t>
            </a:r>
            <a:endParaRPr lang="en-US" sz="800" dirty="0"/>
          </a:p>
        </p:txBody>
      </p:sp>
      <p:sp>
        <p:nvSpPr>
          <p:cNvPr id="28" name="Text 18"/>
          <p:cNvSpPr/>
          <p:nvPr/>
        </p:nvSpPr>
        <p:spPr>
          <a:xfrm>
            <a:off x="823913" y="4430762"/>
            <a:ext cx="7744718" cy="109017"/>
          </a:xfrm>
          <a:prstGeom prst="rect">
            <a:avLst/>
          </a:prstGeom>
          <a:noFill/>
          <a:ln/>
        </p:spPr>
        <p:txBody>
          <a:bodyPr wrap="none" lIns="0" tIns="0" rIns="0" bIns="0" rtlCol="0" anchor="t"/>
          <a:lstStyle/>
          <a:p>
            <a:pPr marL="0" indent="0" algn="l">
              <a:lnSpc>
                <a:spcPct val="104000"/>
              </a:lnSpc>
              <a:buNone/>
            </a:pPr>
            <a:r>
              <a:rPr lang="en-US" sz="2000" dirty="0">
                <a:solidFill>
                  <a:srgbClr val="2C2926"/>
                </a:solidFill>
                <a:latin typeface="Abadi" panose="020B0604020104020204" pitchFamily="34" charset="0"/>
                <a:ea typeface="Inter" pitchFamily="34" charset="-122"/>
                <a:cs typeface="Inter" pitchFamily="34" charset="-120"/>
              </a:rPr>
              <a:t>Si miro esa relación con honestidad, me daba más seguridad o más ansiedad…</a:t>
            </a:r>
            <a:endParaRPr lang="en-US" sz="2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43421"/>
            <a:ext cx="8151763" cy="369466"/>
          </a:xfrm>
          <a:prstGeom prst="rect">
            <a:avLst/>
          </a:prstGeom>
          <a:noFill/>
          <a:ln/>
        </p:spPr>
        <p:txBody>
          <a:bodyPr wrap="none" lIns="0" tIns="0" rIns="0" bIns="0" rtlCol="0" anchor="t"/>
          <a:lstStyle/>
          <a:p>
            <a:pPr marL="0" indent="0" algn="l">
              <a:lnSpc>
                <a:spcPct val="104000"/>
              </a:lnSpc>
              <a:buNone/>
            </a:pPr>
            <a:r>
              <a:rPr lang="en-US" sz="2300" dirty="0">
                <a:solidFill>
                  <a:srgbClr val="2C2926"/>
                </a:solidFill>
                <a:latin typeface="Abadi" panose="020B0604020104020204" pitchFamily="34" charset="0"/>
                <a:ea typeface="Bricolage Grotesque SemiBold" pitchFamily="34" charset="-122"/>
                <a:cs typeface="Bricolage Grotesque SemiBold" pitchFamily="34" charset="-120"/>
              </a:rPr>
              <a:t>Diferenciar amor, necesidad y activación traumática</a:t>
            </a:r>
            <a:endParaRPr lang="en-US" sz="2300" dirty="0"/>
          </a:p>
        </p:txBody>
      </p:sp>
      <p:sp>
        <p:nvSpPr>
          <p:cNvPr id="3" name="Shape 1"/>
          <p:cNvSpPr/>
          <p:nvPr/>
        </p:nvSpPr>
        <p:spPr>
          <a:xfrm>
            <a:off x="496119" y="938213"/>
            <a:ext cx="2642146" cy="2148936"/>
          </a:xfrm>
          <a:prstGeom prst="roundRect">
            <a:avLst>
              <a:gd name="adj" fmla="val 4015"/>
            </a:avLst>
          </a:prstGeom>
          <a:solidFill>
            <a:schemeClr val="accent2">
              <a:lumMod val="40000"/>
              <a:lumOff val="60000"/>
            </a:schemeClr>
          </a:solidFill>
          <a:ln w="4763">
            <a:solidFill>
              <a:srgbClr val="F8ECD3"/>
            </a:solidFill>
            <a:prstDash val="solid"/>
          </a:ln>
        </p:spPr>
        <p:txBody>
          <a:bodyPr/>
          <a:lstStyle/>
          <a:p>
            <a:endParaRPr lang="es-ES"/>
          </a:p>
        </p:txBody>
      </p:sp>
      <p:sp>
        <p:nvSpPr>
          <p:cNvPr id="4" name="Text 2"/>
          <p:cNvSpPr/>
          <p:nvPr/>
        </p:nvSpPr>
        <p:spPr>
          <a:xfrm>
            <a:off x="619051" y="1061145"/>
            <a:ext cx="2396282" cy="184696"/>
          </a:xfrm>
          <a:prstGeom prst="rect">
            <a:avLst/>
          </a:prstGeom>
          <a:noFill/>
          <a:ln/>
        </p:spPr>
        <p:txBody>
          <a:bodyPr wrap="none" lIns="0" tIns="0" rIns="0" bIns="0" rtlCol="0" anchor="t"/>
          <a:lstStyle/>
          <a:p>
            <a:pPr marL="0" indent="0" algn="l">
              <a:lnSpc>
                <a:spcPct val="104000"/>
              </a:lnSpc>
              <a:buNone/>
            </a:pPr>
            <a:r>
              <a:rPr lang="en-US" sz="2000" b="1" dirty="0">
                <a:solidFill>
                  <a:srgbClr val="C00000"/>
                </a:solidFill>
                <a:latin typeface="Abadi" panose="020B0604020104020204" pitchFamily="34" charset="0"/>
                <a:ea typeface="Bricolage Grotesque SemiBold" pitchFamily="34" charset="-122"/>
                <a:cs typeface="Bricolage Grotesque SemiBold" pitchFamily="34" charset="-120"/>
              </a:rPr>
              <a:t>Amor</a:t>
            </a:r>
            <a:endParaRPr lang="en-US" sz="2000" b="1" dirty="0">
              <a:solidFill>
                <a:srgbClr val="C00000"/>
              </a:solidFill>
            </a:endParaRPr>
          </a:p>
        </p:txBody>
      </p:sp>
      <p:sp>
        <p:nvSpPr>
          <p:cNvPr id="5" name="Text 3"/>
          <p:cNvSpPr/>
          <p:nvPr/>
        </p:nvSpPr>
        <p:spPr>
          <a:xfrm>
            <a:off x="619051" y="1313408"/>
            <a:ext cx="2396282" cy="554087"/>
          </a:xfrm>
          <a:prstGeom prst="rect">
            <a:avLst/>
          </a:prstGeom>
          <a:noFill/>
          <a:ln/>
        </p:spPr>
        <p:txBody>
          <a:bodyPr wrap="square" lIns="0" tIns="0" rIns="0" bIns="0" rtlCol="0" anchor="t">
            <a:noAutofit/>
          </a:bodyPr>
          <a:lstStyle/>
          <a:p>
            <a:pPr marL="0" indent="0" algn="l">
              <a:lnSpc>
                <a:spcPct val="130000"/>
              </a:lnSpc>
              <a:buNone/>
            </a:pPr>
            <a:r>
              <a:rPr lang="en-US" sz="1600" dirty="0">
                <a:solidFill>
                  <a:srgbClr val="2C2926"/>
                </a:solidFill>
                <a:latin typeface="Abadi" panose="020B0604020104020204" pitchFamily="34" charset="0"/>
                <a:ea typeface="Inter" pitchFamily="34" charset="-122"/>
                <a:cs typeface="Inter" pitchFamily="34" charset="-120"/>
              </a:rPr>
              <a:t>El amor puede incluir deseo, cuidado, elección, libertad, ternura, compromiso, respeto y presencia.</a:t>
            </a:r>
            <a:endParaRPr lang="en-US" sz="1600" dirty="0"/>
          </a:p>
        </p:txBody>
      </p:sp>
      <p:sp>
        <p:nvSpPr>
          <p:cNvPr id="6" name="Shape 4"/>
          <p:cNvSpPr/>
          <p:nvPr/>
        </p:nvSpPr>
        <p:spPr>
          <a:xfrm>
            <a:off x="3250927" y="938213"/>
            <a:ext cx="2642146" cy="1955989"/>
          </a:xfrm>
          <a:prstGeom prst="roundRect">
            <a:avLst>
              <a:gd name="adj" fmla="val 4015"/>
            </a:avLst>
          </a:prstGeom>
          <a:solidFill>
            <a:schemeClr val="bg2">
              <a:lumMod val="90000"/>
            </a:schemeClr>
          </a:solidFill>
          <a:ln w="4763">
            <a:solidFill>
              <a:srgbClr val="F8ECD3"/>
            </a:solidFill>
            <a:prstDash val="solid"/>
          </a:ln>
        </p:spPr>
        <p:txBody>
          <a:bodyPr/>
          <a:lstStyle/>
          <a:p>
            <a:endParaRPr lang="es-ES"/>
          </a:p>
        </p:txBody>
      </p:sp>
      <p:sp>
        <p:nvSpPr>
          <p:cNvPr id="7" name="Text 5"/>
          <p:cNvSpPr/>
          <p:nvPr/>
        </p:nvSpPr>
        <p:spPr>
          <a:xfrm>
            <a:off x="3373859" y="1061145"/>
            <a:ext cx="2396282" cy="184696"/>
          </a:xfrm>
          <a:prstGeom prst="rect">
            <a:avLst/>
          </a:prstGeom>
          <a:noFill/>
          <a:ln/>
        </p:spPr>
        <p:txBody>
          <a:bodyPr wrap="none" lIns="0" tIns="0" rIns="0" bIns="0" rtlCol="0" anchor="t"/>
          <a:lstStyle/>
          <a:p>
            <a:pPr marL="0" indent="0" algn="l">
              <a:lnSpc>
                <a:spcPct val="104000"/>
              </a:lnSpc>
              <a:buNone/>
            </a:pPr>
            <a:r>
              <a:rPr lang="en-US" sz="1600" b="1" dirty="0">
                <a:solidFill>
                  <a:srgbClr val="C00000"/>
                </a:solidFill>
                <a:latin typeface="Abadi" panose="020B0604020104020204" pitchFamily="34" charset="0"/>
                <a:ea typeface="Bricolage Grotesque SemiBold" pitchFamily="34" charset="-122"/>
                <a:cs typeface="Bricolage Grotesque SemiBold" pitchFamily="34" charset="-120"/>
              </a:rPr>
              <a:t>Necesidad</a:t>
            </a:r>
            <a:endParaRPr lang="en-US" sz="1600" b="1" dirty="0">
              <a:solidFill>
                <a:srgbClr val="C00000"/>
              </a:solidFill>
            </a:endParaRPr>
          </a:p>
        </p:txBody>
      </p:sp>
      <p:sp>
        <p:nvSpPr>
          <p:cNvPr id="8" name="Text 6"/>
          <p:cNvSpPr/>
          <p:nvPr/>
        </p:nvSpPr>
        <p:spPr>
          <a:xfrm>
            <a:off x="3373859" y="1313408"/>
            <a:ext cx="2396282" cy="554087"/>
          </a:xfrm>
          <a:prstGeom prst="rect">
            <a:avLst/>
          </a:prstGeom>
          <a:noFill/>
          <a:ln/>
        </p:spPr>
        <p:txBody>
          <a:bodyPr wrap="square" lIns="0" tIns="0" rIns="0" bIns="0" rtlCol="0" anchor="t">
            <a:noAutofit/>
          </a:bodyPr>
          <a:lstStyle/>
          <a:p>
            <a:pPr marL="0" indent="0" algn="l">
              <a:lnSpc>
                <a:spcPct val="130000"/>
              </a:lnSpc>
              <a:buNone/>
            </a:pPr>
            <a:r>
              <a:rPr lang="en-US" sz="1600" dirty="0">
                <a:solidFill>
                  <a:srgbClr val="2C2926"/>
                </a:solidFill>
                <a:latin typeface="Abadi" panose="020B0604020104020204" pitchFamily="34" charset="0"/>
                <a:ea typeface="Inter" pitchFamily="34" charset="-122"/>
                <a:cs typeface="Inter" pitchFamily="34" charset="-120"/>
              </a:rPr>
              <a:t>La necesidad aparece cuando el otro se convierte en fuente principal de regulación, valor o seguridad.</a:t>
            </a:r>
            <a:endParaRPr lang="en-US" sz="1600" dirty="0"/>
          </a:p>
        </p:txBody>
      </p:sp>
      <p:sp>
        <p:nvSpPr>
          <p:cNvPr id="9" name="Shape 7"/>
          <p:cNvSpPr/>
          <p:nvPr/>
        </p:nvSpPr>
        <p:spPr>
          <a:xfrm>
            <a:off x="6005736" y="938213"/>
            <a:ext cx="2642146" cy="2442343"/>
          </a:xfrm>
          <a:prstGeom prst="roundRect">
            <a:avLst>
              <a:gd name="adj" fmla="val 4015"/>
            </a:avLst>
          </a:prstGeom>
          <a:solidFill>
            <a:schemeClr val="accent6">
              <a:lumMod val="40000"/>
              <a:lumOff val="60000"/>
            </a:schemeClr>
          </a:solidFill>
          <a:ln w="4763">
            <a:solidFill>
              <a:srgbClr val="F8ECD3"/>
            </a:solidFill>
            <a:prstDash val="solid"/>
          </a:ln>
        </p:spPr>
        <p:txBody>
          <a:bodyPr/>
          <a:lstStyle/>
          <a:p>
            <a:endParaRPr lang="es-ES"/>
          </a:p>
        </p:txBody>
      </p:sp>
      <p:sp>
        <p:nvSpPr>
          <p:cNvPr id="10" name="Text 8"/>
          <p:cNvSpPr/>
          <p:nvPr/>
        </p:nvSpPr>
        <p:spPr>
          <a:xfrm>
            <a:off x="6128668" y="1061145"/>
            <a:ext cx="2396282" cy="184696"/>
          </a:xfrm>
          <a:prstGeom prst="rect">
            <a:avLst/>
          </a:prstGeom>
          <a:noFill/>
          <a:ln/>
        </p:spPr>
        <p:txBody>
          <a:bodyPr wrap="none" lIns="0" tIns="0" rIns="0" bIns="0" rtlCol="0" anchor="t"/>
          <a:lstStyle/>
          <a:p>
            <a:pPr marL="0" indent="0" algn="l">
              <a:lnSpc>
                <a:spcPct val="104000"/>
              </a:lnSpc>
              <a:buNone/>
            </a:pPr>
            <a:r>
              <a:rPr lang="en-US" sz="1600" b="1" dirty="0">
                <a:solidFill>
                  <a:srgbClr val="C00000"/>
                </a:solidFill>
                <a:latin typeface="Abadi" panose="020B0604020104020204" pitchFamily="34" charset="0"/>
                <a:ea typeface="Bricolage Grotesque SemiBold" pitchFamily="34" charset="-122"/>
                <a:cs typeface="Bricolage Grotesque SemiBold" pitchFamily="34" charset="-120"/>
              </a:rPr>
              <a:t>Activación traumática</a:t>
            </a:r>
            <a:endParaRPr lang="en-US" sz="1600" b="1" dirty="0">
              <a:solidFill>
                <a:srgbClr val="C00000"/>
              </a:solidFill>
            </a:endParaRPr>
          </a:p>
        </p:txBody>
      </p:sp>
      <p:sp>
        <p:nvSpPr>
          <p:cNvPr id="11" name="Text 9"/>
          <p:cNvSpPr/>
          <p:nvPr/>
        </p:nvSpPr>
        <p:spPr>
          <a:xfrm>
            <a:off x="6128668" y="1313408"/>
            <a:ext cx="2396282" cy="738783"/>
          </a:xfrm>
          <a:prstGeom prst="rect">
            <a:avLst/>
          </a:prstGeom>
          <a:noFill/>
          <a:ln/>
        </p:spPr>
        <p:txBody>
          <a:bodyPr wrap="square" lIns="0" tIns="0" rIns="0" bIns="0" rtlCol="0" anchor="t">
            <a:noAutofit/>
          </a:bodyPr>
          <a:lstStyle/>
          <a:p>
            <a:pPr marL="0" indent="0" algn="l">
              <a:lnSpc>
                <a:spcPct val="130000"/>
              </a:lnSpc>
              <a:buNone/>
            </a:pPr>
            <a:r>
              <a:rPr lang="en-US" sz="1600" dirty="0">
                <a:solidFill>
                  <a:srgbClr val="2C2926"/>
                </a:solidFill>
                <a:latin typeface="Abadi" panose="020B0604020104020204" pitchFamily="34" charset="0"/>
                <a:ea typeface="Inter" pitchFamily="34" charset="-122"/>
                <a:cs typeface="Inter" pitchFamily="34" charset="-120"/>
              </a:rPr>
              <a:t>La activación traumática aparece cuando el vínculo toca una herida antigua y el sistema responde desde la amenaza, la urgencia o la supervivencia.</a:t>
            </a:r>
            <a:endParaRPr lang="en-US" sz="1600" dirty="0"/>
          </a:p>
        </p:txBody>
      </p:sp>
      <p:sp>
        <p:nvSpPr>
          <p:cNvPr id="12" name="Text 10"/>
          <p:cNvSpPr/>
          <p:nvPr/>
        </p:nvSpPr>
        <p:spPr>
          <a:xfrm>
            <a:off x="345117" y="3231606"/>
            <a:ext cx="8608963" cy="230907"/>
          </a:xfrm>
          <a:prstGeom prst="rect">
            <a:avLst/>
          </a:prstGeom>
          <a:noFill/>
          <a:ln/>
        </p:spPr>
        <p:txBody>
          <a:bodyPr wrap="none" lIns="0" tIns="0" rIns="0" bIns="0" rtlCol="0" anchor="t"/>
          <a:lstStyle/>
          <a:p>
            <a:pPr marL="0" indent="0" algn="l">
              <a:lnSpc>
                <a:spcPct val="130000"/>
              </a:lnSpc>
              <a:buNone/>
            </a:pPr>
            <a:r>
              <a:rPr lang="en-US" sz="2000" b="1" i="1" dirty="0">
                <a:solidFill>
                  <a:srgbClr val="002060"/>
                </a:solidFill>
                <a:latin typeface="Abadi" panose="020B0604020104020204" pitchFamily="34" charset="0"/>
                <a:ea typeface="Inter" pitchFamily="34" charset="-122"/>
                <a:cs typeface="Inter" pitchFamily="34" charset="-120"/>
              </a:rPr>
              <a:t>La pregunta no es solo</a:t>
            </a:r>
            <a:r>
              <a:rPr lang="en-US" sz="1150" dirty="0">
                <a:solidFill>
                  <a:srgbClr val="2C2926"/>
                </a:solidFill>
                <a:latin typeface="Abadi" panose="020B0604020104020204" pitchFamily="34" charset="0"/>
                <a:ea typeface="Inter" pitchFamily="34" charset="-122"/>
                <a:cs typeface="Inter" pitchFamily="34" charset="-120"/>
              </a:rPr>
              <a:t>:</a:t>
            </a:r>
            <a:endParaRPr lang="en-US" sz="1150" dirty="0"/>
          </a:p>
        </p:txBody>
      </p:sp>
      <p:sp>
        <p:nvSpPr>
          <p:cNvPr id="13" name="Text 11"/>
          <p:cNvSpPr/>
          <p:nvPr/>
        </p:nvSpPr>
        <p:spPr>
          <a:xfrm>
            <a:off x="373187" y="2911723"/>
            <a:ext cx="8151763" cy="509811"/>
          </a:xfrm>
          <a:prstGeom prst="rect">
            <a:avLst/>
          </a:prstGeom>
          <a:noFill/>
          <a:ln/>
        </p:spPr>
        <p:txBody>
          <a:bodyPr wrap="none" lIns="0" tIns="0" rIns="0" bIns="0" rtlCol="0" anchor="t"/>
          <a:lstStyle/>
          <a:p>
            <a:pPr marL="0" indent="0" algn="ctr">
              <a:lnSpc>
                <a:spcPct val="104000"/>
              </a:lnSpc>
              <a:buNone/>
            </a:pPr>
            <a:r>
              <a:rPr lang="en-US" sz="3200" dirty="0">
                <a:solidFill>
                  <a:srgbClr val="2C2926"/>
                </a:solidFill>
                <a:latin typeface="Abadi" panose="020B0604020104020204" pitchFamily="34" charset="0"/>
                <a:ea typeface="Bricolage Grotesque SemiBold" pitchFamily="34" charset="-122"/>
                <a:cs typeface="Bricolage Grotesque SemiBold" pitchFamily="34" charset="-120"/>
              </a:rPr>
              <a:t>¿Le quiero?</a:t>
            </a:r>
            <a:endParaRPr lang="en-US" sz="3200" dirty="0"/>
          </a:p>
        </p:txBody>
      </p:sp>
      <p:sp>
        <p:nvSpPr>
          <p:cNvPr id="14" name="Text 12"/>
          <p:cNvSpPr/>
          <p:nvPr/>
        </p:nvSpPr>
        <p:spPr>
          <a:xfrm>
            <a:off x="144586" y="3522827"/>
            <a:ext cx="8608963" cy="230907"/>
          </a:xfrm>
          <a:prstGeom prst="rect">
            <a:avLst/>
          </a:prstGeom>
          <a:noFill/>
          <a:ln/>
        </p:spPr>
        <p:txBody>
          <a:bodyPr wrap="none" lIns="0" tIns="0" rIns="0" bIns="0" rtlCol="0" anchor="t"/>
          <a:lstStyle/>
          <a:p>
            <a:pPr marL="0" indent="0" algn="ctr">
              <a:lnSpc>
                <a:spcPct val="130000"/>
              </a:lnSpc>
              <a:buNone/>
            </a:pPr>
            <a:r>
              <a:rPr lang="en-US" b="1" i="1" dirty="0">
                <a:solidFill>
                  <a:srgbClr val="002060"/>
                </a:solidFill>
                <a:latin typeface="Abadi" panose="020B0604020104020204" pitchFamily="34" charset="0"/>
                <a:ea typeface="Inter" pitchFamily="34" charset="-122"/>
                <a:cs typeface="Inter" pitchFamily="34" charset="-120"/>
              </a:rPr>
              <a:t>También es</a:t>
            </a:r>
            <a:r>
              <a:rPr lang="en-US" sz="1150" dirty="0">
                <a:solidFill>
                  <a:srgbClr val="2C2926"/>
                </a:solidFill>
                <a:latin typeface="Abadi" panose="020B0604020104020204" pitchFamily="34" charset="0"/>
                <a:ea typeface="Inter" pitchFamily="34" charset="-122"/>
                <a:cs typeface="Inter" pitchFamily="34" charset="-120"/>
              </a:rPr>
              <a:t>:</a:t>
            </a:r>
            <a:endParaRPr lang="en-US" sz="1150" dirty="0"/>
          </a:p>
        </p:txBody>
      </p:sp>
      <p:sp>
        <p:nvSpPr>
          <p:cNvPr id="15" name="Text 13"/>
          <p:cNvSpPr/>
          <p:nvPr/>
        </p:nvSpPr>
        <p:spPr>
          <a:xfrm>
            <a:off x="345117" y="3938430"/>
            <a:ext cx="8151763" cy="1019621"/>
          </a:xfrm>
          <a:prstGeom prst="rect">
            <a:avLst/>
          </a:prstGeom>
          <a:noFill/>
          <a:ln/>
        </p:spPr>
        <p:txBody>
          <a:bodyPr wrap="square" lIns="0" tIns="0" rIns="0" bIns="0" rtlCol="0" anchor="t">
            <a:normAutofit/>
          </a:bodyPr>
          <a:lstStyle/>
          <a:p>
            <a:pPr marL="0" indent="0" algn="ctr">
              <a:lnSpc>
                <a:spcPct val="104000"/>
              </a:lnSpc>
              <a:buNone/>
            </a:pPr>
            <a:r>
              <a:rPr lang="en-US" sz="3200" dirty="0">
                <a:solidFill>
                  <a:srgbClr val="2C2926"/>
                </a:solidFill>
                <a:latin typeface="Abadi" panose="020B0604020104020204" pitchFamily="34" charset="0"/>
                <a:ea typeface="Bricolage Grotesque SemiBold" pitchFamily="34" charset="-122"/>
                <a:cs typeface="Bricolage Grotesque SemiBold" pitchFamily="34" charset="-120"/>
              </a:rPr>
              <a:t>¿Qué se activa en mí cuando este vínculo se mueve?</a:t>
            </a:r>
            <a:endParaRPr lang="en-US" sz="3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21954" y="354778"/>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Apego ansioso en la vida adulta</a:t>
            </a:r>
            <a:endParaRPr lang="en-US" sz="2400" dirty="0"/>
          </a:p>
        </p:txBody>
      </p:sp>
      <p:sp>
        <p:nvSpPr>
          <p:cNvPr id="3" name="Text 1"/>
          <p:cNvSpPr/>
          <p:nvPr/>
        </p:nvSpPr>
        <p:spPr>
          <a:xfrm>
            <a:off x="496119" y="1242018"/>
            <a:ext cx="8151763" cy="1410965"/>
          </a:xfrm>
          <a:prstGeom prst="rect">
            <a:avLst/>
          </a:prstGeom>
          <a:noFill/>
          <a:ln/>
        </p:spPr>
        <p:txBody>
          <a:bodyPr wrap="square" lIns="0" tIns="0" rIns="0" bIns="0" rtlCol="0" anchor="t"/>
          <a:lstStyle/>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El apego ansioso se organiza alrededor del miedo a la pérdida del vínculo.</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La persona puede sentir que el amor siempre está en riesgo.</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La distancia, el silencio o la ambigüedad se viven como señales de abandono.</a:t>
            </a:r>
            <a:endParaRPr lang="en-US" sz="1200" dirty="0"/>
          </a:p>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La pregunta interna suele ser:</a:t>
            </a:r>
            <a:endParaRPr lang="en-US" sz="1200" dirty="0"/>
          </a:p>
        </p:txBody>
      </p:sp>
      <p:sp>
        <p:nvSpPr>
          <p:cNvPr id="4" name="Text 2"/>
          <p:cNvSpPr/>
          <p:nvPr/>
        </p:nvSpPr>
        <p:spPr>
          <a:xfrm>
            <a:off x="496119" y="3300413"/>
            <a:ext cx="8151763" cy="775246"/>
          </a:xfrm>
          <a:prstGeom prst="rect">
            <a:avLst/>
          </a:prstGeom>
          <a:noFill/>
          <a:ln/>
        </p:spPr>
        <p:txBody>
          <a:bodyPr wrap="none" lIns="0" tIns="0" rIns="0" bIns="0" rtlCol="0" anchor="t"/>
          <a:lstStyle/>
          <a:p>
            <a:pPr marL="0" indent="0" algn="ctr">
              <a:lnSpc>
                <a:spcPct val="104000"/>
              </a:lnSpc>
              <a:buNone/>
            </a:pPr>
            <a:r>
              <a:rPr lang="en-US" sz="4850" dirty="0">
                <a:solidFill>
                  <a:srgbClr val="2C2926"/>
                </a:solidFill>
                <a:latin typeface="Abadi" panose="020B0604020104020204" pitchFamily="34" charset="0"/>
                <a:ea typeface="Bricolage Grotesque SemiBold" pitchFamily="34" charset="-122"/>
                <a:cs typeface="Bricolage Grotesque SemiBold" pitchFamily="34" charset="-120"/>
              </a:rPr>
              <a:t>¿Me vas a dejar?</a:t>
            </a:r>
            <a:endParaRPr lang="en-US" sz="48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498723"/>
            <a:ext cx="8151763" cy="381521"/>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Manifestaciones del apego ansioso</a:t>
            </a:r>
            <a:endParaRPr lang="en-US" sz="2400" dirty="0"/>
          </a:p>
        </p:txBody>
      </p:sp>
      <p:sp>
        <p:nvSpPr>
          <p:cNvPr id="3" name="Text 1"/>
          <p:cNvSpPr/>
          <p:nvPr/>
        </p:nvSpPr>
        <p:spPr>
          <a:xfrm>
            <a:off x="496119" y="1120601"/>
            <a:ext cx="8608963" cy="242218"/>
          </a:xfrm>
          <a:prstGeom prst="rect">
            <a:avLst/>
          </a:prstGeom>
          <a:noFill/>
          <a:ln/>
        </p:spPr>
        <p:txBody>
          <a:bodyPr wrap="none" lIns="0" tIns="0" rIns="0" bIns="0" rtlCol="0" anchor="t"/>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El apego ansioso puede manifestarse como:</a:t>
            </a:r>
            <a:endParaRPr lang="en-US" sz="12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498029"/>
            <a:ext cx="2637086" cy="757089"/>
          </a:xfrm>
          <a:prstGeom prst="rect">
            <a:avLst/>
          </a:prstGeom>
        </p:spPr>
      </p:pic>
      <p:sp>
        <p:nvSpPr>
          <p:cNvPr id="5" name="Text 2"/>
          <p:cNvSpPr/>
          <p:nvPr/>
        </p:nvSpPr>
        <p:spPr>
          <a:xfrm>
            <a:off x="689595" y="1634356"/>
            <a:ext cx="2307282" cy="484436"/>
          </a:xfrm>
          <a:prstGeom prst="rect">
            <a:avLst/>
          </a:prstGeom>
          <a:noFill/>
          <a:ln/>
        </p:spPr>
        <p:txBody>
          <a:bodyPr wrap="square" lIns="0" tIns="0" rIns="0" bIns="0" rtlCol="0" anchor="t">
            <a:normAutofit/>
          </a:bodyPr>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Necesidad de confirmación constante.</a:t>
            </a:r>
            <a:endParaRPr lang="en-US" sz="120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3383" y="1498029"/>
            <a:ext cx="2637160" cy="757089"/>
          </a:xfrm>
          <a:prstGeom prst="rect">
            <a:avLst/>
          </a:prstGeom>
        </p:spPr>
      </p:pic>
      <p:sp>
        <p:nvSpPr>
          <p:cNvPr id="7" name="Text 3"/>
          <p:cNvSpPr/>
          <p:nvPr/>
        </p:nvSpPr>
        <p:spPr>
          <a:xfrm>
            <a:off x="3446859" y="1634356"/>
            <a:ext cx="2307357" cy="242218"/>
          </a:xfrm>
          <a:prstGeom prst="rect">
            <a:avLst/>
          </a:prstGeom>
          <a:noFill/>
          <a:ln/>
        </p:spPr>
        <p:txBody>
          <a:bodyPr wrap="none" lIns="0" tIns="0" rIns="0" bIns="0" rtlCol="0" anchor="t"/>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Miedo intenso al abandono.</a:t>
            </a:r>
            <a:endParaRPr lang="en-US" sz="1200" dirty="0"/>
          </a:p>
        </p:txBody>
      </p:sp>
      <p:pic>
        <p:nvPicPr>
          <p:cNvPr id="8"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0721" y="1498029"/>
            <a:ext cx="2637160" cy="757089"/>
          </a:xfrm>
          <a:prstGeom prst="rect">
            <a:avLst/>
          </a:prstGeom>
        </p:spPr>
      </p:pic>
      <p:sp>
        <p:nvSpPr>
          <p:cNvPr id="9" name="Text 4"/>
          <p:cNvSpPr/>
          <p:nvPr/>
        </p:nvSpPr>
        <p:spPr>
          <a:xfrm>
            <a:off x="6204198" y="1634356"/>
            <a:ext cx="2307357" cy="484436"/>
          </a:xfrm>
          <a:prstGeom prst="rect">
            <a:avLst/>
          </a:prstGeom>
          <a:noFill/>
          <a:ln/>
        </p:spPr>
        <p:txBody>
          <a:bodyPr wrap="square" lIns="0" tIns="0" rIns="0" bIns="0" rtlCol="0" anchor="t">
            <a:normAutofit/>
          </a:bodyPr>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Hipervigilancia ante cambios en el otro.</a:t>
            </a:r>
            <a:endParaRPr lang="en-US" sz="1200" dirty="0"/>
          </a:p>
        </p:txBody>
      </p:sp>
      <p:pic>
        <p:nvPicPr>
          <p:cNvPr id="10"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375297"/>
            <a:ext cx="2637086" cy="757089"/>
          </a:xfrm>
          <a:prstGeom prst="rect">
            <a:avLst/>
          </a:prstGeom>
        </p:spPr>
      </p:pic>
      <p:sp>
        <p:nvSpPr>
          <p:cNvPr id="11" name="Text 5"/>
          <p:cNvSpPr/>
          <p:nvPr/>
        </p:nvSpPr>
        <p:spPr>
          <a:xfrm>
            <a:off x="689595" y="2511623"/>
            <a:ext cx="2307282" cy="484436"/>
          </a:xfrm>
          <a:prstGeom prst="rect">
            <a:avLst/>
          </a:prstGeom>
          <a:noFill/>
          <a:ln/>
        </p:spPr>
        <p:txBody>
          <a:bodyPr wrap="square" lIns="0" tIns="0" rIns="0" bIns="0" rtlCol="0" anchor="t">
            <a:normAutofit/>
          </a:bodyPr>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Lectura excesiva de mensajes, tonos o gestos.</a:t>
            </a:r>
            <a:endParaRPr lang="en-US" sz="1200" dirty="0"/>
          </a:p>
        </p:txBody>
      </p:sp>
      <p:pic>
        <p:nvPicPr>
          <p:cNvPr id="12"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3383" y="2375297"/>
            <a:ext cx="2637160" cy="757089"/>
          </a:xfrm>
          <a:prstGeom prst="rect">
            <a:avLst/>
          </a:prstGeom>
        </p:spPr>
      </p:pic>
      <p:sp>
        <p:nvSpPr>
          <p:cNvPr id="13" name="Text 6"/>
          <p:cNvSpPr/>
          <p:nvPr/>
        </p:nvSpPr>
        <p:spPr>
          <a:xfrm>
            <a:off x="3446859" y="2511623"/>
            <a:ext cx="2307357" cy="242218"/>
          </a:xfrm>
          <a:prstGeom prst="rect">
            <a:avLst/>
          </a:prstGeom>
          <a:noFill/>
          <a:ln/>
        </p:spPr>
        <p:txBody>
          <a:bodyPr wrap="none" lIns="0" tIns="0" rIns="0" bIns="0" rtlCol="0" anchor="t"/>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Angustia ante silencios.</a:t>
            </a:r>
            <a:endParaRPr lang="en-US" sz="1200" dirty="0"/>
          </a:p>
        </p:txBody>
      </p:sp>
      <p:pic>
        <p:nvPicPr>
          <p:cNvPr id="14" name="Image 5"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0721" y="2375297"/>
            <a:ext cx="2637160" cy="757089"/>
          </a:xfrm>
          <a:prstGeom prst="rect">
            <a:avLst/>
          </a:prstGeom>
        </p:spPr>
      </p:pic>
      <p:sp>
        <p:nvSpPr>
          <p:cNvPr id="15" name="Text 7"/>
          <p:cNvSpPr/>
          <p:nvPr/>
        </p:nvSpPr>
        <p:spPr>
          <a:xfrm>
            <a:off x="6204198" y="2511623"/>
            <a:ext cx="2307357" cy="484436"/>
          </a:xfrm>
          <a:prstGeom prst="rect">
            <a:avLst/>
          </a:prstGeom>
          <a:noFill/>
          <a:ln/>
        </p:spPr>
        <p:txBody>
          <a:bodyPr wrap="square" lIns="0" tIns="0" rIns="0" bIns="0" rtlCol="0" anchor="t">
            <a:normAutofit/>
          </a:bodyPr>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Dificultad para tolerar la espera.</a:t>
            </a:r>
            <a:endParaRPr lang="en-US" sz="1200" dirty="0"/>
          </a:p>
        </p:txBody>
      </p:sp>
      <p:pic>
        <p:nvPicPr>
          <p:cNvPr id="16" name="Image 6"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3252564"/>
            <a:ext cx="2637086" cy="514871"/>
          </a:xfrm>
          <a:prstGeom prst="rect">
            <a:avLst/>
          </a:prstGeom>
        </p:spPr>
      </p:pic>
      <p:sp>
        <p:nvSpPr>
          <p:cNvPr id="17" name="Text 8"/>
          <p:cNvSpPr/>
          <p:nvPr/>
        </p:nvSpPr>
        <p:spPr>
          <a:xfrm>
            <a:off x="689595" y="3388891"/>
            <a:ext cx="2307282" cy="242218"/>
          </a:xfrm>
          <a:prstGeom prst="rect">
            <a:avLst/>
          </a:prstGeom>
          <a:noFill/>
          <a:ln/>
        </p:spPr>
        <p:txBody>
          <a:bodyPr wrap="none" lIns="0" tIns="0" rIns="0" bIns="0" rtlCol="0" anchor="t"/>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Búsqueda de pruebas de amor.</a:t>
            </a:r>
            <a:endParaRPr lang="en-US" sz="1200" dirty="0"/>
          </a:p>
        </p:txBody>
      </p:sp>
      <p:pic>
        <p:nvPicPr>
          <p:cNvPr id="18" name="Image 7"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53383" y="3252564"/>
            <a:ext cx="2637160" cy="514871"/>
          </a:xfrm>
          <a:prstGeom prst="rect">
            <a:avLst/>
          </a:prstGeom>
        </p:spPr>
      </p:pic>
      <p:sp>
        <p:nvSpPr>
          <p:cNvPr id="19" name="Text 9"/>
          <p:cNvSpPr/>
          <p:nvPr/>
        </p:nvSpPr>
        <p:spPr>
          <a:xfrm>
            <a:off x="3446859" y="3388891"/>
            <a:ext cx="2307357" cy="242218"/>
          </a:xfrm>
          <a:prstGeom prst="rect">
            <a:avLst/>
          </a:prstGeom>
          <a:noFill/>
          <a:ln/>
        </p:spPr>
        <p:txBody>
          <a:bodyPr wrap="none" lIns="0" tIns="0" rIns="0" bIns="0" rtlCol="0" anchor="t"/>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Tendencia a insistir o perseguir.</a:t>
            </a:r>
            <a:endParaRPr lang="en-US" sz="1200" dirty="0"/>
          </a:p>
        </p:txBody>
      </p:sp>
      <p:pic>
        <p:nvPicPr>
          <p:cNvPr id="20" name="Image 8"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10721" y="3252564"/>
            <a:ext cx="2637160" cy="514871"/>
          </a:xfrm>
          <a:prstGeom prst="rect">
            <a:avLst/>
          </a:prstGeom>
        </p:spPr>
      </p:pic>
      <p:sp>
        <p:nvSpPr>
          <p:cNvPr id="21" name="Text 10"/>
          <p:cNvSpPr/>
          <p:nvPr/>
        </p:nvSpPr>
        <p:spPr>
          <a:xfrm>
            <a:off x="6204198" y="3388891"/>
            <a:ext cx="2307357" cy="242218"/>
          </a:xfrm>
          <a:prstGeom prst="rect">
            <a:avLst/>
          </a:prstGeom>
          <a:noFill/>
          <a:ln/>
        </p:spPr>
        <p:txBody>
          <a:bodyPr wrap="none" lIns="0" tIns="0" rIns="0" bIns="0" rtlCol="0" anchor="t"/>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Celos.</a:t>
            </a:r>
            <a:endParaRPr lang="en-US" sz="1200" dirty="0"/>
          </a:p>
        </p:txBody>
      </p:sp>
      <p:pic>
        <p:nvPicPr>
          <p:cNvPr id="22" name="Image 9"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3887614"/>
            <a:ext cx="2637086" cy="757089"/>
          </a:xfrm>
          <a:prstGeom prst="rect">
            <a:avLst/>
          </a:prstGeom>
        </p:spPr>
      </p:pic>
      <p:sp>
        <p:nvSpPr>
          <p:cNvPr id="23" name="Text 11"/>
          <p:cNvSpPr/>
          <p:nvPr/>
        </p:nvSpPr>
        <p:spPr>
          <a:xfrm>
            <a:off x="689595" y="4023940"/>
            <a:ext cx="2307282" cy="242218"/>
          </a:xfrm>
          <a:prstGeom prst="rect">
            <a:avLst/>
          </a:prstGeom>
          <a:noFill/>
          <a:ln/>
        </p:spPr>
        <p:txBody>
          <a:bodyPr wrap="none" lIns="0" tIns="0" rIns="0" bIns="0" rtlCol="0" anchor="t"/>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Sensación de no ser suficiente.</a:t>
            </a:r>
            <a:endParaRPr lang="en-US" sz="1200" dirty="0"/>
          </a:p>
        </p:txBody>
      </p:sp>
      <p:pic>
        <p:nvPicPr>
          <p:cNvPr id="24" name="Image 1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3383" y="3887614"/>
            <a:ext cx="2637160" cy="757089"/>
          </a:xfrm>
          <a:prstGeom prst="rect">
            <a:avLst/>
          </a:prstGeom>
        </p:spPr>
      </p:pic>
      <p:sp>
        <p:nvSpPr>
          <p:cNvPr id="25" name="Text 12"/>
          <p:cNvSpPr/>
          <p:nvPr/>
        </p:nvSpPr>
        <p:spPr>
          <a:xfrm>
            <a:off x="3446859" y="4023940"/>
            <a:ext cx="2307357" cy="484436"/>
          </a:xfrm>
          <a:prstGeom prst="rect">
            <a:avLst/>
          </a:prstGeom>
          <a:noFill/>
          <a:ln/>
        </p:spPr>
        <p:txBody>
          <a:bodyPr wrap="square" lIns="0" tIns="0" rIns="0" bIns="0" rtlCol="0" anchor="t">
            <a:normAutofit/>
          </a:bodyPr>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Dificultad para separarse emocionalmente.</a:t>
            </a:r>
            <a:endParaRPr lang="en-US" sz="1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00450" cy="5145435"/>
          </a:xfrm>
          <a:prstGeom prst="rect">
            <a:avLst/>
          </a:prstGeom>
        </p:spPr>
      </p:pic>
      <p:sp>
        <p:nvSpPr>
          <p:cNvPr id="3" name="Text 0"/>
          <p:cNvSpPr/>
          <p:nvPr/>
        </p:nvSpPr>
        <p:spPr>
          <a:xfrm>
            <a:off x="3925119" y="341114"/>
            <a:ext cx="4722763" cy="284634"/>
          </a:xfrm>
          <a:prstGeom prst="rect">
            <a:avLst/>
          </a:prstGeom>
          <a:noFill/>
          <a:ln/>
        </p:spPr>
        <p:txBody>
          <a:bodyPr wrap="none" lIns="0" tIns="0" rIns="0" bIns="0" rtlCol="0" anchor="t"/>
          <a:lstStyle/>
          <a:p>
            <a:pPr marL="0" indent="0" algn="l">
              <a:lnSpc>
                <a:spcPct val="104000"/>
              </a:lnSpc>
              <a:buNone/>
            </a:pPr>
            <a:r>
              <a:rPr lang="en-US" sz="1750" dirty="0">
                <a:solidFill>
                  <a:srgbClr val="2C2926"/>
                </a:solidFill>
                <a:latin typeface="Abadi" panose="020B0604020104020204" pitchFamily="34" charset="0"/>
                <a:ea typeface="Bricolage Grotesque SemiBold" pitchFamily="34" charset="-122"/>
                <a:cs typeface="Bricolage Grotesque SemiBold" pitchFamily="34" charset="-120"/>
              </a:rPr>
              <a:t>Frases internas del apego ansioso</a:t>
            </a:r>
            <a:endParaRPr lang="en-US" sz="1750" dirty="0"/>
          </a:p>
        </p:txBody>
      </p:sp>
      <p:sp>
        <p:nvSpPr>
          <p:cNvPr id="4" name="Shape 1"/>
          <p:cNvSpPr/>
          <p:nvPr/>
        </p:nvSpPr>
        <p:spPr>
          <a:xfrm>
            <a:off x="3925119" y="726058"/>
            <a:ext cx="4722763" cy="450205"/>
          </a:xfrm>
          <a:prstGeom prst="roundRect">
            <a:avLst>
              <a:gd name="adj" fmla="val 8498"/>
            </a:avLst>
          </a:prstGeom>
          <a:solidFill>
            <a:srgbClr val="FFFFFF">
              <a:alpha val="95000"/>
            </a:srgbClr>
          </a:solidFill>
          <a:ln w="9525">
            <a:solidFill>
              <a:srgbClr val="F8ECD3"/>
            </a:solidFill>
            <a:prstDash val="solid"/>
          </a:ln>
        </p:spPr>
        <p:txBody>
          <a:bodyPr/>
          <a:lstStyle/>
          <a:p>
            <a:endParaRPr lang="es-ES"/>
          </a:p>
        </p:txBody>
      </p:sp>
      <p:pic>
        <p:nvPicPr>
          <p:cNvPr id="5" name="Image 1" descr="preencoded.png"/>
          <p:cNvPicPr>
            <a:picLocks noChangeAspect="1"/>
          </p:cNvPicPr>
          <p:nvPr/>
        </p:nvPicPr>
        <p:blipFill>
          <a:blip r:embed="rId4"/>
          <a:stretch>
            <a:fillRect/>
          </a:stretch>
        </p:blipFill>
        <p:spPr>
          <a:xfrm>
            <a:off x="3880024" y="680963"/>
            <a:ext cx="109314" cy="109314"/>
          </a:xfrm>
          <a:prstGeom prst="rect">
            <a:avLst/>
          </a:prstGeom>
        </p:spPr>
      </p:pic>
      <p:pic>
        <p:nvPicPr>
          <p:cNvPr id="6" name="Image 2" descr="preencoded.png"/>
          <p:cNvPicPr>
            <a:picLocks noChangeAspect="1"/>
          </p:cNvPicPr>
          <p:nvPr/>
        </p:nvPicPr>
        <p:blipFill>
          <a:blip r:embed="rId5"/>
          <a:stretch>
            <a:fillRect/>
          </a:stretch>
        </p:blipFill>
        <p:spPr>
          <a:xfrm>
            <a:off x="8583662" y="1112044"/>
            <a:ext cx="109314" cy="109314"/>
          </a:xfrm>
          <a:prstGeom prst="rect">
            <a:avLst/>
          </a:prstGeom>
        </p:spPr>
      </p:pic>
      <p:sp>
        <p:nvSpPr>
          <p:cNvPr id="7" name="Text 2"/>
          <p:cNvSpPr/>
          <p:nvPr/>
        </p:nvSpPr>
        <p:spPr>
          <a:xfrm>
            <a:off x="4071268" y="872207"/>
            <a:ext cx="4430464" cy="157907"/>
          </a:xfrm>
          <a:prstGeom prst="rect">
            <a:avLst/>
          </a:prstGeom>
          <a:noFill/>
          <a:ln/>
        </p:spPr>
        <p:txBody>
          <a:bodyPr wrap="none" lIns="0" tIns="0" rIns="0" bIns="0" rtlCol="0" anchor="t"/>
          <a:lstStyle/>
          <a:p>
            <a:pPr marL="0" indent="0" algn="l">
              <a:lnSpc>
                <a:spcPct val="116000"/>
              </a:lnSpc>
              <a:buNone/>
            </a:pPr>
            <a:r>
              <a:rPr lang="en-US" sz="1600" dirty="0">
                <a:solidFill>
                  <a:srgbClr val="2C2926"/>
                </a:solidFill>
                <a:latin typeface="Abadi" panose="020B0604020104020204" pitchFamily="34" charset="0"/>
                <a:ea typeface="Inter" pitchFamily="34" charset="-122"/>
                <a:cs typeface="Inter" pitchFamily="34" charset="-120"/>
              </a:rPr>
              <a:t>"Si tarda en responder, algo va mal."</a:t>
            </a:r>
            <a:endParaRPr lang="en-US" sz="1600" dirty="0"/>
          </a:p>
        </p:txBody>
      </p:sp>
      <p:sp>
        <p:nvSpPr>
          <p:cNvPr id="8" name="Shape 3"/>
          <p:cNvSpPr/>
          <p:nvPr/>
        </p:nvSpPr>
        <p:spPr>
          <a:xfrm>
            <a:off x="3925119" y="1243161"/>
            <a:ext cx="4722763" cy="450205"/>
          </a:xfrm>
          <a:prstGeom prst="roundRect">
            <a:avLst>
              <a:gd name="adj" fmla="val 8498"/>
            </a:avLst>
          </a:prstGeom>
          <a:solidFill>
            <a:srgbClr val="FFFFFF">
              <a:alpha val="95000"/>
            </a:srgbClr>
          </a:solidFill>
          <a:ln w="9525">
            <a:solidFill>
              <a:srgbClr val="F8ECD3"/>
            </a:solidFill>
            <a:prstDash val="solid"/>
          </a:ln>
        </p:spPr>
        <p:txBody>
          <a:bodyPr/>
          <a:lstStyle/>
          <a:p>
            <a:endParaRPr lang="es-ES"/>
          </a:p>
        </p:txBody>
      </p:sp>
      <p:pic>
        <p:nvPicPr>
          <p:cNvPr id="9" name="Image 3" descr="preencoded.png"/>
          <p:cNvPicPr>
            <a:picLocks noChangeAspect="1"/>
          </p:cNvPicPr>
          <p:nvPr/>
        </p:nvPicPr>
        <p:blipFill>
          <a:blip r:embed="rId4"/>
          <a:stretch>
            <a:fillRect/>
          </a:stretch>
        </p:blipFill>
        <p:spPr>
          <a:xfrm>
            <a:off x="3880024" y="1198066"/>
            <a:ext cx="109314" cy="109314"/>
          </a:xfrm>
          <a:prstGeom prst="rect">
            <a:avLst/>
          </a:prstGeom>
        </p:spPr>
      </p:pic>
      <p:pic>
        <p:nvPicPr>
          <p:cNvPr id="10" name="Image 4" descr="preencoded.png"/>
          <p:cNvPicPr>
            <a:picLocks noChangeAspect="1"/>
          </p:cNvPicPr>
          <p:nvPr/>
        </p:nvPicPr>
        <p:blipFill>
          <a:blip r:embed="rId5"/>
          <a:stretch>
            <a:fillRect/>
          </a:stretch>
        </p:blipFill>
        <p:spPr>
          <a:xfrm>
            <a:off x="8583662" y="1629147"/>
            <a:ext cx="109314" cy="109314"/>
          </a:xfrm>
          <a:prstGeom prst="rect">
            <a:avLst/>
          </a:prstGeom>
        </p:spPr>
      </p:pic>
      <p:sp>
        <p:nvSpPr>
          <p:cNvPr id="11" name="Text 4"/>
          <p:cNvSpPr/>
          <p:nvPr/>
        </p:nvSpPr>
        <p:spPr>
          <a:xfrm>
            <a:off x="4071268" y="1389311"/>
            <a:ext cx="4430464" cy="157907"/>
          </a:xfrm>
          <a:prstGeom prst="rect">
            <a:avLst/>
          </a:prstGeom>
          <a:noFill/>
          <a:ln/>
        </p:spPr>
        <p:txBody>
          <a:bodyPr wrap="none" lIns="0" tIns="0" rIns="0" bIns="0" rtlCol="0" anchor="t"/>
          <a:lstStyle/>
          <a:p>
            <a:pPr marL="0" indent="0" algn="l">
              <a:lnSpc>
                <a:spcPct val="116000"/>
              </a:lnSpc>
              <a:buNone/>
            </a:pPr>
            <a:r>
              <a:rPr lang="en-US" sz="1600" dirty="0">
                <a:solidFill>
                  <a:srgbClr val="2C2926"/>
                </a:solidFill>
                <a:latin typeface="Abadi" panose="020B0604020104020204" pitchFamily="34" charset="0"/>
                <a:ea typeface="Inter" pitchFamily="34" charset="-122"/>
                <a:cs typeface="Inter" pitchFamily="34" charset="-120"/>
              </a:rPr>
              <a:t>"Seguro que ya no le importo."</a:t>
            </a:r>
            <a:endParaRPr lang="en-US" sz="1600" dirty="0"/>
          </a:p>
        </p:txBody>
      </p:sp>
      <p:sp>
        <p:nvSpPr>
          <p:cNvPr id="12" name="Shape 5"/>
          <p:cNvSpPr/>
          <p:nvPr/>
        </p:nvSpPr>
        <p:spPr>
          <a:xfrm>
            <a:off x="3925119" y="1760265"/>
            <a:ext cx="4722763" cy="450205"/>
          </a:xfrm>
          <a:prstGeom prst="roundRect">
            <a:avLst>
              <a:gd name="adj" fmla="val 8498"/>
            </a:avLst>
          </a:prstGeom>
          <a:solidFill>
            <a:srgbClr val="FFFFFF">
              <a:alpha val="95000"/>
            </a:srgbClr>
          </a:solidFill>
          <a:ln w="9525">
            <a:solidFill>
              <a:srgbClr val="F8ECD3"/>
            </a:solidFill>
            <a:prstDash val="solid"/>
          </a:ln>
        </p:spPr>
        <p:txBody>
          <a:bodyPr/>
          <a:lstStyle/>
          <a:p>
            <a:endParaRPr lang="es-ES"/>
          </a:p>
        </p:txBody>
      </p:sp>
      <p:pic>
        <p:nvPicPr>
          <p:cNvPr id="13" name="Image 5" descr="preencoded.png"/>
          <p:cNvPicPr>
            <a:picLocks noChangeAspect="1"/>
          </p:cNvPicPr>
          <p:nvPr/>
        </p:nvPicPr>
        <p:blipFill>
          <a:blip r:embed="rId4"/>
          <a:stretch>
            <a:fillRect/>
          </a:stretch>
        </p:blipFill>
        <p:spPr>
          <a:xfrm>
            <a:off x="3880024" y="1715170"/>
            <a:ext cx="109314" cy="109314"/>
          </a:xfrm>
          <a:prstGeom prst="rect">
            <a:avLst/>
          </a:prstGeom>
        </p:spPr>
      </p:pic>
      <p:pic>
        <p:nvPicPr>
          <p:cNvPr id="14" name="Image 6" descr="preencoded.png"/>
          <p:cNvPicPr>
            <a:picLocks noChangeAspect="1"/>
          </p:cNvPicPr>
          <p:nvPr/>
        </p:nvPicPr>
        <p:blipFill>
          <a:blip r:embed="rId5"/>
          <a:stretch>
            <a:fillRect/>
          </a:stretch>
        </p:blipFill>
        <p:spPr>
          <a:xfrm>
            <a:off x="8583662" y="2146250"/>
            <a:ext cx="109314" cy="109314"/>
          </a:xfrm>
          <a:prstGeom prst="rect">
            <a:avLst/>
          </a:prstGeom>
        </p:spPr>
      </p:pic>
      <p:sp>
        <p:nvSpPr>
          <p:cNvPr id="15" name="Text 6"/>
          <p:cNvSpPr/>
          <p:nvPr/>
        </p:nvSpPr>
        <p:spPr>
          <a:xfrm>
            <a:off x="4071268" y="1906414"/>
            <a:ext cx="4430464" cy="157907"/>
          </a:xfrm>
          <a:prstGeom prst="rect">
            <a:avLst/>
          </a:prstGeom>
          <a:noFill/>
          <a:ln/>
        </p:spPr>
        <p:txBody>
          <a:bodyPr wrap="none" lIns="0" tIns="0" rIns="0" bIns="0" rtlCol="0" anchor="t"/>
          <a:lstStyle/>
          <a:p>
            <a:pPr marL="0" indent="0" algn="l">
              <a:lnSpc>
                <a:spcPct val="116000"/>
              </a:lnSpc>
              <a:buNone/>
            </a:pPr>
            <a:r>
              <a:rPr lang="en-US" sz="1600" dirty="0">
                <a:solidFill>
                  <a:srgbClr val="2C2926"/>
                </a:solidFill>
                <a:latin typeface="Abadi" panose="020B0604020104020204" pitchFamily="34" charset="0"/>
                <a:ea typeface="Inter" pitchFamily="34" charset="-122"/>
                <a:cs typeface="Inter" pitchFamily="34" charset="-120"/>
              </a:rPr>
              <a:t>"Tengo que hacer algo para recuperar la conexión."</a:t>
            </a:r>
            <a:endParaRPr lang="en-US" sz="1600" dirty="0"/>
          </a:p>
        </p:txBody>
      </p:sp>
      <p:sp>
        <p:nvSpPr>
          <p:cNvPr id="16" name="Shape 7"/>
          <p:cNvSpPr/>
          <p:nvPr/>
        </p:nvSpPr>
        <p:spPr>
          <a:xfrm>
            <a:off x="3925119" y="2277368"/>
            <a:ext cx="4722763" cy="450205"/>
          </a:xfrm>
          <a:prstGeom prst="roundRect">
            <a:avLst>
              <a:gd name="adj" fmla="val 8498"/>
            </a:avLst>
          </a:prstGeom>
          <a:solidFill>
            <a:srgbClr val="FFFFFF">
              <a:alpha val="95000"/>
            </a:srgbClr>
          </a:solidFill>
          <a:ln w="9525">
            <a:solidFill>
              <a:srgbClr val="F8ECD3"/>
            </a:solidFill>
            <a:prstDash val="solid"/>
          </a:ln>
        </p:spPr>
        <p:txBody>
          <a:bodyPr/>
          <a:lstStyle/>
          <a:p>
            <a:endParaRPr lang="es-ES"/>
          </a:p>
        </p:txBody>
      </p:sp>
      <p:pic>
        <p:nvPicPr>
          <p:cNvPr id="17" name="Image 7" descr="preencoded.png"/>
          <p:cNvPicPr>
            <a:picLocks noChangeAspect="1"/>
          </p:cNvPicPr>
          <p:nvPr/>
        </p:nvPicPr>
        <p:blipFill>
          <a:blip r:embed="rId4"/>
          <a:stretch>
            <a:fillRect/>
          </a:stretch>
        </p:blipFill>
        <p:spPr>
          <a:xfrm>
            <a:off x="3880024" y="2232273"/>
            <a:ext cx="109314" cy="109314"/>
          </a:xfrm>
          <a:prstGeom prst="rect">
            <a:avLst/>
          </a:prstGeom>
        </p:spPr>
      </p:pic>
      <p:pic>
        <p:nvPicPr>
          <p:cNvPr id="18" name="Image 8" descr="preencoded.png"/>
          <p:cNvPicPr>
            <a:picLocks noChangeAspect="1"/>
          </p:cNvPicPr>
          <p:nvPr/>
        </p:nvPicPr>
        <p:blipFill>
          <a:blip r:embed="rId5"/>
          <a:stretch>
            <a:fillRect/>
          </a:stretch>
        </p:blipFill>
        <p:spPr>
          <a:xfrm>
            <a:off x="8583662" y="2663354"/>
            <a:ext cx="109314" cy="109314"/>
          </a:xfrm>
          <a:prstGeom prst="rect">
            <a:avLst/>
          </a:prstGeom>
        </p:spPr>
      </p:pic>
      <p:sp>
        <p:nvSpPr>
          <p:cNvPr id="19" name="Text 8"/>
          <p:cNvSpPr/>
          <p:nvPr/>
        </p:nvSpPr>
        <p:spPr>
          <a:xfrm>
            <a:off x="4071268" y="2423517"/>
            <a:ext cx="4430464" cy="157907"/>
          </a:xfrm>
          <a:prstGeom prst="rect">
            <a:avLst/>
          </a:prstGeom>
          <a:noFill/>
          <a:ln/>
        </p:spPr>
        <p:txBody>
          <a:bodyPr wrap="none" lIns="0" tIns="0" rIns="0" bIns="0" rtlCol="0" anchor="t"/>
          <a:lstStyle/>
          <a:p>
            <a:pPr marL="0" indent="0" algn="l">
              <a:lnSpc>
                <a:spcPct val="116000"/>
              </a:lnSpc>
              <a:buNone/>
            </a:pPr>
            <a:r>
              <a:rPr lang="en-US" sz="1600" dirty="0">
                <a:solidFill>
                  <a:srgbClr val="2C2926"/>
                </a:solidFill>
                <a:latin typeface="Abadi" panose="020B0604020104020204" pitchFamily="34" charset="0"/>
                <a:ea typeface="Inter" pitchFamily="34" charset="-122"/>
                <a:cs typeface="Inter" pitchFamily="34" charset="-120"/>
              </a:rPr>
              <a:t>"Si no insisto, me va a olvidar."</a:t>
            </a:r>
            <a:endParaRPr lang="en-US" sz="1600" dirty="0"/>
          </a:p>
        </p:txBody>
      </p:sp>
      <p:sp>
        <p:nvSpPr>
          <p:cNvPr id="20" name="Shape 9"/>
          <p:cNvSpPr/>
          <p:nvPr/>
        </p:nvSpPr>
        <p:spPr>
          <a:xfrm>
            <a:off x="3925119" y="2802806"/>
            <a:ext cx="4722763" cy="450205"/>
          </a:xfrm>
          <a:prstGeom prst="roundRect">
            <a:avLst>
              <a:gd name="adj" fmla="val 8498"/>
            </a:avLst>
          </a:prstGeom>
          <a:solidFill>
            <a:srgbClr val="FFFFFF">
              <a:alpha val="95000"/>
            </a:srgbClr>
          </a:solidFill>
          <a:ln w="9525">
            <a:solidFill>
              <a:srgbClr val="F8ECD3"/>
            </a:solidFill>
            <a:prstDash val="solid"/>
          </a:ln>
        </p:spPr>
        <p:txBody>
          <a:bodyPr/>
          <a:lstStyle/>
          <a:p>
            <a:endParaRPr lang="es-ES"/>
          </a:p>
        </p:txBody>
      </p:sp>
      <p:pic>
        <p:nvPicPr>
          <p:cNvPr id="21" name="Image 9" descr="preencoded.png"/>
          <p:cNvPicPr>
            <a:picLocks noChangeAspect="1"/>
          </p:cNvPicPr>
          <p:nvPr/>
        </p:nvPicPr>
        <p:blipFill>
          <a:blip r:embed="rId4"/>
          <a:stretch>
            <a:fillRect/>
          </a:stretch>
        </p:blipFill>
        <p:spPr>
          <a:xfrm>
            <a:off x="3880024" y="2757711"/>
            <a:ext cx="109314" cy="109314"/>
          </a:xfrm>
          <a:prstGeom prst="rect">
            <a:avLst/>
          </a:prstGeom>
        </p:spPr>
      </p:pic>
      <p:pic>
        <p:nvPicPr>
          <p:cNvPr id="22" name="Image 10" descr="preencoded.png"/>
          <p:cNvPicPr>
            <a:picLocks noChangeAspect="1"/>
          </p:cNvPicPr>
          <p:nvPr/>
        </p:nvPicPr>
        <p:blipFill>
          <a:blip r:embed="rId5"/>
          <a:stretch>
            <a:fillRect/>
          </a:stretch>
        </p:blipFill>
        <p:spPr>
          <a:xfrm>
            <a:off x="8583662" y="3188791"/>
            <a:ext cx="109314" cy="109314"/>
          </a:xfrm>
          <a:prstGeom prst="rect">
            <a:avLst/>
          </a:prstGeom>
        </p:spPr>
      </p:pic>
      <p:sp>
        <p:nvSpPr>
          <p:cNvPr id="23" name="Text 10"/>
          <p:cNvSpPr/>
          <p:nvPr/>
        </p:nvSpPr>
        <p:spPr>
          <a:xfrm>
            <a:off x="4071268" y="2948955"/>
            <a:ext cx="4430464" cy="157907"/>
          </a:xfrm>
          <a:prstGeom prst="rect">
            <a:avLst/>
          </a:prstGeom>
          <a:noFill/>
          <a:ln/>
        </p:spPr>
        <p:txBody>
          <a:bodyPr wrap="none" lIns="0" tIns="0" rIns="0" bIns="0" rtlCol="0" anchor="t"/>
          <a:lstStyle/>
          <a:p>
            <a:pPr marL="0" indent="0" algn="l">
              <a:lnSpc>
                <a:spcPct val="116000"/>
              </a:lnSpc>
              <a:buNone/>
            </a:pPr>
            <a:r>
              <a:rPr lang="en-US" sz="1600" dirty="0">
                <a:solidFill>
                  <a:srgbClr val="2C2926"/>
                </a:solidFill>
                <a:latin typeface="Abadi" panose="020B0604020104020204" pitchFamily="34" charset="0"/>
                <a:ea typeface="Inter" pitchFamily="34" charset="-122"/>
                <a:cs typeface="Inter" pitchFamily="34" charset="-120"/>
              </a:rPr>
              <a:t>"Si no soy suficiente, se irá."</a:t>
            </a:r>
            <a:endParaRPr lang="en-US" sz="1600" dirty="0"/>
          </a:p>
        </p:txBody>
      </p:sp>
      <p:sp>
        <p:nvSpPr>
          <p:cNvPr id="24" name="Shape 11"/>
          <p:cNvSpPr/>
          <p:nvPr/>
        </p:nvSpPr>
        <p:spPr>
          <a:xfrm>
            <a:off x="3925119" y="3319909"/>
            <a:ext cx="4722763" cy="450205"/>
          </a:xfrm>
          <a:prstGeom prst="roundRect">
            <a:avLst>
              <a:gd name="adj" fmla="val 8498"/>
            </a:avLst>
          </a:prstGeom>
          <a:solidFill>
            <a:srgbClr val="FFFFFF">
              <a:alpha val="95000"/>
            </a:srgbClr>
          </a:solidFill>
          <a:ln w="9525">
            <a:solidFill>
              <a:srgbClr val="F8ECD3"/>
            </a:solidFill>
            <a:prstDash val="solid"/>
          </a:ln>
        </p:spPr>
        <p:txBody>
          <a:bodyPr/>
          <a:lstStyle/>
          <a:p>
            <a:endParaRPr lang="es-ES"/>
          </a:p>
        </p:txBody>
      </p:sp>
      <p:pic>
        <p:nvPicPr>
          <p:cNvPr id="25" name="Image 11" descr="preencoded.png"/>
          <p:cNvPicPr>
            <a:picLocks noChangeAspect="1"/>
          </p:cNvPicPr>
          <p:nvPr/>
        </p:nvPicPr>
        <p:blipFill>
          <a:blip r:embed="rId4"/>
          <a:stretch>
            <a:fillRect/>
          </a:stretch>
        </p:blipFill>
        <p:spPr>
          <a:xfrm>
            <a:off x="3880024" y="3274814"/>
            <a:ext cx="109314" cy="109314"/>
          </a:xfrm>
          <a:prstGeom prst="rect">
            <a:avLst/>
          </a:prstGeom>
        </p:spPr>
      </p:pic>
      <p:pic>
        <p:nvPicPr>
          <p:cNvPr id="26" name="Image 12" descr="preencoded.png"/>
          <p:cNvPicPr>
            <a:picLocks noChangeAspect="1"/>
          </p:cNvPicPr>
          <p:nvPr/>
        </p:nvPicPr>
        <p:blipFill>
          <a:blip r:embed="rId5"/>
          <a:stretch>
            <a:fillRect/>
          </a:stretch>
        </p:blipFill>
        <p:spPr>
          <a:xfrm>
            <a:off x="8583662" y="3705895"/>
            <a:ext cx="109314" cy="109314"/>
          </a:xfrm>
          <a:prstGeom prst="rect">
            <a:avLst/>
          </a:prstGeom>
        </p:spPr>
      </p:pic>
      <p:sp>
        <p:nvSpPr>
          <p:cNvPr id="27" name="Text 12"/>
          <p:cNvSpPr/>
          <p:nvPr/>
        </p:nvSpPr>
        <p:spPr>
          <a:xfrm>
            <a:off x="4071268" y="3466058"/>
            <a:ext cx="4430464" cy="157907"/>
          </a:xfrm>
          <a:prstGeom prst="rect">
            <a:avLst/>
          </a:prstGeom>
          <a:noFill/>
          <a:ln/>
        </p:spPr>
        <p:txBody>
          <a:bodyPr wrap="none" lIns="0" tIns="0" rIns="0" bIns="0" rtlCol="0" anchor="t"/>
          <a:lstStyle/>
          <a:p>
            <a:pPr marL="0" indent="0" algn="l">
              <a:lnSpc>
                <a:spcPct val="116000"/>
              </a:lnSpc>
              <a:buNone/>
            </a:pPr>
            <a:r>
              <a:rPr lang="en-US" sz="1600" dirty="0">
                <a:solidFill>
                  <a:srgbClr val="2C2926"/>
                </a:solidFill>
                <a:latin typeface="Abadi" panose="020B0604020104020204" pitchFamily="34" charset="0"/>
                <a:ea typeface="Inter" pitchFamily="34" charset="-122"/>
                <a:cs typeface="Inter" pitchFamily="34" charset="-120"/>
              </a:rPr>
              <a:t>"Necesito saber qué siente."</a:t>
            </a:r>
            <a:endParaRPr lang="en-US" sz="1600" dirty="0"/>
          </a:p>
        </p:txBody>
      </p:sp>
      <p:sp>
        <p:nvSpPr>
          <p:cNvPr id="28" name="Shape 13"/>
          <p:cNvSpPr/>
          <p:nvPr/>
        </p:nvSpPr>
        <p:spPr>
          <a:xfrm>
            <a:off x="3925119" y="3837012"/>
            <a:ext cx="4722763" cy="450205"/>
          </a:xfrm>
          <a:prstGeom prst="roundRect">
            <a:avLst>
              <a:gd name="adj" fmla="val 8498"/>
            </a:avLst>
          </a:prstGeom>
          <a:solidFill>
            <a:srgbClr val="FFFFFF">
              <a:alpha val="95000"/>
            </a:srgbClr>
          </a:solidFill>
          <a:ln w="9525">
            <a:solidFill>
              <a:srgbClr val="F8ECD3"/>
            </a:solidFill>
            <a:prstDash val="solid"/>
          </a:ln>
        </p:spPr>
        <p:txBody>
          <a:bodyPr/>
          <a:lstStyle/>
          <a:p>
            <a:endParaRPr lang="es-ES"/>
          </a:p>
        </p:txBody>
      </p:sp>
      <p:pic>
        <p:nvPicPr>
          <p:cNvPr id="29" name="Image 13" descr="preencoded.png"/>
          <p:cNvPicPr>
            <a:picLocks noChangeAspect="1"/>
          </p:cNvPicPr>
          <p:nvPr/>
        </p:nvPicPr>
        <p:blipFill>
          <a:blip r:embed="rId4"/>
          <a:stretch>
            <a:fillRect/>
          </a:stretch>
        </p:blipFill>
        <p:spPr>
          <a:xfrm>
            <a:off x="3880024" y="3791917"/>
            <a:ext cx="109314" cy="109314"/>
          </a:xfrm>
          <a:prstGeom prst="rect">
            <a:avLst/>
          </a:prstGeom>
        </p:spPr>
      </p:pic>
      <p:pic>
        <p:nvPicPr>
          <p:cNvPr id="30" name="Image 14" descr="preencoded.png"/>
          <p:cNvPicPr>
            <a:picLocks noChangeAspect="1"/>
          </p:cNvPicPr>
          <p:nvPr/>
        </p:nvPicPr>
        <p:blipFill>
          <a:blip r:embed="rId5"/>
          <a:stretch>
            <a:fillRect/>
          </a:stretch>
        </p:blipFill>
        <p:spPr>
          <a:xfrm>
            <a:off x="8583662" y="4222998"/>
            <a:ext cx="109314" cy="109314"/>
          </a:xfrm>
          <a:prstGeom prst="rect">
            <a:avLst/>
          </a:prstGeom>
        </p:spPr>
      </p:pic>
      <p:sp>
        <p:nvSpPr>
          <p:cNvPr id="31" name="Text 14"/>
          <p:cNvSpPr/>
          <p:nvPr/>
        </p:nvSpPr>
        <p:spPr>
          <a:xfrm>
            <a:off x="4071268" y="3983162"/>
            <a:ext cx="4430464" cy="157907"/>
          </a:xfrm>
          <a:prstGeom prst="rect">
            <a:avLst/>
          </a:prstGeom>
          <a:noFill/>
          <a:ln/>
        </p:spPr>
        <p:txBody>
          <a:bodyPr wrap="none" lIns="0" tIns="0" rIns="0" bIns="0" rtlCol="0" anchor="t"/>
          <a:lstStyle/>
          <a:p>
            <a:pPr marL="0" indent="0" algn="l">
              <a:lnSpc>
                <a:spcPct val="116000"/>
              </a:lnSpc>
              <a:buNone/>
            </a:pPr>
            <a:r>
              <a:rPr lang="en-US" sz="1600" dirty="0">
                <a:solidFill>
                  <a:srgbClr val="2C2926"/>
                </a:solidFill>
                <a:latin typeface="Abadi" panose="020B0604020104020204" pitchFamily="34" charset="0"/>
                <a:ea typeface="Inter" pitchFamily="34" charset="-122"/>
                <a:cs typeface="Inter" pitchFamily="34" charset="-120"/>
              </a:rPr>
              <a:t>"No puedo calmarme hasta que me responda</a:t>
            </a:r>
            <a:r>
              <a:rPr lang="en-US" sz="850" dirty="0">
                <a:solidFill>
                  <a:srgbClr val="2C2926"/>
                </a:solidFill>
                <a:latin typeface="Abadi" panose="020B0604020104020204" pitchFamily="34" charset="0"/>
                <a:ea typeface="Inter" pitchFamily="34" charset="-122"/>
                <a:cs typeface="Inter" pitchFamily="34" charset="-120"/>
              </a:rPr>
              <a:t>."</a:t>
            </a:r>
            <a:endParaRPr lang="en-US" sz="850" dirty="0"/>
          </a:p>
        </p:txBody>
      </p:sp>
      <p:sp>
        <p:nvSpPr>
          <p:cNvPr id="32" name="Shape 15"/>
          <p:cNvSpPr/>
          <p:nvPr/>
        </p:nvSpPr>
        <p:spPr>
          <a:xfrm>
            <a:off x="3925119" y="4354116"/>
            <a:ext cx="4722763" cy="450205"/>
          </a:xfrm>
          <a:prstGeom prst="roundRect">
            <a:avLst>
              <a:gd name="adj" fmla="val 8498"/>
            </a:avLst>
          </a:prstGeom>
          <a:solidFill>
            <a:srgbClr val="FFFFFF">
              <a:alpha val="95000"/>
            </a:srgbClr>
          </a:solidFill>
          <a:ln w="9525">
            <a:solidFill>
              <a:srgbClr val="F8ECD3"/>
            </a:solidFill>
            <a:prstDash val="solid"/>
          </a:ln>
        </p:spPr>
        <p:txBody>
          <a:bodyPr/>
          <a:lstStyle/>
          <a:p>
            <a:endParaRPr lang="es-ES"/>
          </a:p>
        </p:txBody>
      </p:sp>
      <p:pic>
        <p:nvPicPr>
          <p:cNvPr id="33" name="Image 15" descr="preencoded.png"/>
          <p:cNvPicPr>
            <a:picLocks noChangeAspect="1"/>
          </p:cNvPicPr>
          <p:nvPr/>
        </p:nvPicPr>
        <p:blipFill>
          <a:blip r:embed="rId4"/>
          <a:stretch>
            <a:fillRect/>
          </a:stretch>
        </p:blipFill>
        <p:spPr>
          <a:xfrm>
            <a:off x="3880024" y="4309021"/>
            <a:ext cx="109314" cy="109314"/>
          </a:xfrm>
          <a:prstGeom prst="rect">
            <a:avLst/>
          </a:prstGeom>
        </p:spPr>
      </p:pic>
      <p:pic>
        <p:nvPicPr>
          <p:cNvPr id="34" name="Image 16" descr="preencoded.png"/>
          <p:cNvPicPr>
            <a:picLocks noChangeAspect="1"/>
          </p:cNvPicPr>
          <p:nvPr/>
        </p:nvPicPr>
        <p:blipFill>
          <a:blip r:embed="rId5"/>
          <a:stretch>
            <a:fillRect/>
          </a:stretch>
        </p:blipFill>
        <p:spPr>
          <a:xfrm>
            <a:off x="8583662" y="4740101"/>
            <a:ext cx="109314" cy="109314"/>
          </a:xfrm>
          <a:prstGeom prst="rect">
            <a:avLst/>
          </a:prstGeom>
        </p:spPr>
      </p:pic>
      <p:sp>
        <p:nvSpPr>
          <p:cNvPr id="35" name="Text 16"/>
          <p:cNvSpPr/>
          <p:nvPr/>
        </p:nvSpPr>
        <p:spPr>
          <a:xfrm>
            <a:off x="4071268" y="4500265"/>
            <a:ext cx="4430464" cy="157907"/>
          </a:xfrm>
          <a:prstGeom prst="rect">
            <a:avLst/>
          </a:prstGeom>
          <a:noFill/>
          <a:ln/>
        </p:spPr>
        <p:txBody>
          <a:bodyPr wrap="none" lIns="0" tIns="0" rIns="0" bIns="0" rtlCol="0" anchor="t"/>
          <a:lstStyle/>
          <a:p>
            <a:pPr marL="0" indent="0" algn="l">
              <a:lnSpc>
                <a:spcPct val="116000"/>
              </a:lnSpc>
              <a:buNone/>
            </a:pPr>
            <a:r>
              <a:rPr lang="en-US" sz="1600" dirty="0">
                <a:solidFill>
                  <a:srgbClr val="2C2926"/>
                </a:solidFill>
                <a:latin typeface="Abadi" panose="020B0604020104020204" pitchFamily="34" charset="0"/>
                <a:ea typeface="Inter" pitchFamily="34" charset="-122"/>
                <a:cs typeface="Inter" pitchFamily="34" charset="-120"/>
              </a:rPr>
              <a:t>"Si se distancia, es porque he hecho algo mal."</a:t>
            </a:r>
            <a:endParaRPr lang="en-US" sz="1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60877"/>
            <a:ext cx="8151763" cy="224061"/>
          </a:xfrm>
          <a:prstGeom prst="rect">
            <a:avLst/>
          </a:prstGeom>
          <a:noFill/>
          <a:ln/>
        </p:spPr>
        <p:txBody>
          <a:bodyPr wrap="none" lIns="0" tIns="0" rIns="0" bIns="0" rtlCol="0" anchor="t"/>
          <a:lstStyle/>
          <a:p>
            <a:pPr marL="0" indent="0" algn="l">
              <a:lnSpc>
                <a:spcPct val="104000"/>
              </a:lnSpc>
              <a:buNone/>
            </a:pPr>
            <a:r>
              <a:rPr lang="en-US" sz="1400" dirty="0">
                <a:solidFill>
                  <a:srgbClr val="2C2926"/>
                </a:solidFill>
                <a:latin typeface="Abadi" panose="020B0604020104020204" pitchFamily="34" charset="0"/>
                <a:ea typeface="Bricolage Grotesque SemiBold" pitchFamily="34" charset="-122"/>
                <a:cs typeface="Bricolage Grotesque SemiBold" pitchFamily="34" charset="-120"/>
              </a:rPr>
              <a:t>Ejercicio</a:t>
            </a:r>
            <a:endParaRPr lang="en-US" sz="1400" dirty="0"/>
          </a:p>
        </p:txBody>
      </p:sp>
      <p:sp>
        <p:nvSpPr>
          <p:cNvPr id="3" name="Text 1"/>
          <p:cNvSpPr/>
          <p:nvPr/>
        </p:nvSpPr>
        <p:spPr>
          <a:xfrm>
            <a:off x="1536354" y="360877"/>
            <a:ext cx="8151763" cy="179189"/>
          </a:xfrm>
          <a:prstGeom prst="rect">
            <a:avLst/>
          </a:prstGeom>
          <a:noFill/>
          <a:ln/>
        </p:spPr>
        <p:txBody>
          <a:bodyPr wrap="none" lIns="0" tIns="0" rIns="0" bIns="0" rtlCol="0" anchor="t"/>
          <a:lstStyle/>
          <a:p>
            <a:pPr marL="0" indent="0" algn="l">
              <a:lnSpc>
                <a:spcPct val="104000"/>
              </a:lnSpc>
              <a:buNone/>
            </a:pPr>
            <a:r>
              <a:rPr lang="en-US" dirty="0">
                <a:solidFill>
                  <a:srgbClr val="C00000"/>
                </a:solidFill>
                <a:latin typeface="Abadi" panose="020B0604020104020204" pitchFamily="34" charset="0"/>
                <a:ea typeface="Bricolage Grotesque SemiBold" pitchFamily="34" charset="-122"/>
                <a:cs typeface="Bricolage Grotesque SemiBold" pitchFamily="34" charset="-120"/>
              </a:rPr>
              <a:t>Mi parte ansiosa</a:t>
            </a:r>
            <a:endParaRPr lang="en-US" dirty="0">
              <a:solidFill>
                <a:srgbClr val="C00000"/>
              </a:solidFill>
            </a:endParaRPr>
          </a:p>
        </p:txBody>
      </p:sp>
      <p:sp>
        <p:nvSpPr>
          <p:cNvPr id="4" name="Text 2"/>
          <p:cNvSpPr/>
          <p:nvPr/>
        </p:nvSpPr>
        <p:spPr>
          <a:xfrm>
            <a:off x="535037" y="773720"/>
            <a:ext cx="8608963" cy="113184"/>
          </a:xfrm>
          <a:prstGeom prst="rect">
            <a:avLst/>
          </a:prstGeom>
          <a:noFill/>
          <a:ln/>
        </p:spPr>
        <p:txBody>
          <a:bodyPr wrap="none" lIns="0" tIns="0" rIns="0" bIns="0" rtlCol="0" anchor="t"/>
          <a:lstStyle/>
          <a:p>
            <a:pPr marL="0" indent="0" algn="l">
              <a:lnSpc>
                <a:spcPct val="105000"/>
              </a:lnSpc>
              <a:buNone/>
            </a:pPr>
            <a:r>
              <a:rPr lang="en-US" sz="1600" dirty="0">
                <a:solidFill>
                  <a:srgbClr val="2C2926"/>
                </a:solidFill>
                <a:latin typeface="Abadi" panose="020B0604020104020204" pitchFamily="34" charset="0"/>
                <a:ea typeface="Inter" pitchFamily="34" charset="-122"/>
                <a:cs typeface="Inter" pitchFamily="34" charset="-120"/>
              </a:rPr>
              <a:t>Completa las frases:</a:t>
            </a:r>
            <a:endParaRPr lang="en-US" sz="160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026468"/>
            <a:ext cx="8151763" cy="430262"/>
          </a:xfrm>
          <a:prstGeom prst="rect">
            <a:avLst/>
          </a:prstGeom>
        </p:spPr>
      </p:pic>
      <p:sp>
        <p:nvSpPr>
          <p:cNvPr id="6" name="Text 3"/>
          <p:cNvSpPr/>
          <p:nvPr/>
        </p:nvSpPr>
        <p:spPr>
          <a:xfrm>
            <a:off x="592857" y="1174403"/>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1</a:t>
            </a:r>
            <a:endParaRPr lang="en-US" sz="800" dirty="0"/>
          </a:p>
        </p:txBody>
      </p:sp>
      <p:sp>
        <p:nvSpPr>
          <p:cNvPr id="7" name="Text 4"/>
          <p:cNvSpPr/>
          <p:nvPr/>
        </p:nvSpPr>
        <p:spPr>
          <a:xfrm>
            <a:off x="833884" y="1107653"/>
            <a:ext cx="7732812" cy="113184"/>
          </a:xfrm>
          <a:prstGeom prst="rect">
            <a:avLst/>
          </a:prstGeom>
          <a:noFill/>
          <a:ln/>
        </p:spPr>
        <p:txBody>
          <a:bodyPr wrap="none" lIns="0" tIns="0" rIns="0" bIns="0" rtlCol="0" anchor="t"/>
          <a:lstStyle/>
          <a:p>
            <a:pPr marL="0" indent="0" algn="l">
              <a:lnSpc>
                <a:spcPct val="105000"/>
              </a:lnSpc>
              <a:buNone/>
            </a:pPr>
            <a:r>
              <a:rPr lang="en-US" dirty="0">
                <a:solidFill>
                  <a:srgbClr val="2C2926"/>
                </a:solidFill>
                <a:latin typeface="Abadi" panose="020B0604020104020204" pitchFamily="34" charset="0"/>
                <a:ea typeface="Inter" pitchFamily="34" charset="-122"/>
                <a:cs typeface="Inter" pitchFamily="34" charset="-120"/>
              </a:rPr>
              <a:t>Mi parte ansiosa aparece cuando…</a:t>
            </a:r>
            <a:endParaRPr lang="en-US"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9950" y="1472981"/>
            <a:ext cx="8151763" cy="430262"/>
          </a:xfrm>
          <a:prstGeom prst="rect">
            <a:avLst/>
          </a:prstGeom>
        </p:spPr>
      </p:pic>
      <p:sp>
        <p:nvSpPr>
          <p:cNvPr id="9" name="Text 5"/>
          <p:cNvSpPr/>
          <p:nvPr/>
        </p:nvSpPr>
        <p:spPr>
          <a:xfrm>
            <a:off x="592857" y="1646113"/>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2</a:t>
            </a:r>
            <a:endParaRPr lang="en-US" sz="800" dirty="0"/>
          </a:p>
        </p:txBody>
      </p:sp>
      <p:sp>
        <p:nvSpPr>
          <p:cNvPr id="10" name="Text 6"/>
          <p:cNvSpPr/>
          <p:nvPr/>
        </p:nvSpPr>
        <p:spPr>
          <a:xfrm>
            <a:off x="833884" y="1579364"/>
            <a:ext cx="7732812" cy="113184"/>
          </a:xfrm>
          <a:prstGeom prst="rect">
            <a:avLst/>
          </a:prstGeom>
          <a:noFill/>
          <a:ln/>
        </p:spPr>
        <p:txBody>
          <a:bodyPr wrap="none" lIns="0" tIns="0" rIns="0" bIns="0" rtlCol="0" anchor="t"/>
          <a:lstStyle/>
          <a:p>
            <a:pPr marL="0" indent="0" algn="l">
              <a:lnSpc>
                <a:spcPct val="105000"/>
              </a:lnSpc>
              <a:buNone/>
            </a:pPr>
            <a:r>
              <a:rPr lang="en-US" dirty="0">
                <a:solidFill>
                  <a:srgbClr val="2C2926"/>
                </a:solidFill>
                <a:latin typeface="Abadi" panose="020B0604020104020204" pitchFamily="34" charset="0"/>
                <a:ea typeface="Inter" pitchFamily="34" charset="-122"/>
                <a:cs typeface="Inter" pitchFamily="34" charset="-120"/>
              </a:rPr>
              <a:t>Lo que más teme es…</a:t>
            </a:r>
            <a:endParaRPr lang="en-US"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8" y="1969889"/>
            <a:ext cx="8151763" cy="430262"/>
          </a:xfrm>
          <a:prstGeom prst="rect">
            <a:avLst/>
          </a:prstGeom>
        </p:spPr>
      </p:pic>
      <p:sp>
        <p:nvSpPr>
          <p:cNvPr id="12" name="Text 7"/>
          <p:cNvSpPr/>
          <p:nvPr/>
        </p:nvSpPr>
        <p:spPr>
          <a:xfrm>
            <a:off x="592857" y="2117824"/>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3</a:t>
            </a:r>
            <a:endParaRPr lang="en-US" sz="800" dirty="0"/>
          </a:p>
        </p:txBody>
      </p:sp>
      <p:sp>
        <p:nvSpPr>
          <p:cNvPr id="13" name="Text 8"/>
          <p:cNvSpPr/>
          <p:nvPr/>
        </p:nvSpPr>
        <p:spPr>
          <a:xfrm>
            <a:off x="833884" y="2051075"/>
            <a:ext cx="7732812" cy="113184"/>
          </a:xfrm>
          <a:prstGeom prst="rect">
            <a:avLst/>
          </a:prstGeom>
          <a:noFill/>
          <a:ln/>
        </p:spPr>
        <p:txBody>
          <a:bodyPr wrap="none" lIns="0" tIns="0" rIns="0" bIns="0" rtlCol="0" anchor="t"/>
          <a:lstStyle/>
          <a:p>
            <a:pPr marL="0" indent="0" algn="l">
              <a:lnSpc>
                <a:spcPct val="105000"/>
              </a:lnSpc>
              <a:buNone/>
            </a:pPr>
            <a:r>
              <a:rPr lang="en-US" dirty="0">
                <a:solidFill>
                  <a:srgbClr val="2C2926"/>
                </a:solidFill>
                <a:latin typeface="Abadi" panose="020B0604020104020204" pitchFamily="34" charset="0"/>
                <a:ea typeface="Inter" pitchFamily="34" charset="-122"/>
                <a:cs typeface="Inter" pitchFamily="34" charset="-120"/>
              </a:rPr>
              <a:t>Lo que interpreta como abandono es…</a:t>
            </a:r>
            <a:endParaRPr lang="en-US" dirty="0"/>
          </a:p>
        </p:txBody>
      </p:sp>
      <p:pic>
        <p:nvPicPr>
          <p:cNvPr id="14"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441600"/>
            <a:ext cx="8151763" cy="430262"/>
          </a:xfrm>
          <a:prstGeom prst="rect">
            <a:avLst/>
          </a:prstGeom>
        </p:spPr>
      </p:pic>
      <p:sp>
        <p:nvSpPr>
          <p:cNvPr id="15" name="Text 9"/>
          <p:cNvSpPr/>
          <p:nvPr/>
        </p:nvSpPr>
        <p:spPr>
          <a:xfrm>
            <a:off x="592857" y="2589535"/>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4</a:t>
            </a:r>
            <a:endParaRPr lang="en-US" sz="800" dirty="0"/>
          </a:p>
        </p:txBody>
      </p:sp>
      <p:sp>
        <p:nvSpPr>
          <p:cNvPr id="16" name="Text 10"/>
          <p:cNvSpPr/>
          <p:nvPr/>
        </p:nvSpPr>
        <p:spPr>
          <a:xfrm>
            <a:off x="833884" y="2522786"/>
            <a:ext cx="7732812" cy="113184"/>
          </a:xfrm>
          <a:prstGeom prst="rect">
            <a:avLst/>
          </a:prstGeom>
          <a:noFill/>
          <a:ln/>
        </p:spPr>
        <p:txBody>
          <a:bodyPr wrap="none" lIns="0" tIns="0" rIns="0" bIns="0" rtlCol="0" anchor="t"/>
          <a:lstStyle/>
          <a:p>
            <a:pPr marL="0" indent="0" algn="l">
              <a:lnSpc>
                <a:spcPct val="105000"/>
              </a:lnSpc>
              <a:buNone/>
            </a:pPr>
            <a:r>
              <a:rPr lang="en-US" dirty="0">
                <a:solidFill>
                  <a:srgbClr val="2C2926"/>
                </a:solidFill>
                <a:latin typeface="Abadi" panose="020B0604020104020204" pitchFamily="34" charset="0"/>
                <a:ea typeface="Inter" pitchFamily="34" charset="-122"/>
                <a:cs typeface="Inter" pitchFamily="34" charset="-120"/>
              </a:rPr>
              <a:t>Lo que necesita comprobar es…</a:t>
            </a:r>
            <a:endParaRPr lang="en-US" dirty="0"/>
          </a:p>
        </p:txBody>
      </p:sp>
      <p:pic>
        <p:nvPicPr>
          <p:cNvPr id="17"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913311"/>
            <a:ext cx="8151763" cy="430262"/>
          </a:xfrm>
          <a:prstGeom prst="rect">
            <a:avLst/>
          </a:prstGeom>
        </p:spPr>
      </p:pic>
      <p:sp>
        <p:nvSpPr>
          <p:cNvPr id="18" name="Text 11"/>
          <p:cNvSpPr/>
          <p:nvPr/>
        </p:nvSpPr>
        <p:spPr>
          <a:xfrm>
            <a:off x="592857" y="3061246"/>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5</a:t>
            </a:r>
            <a:endParaRPr lang="en-US" sz="800" dirty="0"/>
          </a:p>
        </p:txBody>
      </p:sp>
      <p:sp>
        <p:nvSpPr>
          <p:cNvPr id="19" name="Text 12"/>
          <p:cNvSpPr/>
          <p:nvPr/>
        </p:nvSpPr>
        <p:spPr>
          <a:xfrm>
            <a:off x="833884" y="2994496"/>
            <a:ext cx="7732812" cy="113184"/>
          </a:xfrm>
          <a:prstGeom prst="rect">
            <a:avLst/>
          </a:prstGeom>
          <a:noFill/>
          <a:ln/>
        </p:spPr>
        <p:txBody>
          <a:bodyPr wrap="none" lIns="0" tIns="0" rIns="0" bIns="0" rtlCol="0" anchor="t"/>
          <a:lstStyle/>
          <a:p>
            <a:pPr marL="0" indent="0" algn="l">
              <a:lnSpc>
                <a:spcPct val="105000"/>
              </a:lnSpc>
              <a:buNone/>
            </a:pPr>
            <a:r>
              <a:rPr lang="en-US" dirty="0">
                <a:solidFill>
                  <a:srgbClr val="2C2926"/>
                </a:solidFill>
                <a:latin typeface="Abadi" panose="020B0604020104020204" pitchFamily="34" charset="0"/>
                <a:ea typeface="Inter" pitchFamily="34" charset="-122"/>
                <a:cs typeface="Inter" pitchFamily="34" charset="-120"/>
              </a:rPr>
              <a:t>Lo que le cuesta tolerar es…</a:t>
            </a:r>
            <a:endParaRPr lang="en-US" dirty="0"/>
          </a:p>
        </p:txBody>
      </p:sp>
      <p:pic>
        <p:nvPicPr>
          <p:cNvPr id="20" name="Image 5"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3385021"/>
            <a:ext cx="8151763" cy="430262"/>
          </a:xfrm>
          <a:prstGeom prst="rect">
            <a:avLst/>
          </a:prstGeom>
        </p:spPr>
      </p:pic>
      <p:sp>
        <p:nvSpPr>
          <p:cNvPr id="21" name="Text 13"/>
          <p:cNvSpPr/>
          <p:nvPr/>
        </p:nvSpPr>
        <p:spPr>
          <a:xfrm>
            <a:off x="592857" y="3532956"/>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6</a:t>
            </a:r>
            <a:endParaRPr lang="en-US" sz="800" dirty="0"/>
          </a:p>
        </p:txBody>
      </p:sp>
      <p:sp>
        <p:nvSpPr>
          <p:cNvPr id="22" name="Text 14"/>
          <p:cNvSpPr/>
          <p:nvPr/>
        </p:nvSpPr>
        <p:spPr>
          <a:xfrm>
            <a:off x="833884" y="3466207"/>
            <a:ext cx="7732812" cy="113184"/>
          </a:xfrm>
          <a:prstGeom prst="rect">
            <a:avLst/>
          </a:prstGeom>
          <a:noFill/>
          <a:ln/>
        </p:spPr>
        <p:txBody>
          <a:bodyPr wrap="none" lIns="0" tIns="0" rIns="0" bIns="0" rtlCol="0" anchor="t"/>
          <a:lstStyle/>
          <a:p>
            <a:pPr marL="0" indent="0" algn="l">
              <a:lnSpc>
                <a:spcPct val="105000"/>
              </a:lnSpc>
              <a:buNone/>
            </a:pPr>
            <a:r>
              <a:rPr lang="en-US" dirty="0">
                <a:solidFill>
                  <a:srgbClr val="2C2926"/>
                </a:solidFill>
                <a:latin typeface="Abadi" panose="020B0604020104020204" pitchFamily="34" charset="0"/>
                <a:ea typeface="Inter" pitchFamily="34" charset="-122"/>
                <a:cs typeface="Inter" pitchFamily="34" charset="-120"/>
              </a:rPr>
              <a:t>Cuando se activa, me impulsa a…</a:t>
            </a:r>
            <a:endParaRPr lang="en-US" dirty="0"/>
          </a:p>
        </p:txBody>
      </p:sp>
      <p:pic>
        <p:nvPicPr>
          <p:cNvPr id="23" name="Image 6"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3856732"/>
            <a:ext cx="8151763" cy="430262"/>
          </a:xfrm>
          <a:prstGeom prst="rect">
            <a:avLst/>
          </a:prstGeom>
        </p:spPr>
      </p:pic>
      <p:sp>
        <p:nvSpPr>
          <p:cNvPr id="24" name="Text 15"/>
          <p:cNvSpPr/>
          <p:nvPr/>
        </p:nvSpPr>
        <p:spPr>
          <a:xfrm>
            <a:off x="592857" y="4004667"/>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7</a:t>
            </a:r>
            <a:endParaRPr lang="en-US" sz="800" dirty="0"/>
          </a:p>
        </p:txBody>
      </p:sp>
      <p:sp>
        <p:nvSpPr>
          <p:cNvPr id="25" name="Text 16"/>
          <p:cNvSpPr/>
          <p:nvPr/>
        </p:nvSpPr>
        <p:spPr>
          <a:xfrm>
            <a:off x="833884" y="3937918"/>
            <a:ext cx="7732812" cy="113184"/>
          </a:xfrm>
          <a:prstGeom prst="rect">
            <a:avLst/>
          </a:prstGeom>
          <a:noFill/>
          <a:ln/>
        </p:spPr>
        <p:txBody>
          <a:bodyPr wrap="none" lIns="0" tIns="0" rIns="0" bIns="0" rtlCol="0" anchor="t"/>
          <a:lstStyle/>
          <a:p>
            <a:pPr marL="0" indent="0" algn="l">
              <a:lnSpc>
                <a:spcPct val="105000"/>
              </a:lnSpc>
              <a:buNone/>
            </a:pPr>
            <a:r>
              <a:rPr lang="en-US" dirty="0">
                <a:solidFill>
                  <a:srgbClr val="2C2926"/>
                </a:solidFill>
                <a:latin typeface="Abadi" panose="020B0604020104020204" pitchFamily="34" charset="0"/>
                <a:ea typeface="Inter" pitchFamily="34" charset="-122"/>
                <a:cs typeface="Inter" pitchFamily="34" charset="-120"/>
              </a:rPr>
              <a:t>Después de actuar desde esa parte, suelo sentir…</a:t>
            </a:r>
            <a:endParaRPr lang="en-US" dirty="0"/>
          </a:p>
        </p:txBody>
      </p:sp>
      <p:pic>
        <p:nvPicPr>
          <p:cNvPr id="26" name="Image 7"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4328443"/>
            <a:ext cx="8151763" cy="430262"/>
          </a:xfrm>
          <a:prstGeom prst="rect">
            <a:avLst/>
          </a:prstGeom>
        </p:spPr>
      </p:pic>
      <p:sp>
        <p:nvSpPr>
          <p:cNvPr id="27" name="Text 17"/>
          <p:cNvSpPr/>
          <p:nvPr/>
        </p:nvSpPr>
        <p:spPr>
          <a:xfrm>
            <a:off x="592857" y="4476378"/>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8</a:t>
            </a:r>
            <a:endParaRPr lang="en-US" sz="800" dirty="0"/>
          </a:p>
        </p:txBody>
      </p:sp>
      <p:sp>
        <p:nvSpPr>
          <p:cNvPr id="28" name="Text 18"/>
          <p:cNvSpPr/>
          <p:nvPr/>
        </p:nvSpPr>
        <p:spPr>
          <a:xfrm>
            <a:off x="833884" y="4409629"/>
            <a:ext cx="7732812" cy="113184"/>
          </a:xfrm>
          <a:prstGeom prst="rect">
            <a:avLst/>
          </a:prstGeom>
          <a:noFill/>
          <a:ln/>
        </p:spPr>
        <p:txBody>
          <a:bodyPr wrap="none" lIns="0" tIns="0" rIns="0" bIns="0" rtlCol="0" anchor="t"/>
          <a:lstStyle/>
          <a:p>
            <a:pPr marL="0" indent="0" algn="l">
              <a:lnSpc>
                <a:spcPct val="105000"/>
              </a:lnSpc>
              <a:buNone/>
            </a:pPr>
            <a:r>
              <a:rPr lang="en-US" dirty="0">
                <a:solidFill>
                  <a:srgbClr val="2C2926"/>
                </a:solidFill>
                <a:latin typeface="Abadi" panose="020B0604020104020204" pitchFamily="34" charset="0"/>
                <a:ea typeface="Inter" pitchFamily="34" charset="-122"/>
                <a:cs typeface="Inter" pitchFamily="34" charset="-120"/>
              </a:rPr>
              <a:t>Si esa parte pudiera hablar, diría…</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309851" y="359136"/>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Ejercicio continuación</a:t>
            </a:r>
            <a:endParaRPr lang="en-US" sz="2400" dirty="0"/>
          </a:p>
        </p:txBody>
      </p:sp>
      <p:sp>
        <p:nvSpPr>
          <p:cNvPr id="3" name="Text 1"/>
          <p:cNvSpPr/>
          <p:nvPr/>
        </p:nvSpPr>
        <p:spPr>
          <a:xfrm>
            <a:off x="572355" y="1073474"/>
            <a:ext cx="8151763"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Dar voz a la parte ansiosa</a:t>
            </a:r>
            <a:endParaRPr lang="en-US" sz="1950" dirty="0"/>
          </a:p>
        </p:txBody>
      </p:sp>
      <p:sp>
        <p:nvSpPr>
          <p:cNvPr id="4" name="Text 2"/>
          <p:cNvSpPr/>
          <p:nvPr/>
        </p:nvSpPr>
        <p:spPr>
          <a:xfrm>
            <a:off x="496119" y="2100337"/>
            <a:ext cx="8608963"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Completa esta frase como si hablara tu parte ansiosa:</a:t>
            </a:r>
            <a:endParaRPr lang="en-US" sz="120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1831" y="2473672"/>
            <a:ext cx="2628156" cy="276671"/>
          </a:xfrm>
          <a:prstGeom prst="rect">
            <a:avLst/>
          </a:prstGeom>
        </p:spPr>
      </p:pic>
      <p:sp>
        <p:nvSpPr>
          <p:cNvPr id="6" name="Text 3"/>
          <p:cNvSpPr/>
          <p:nvPr/>
        </p:nvSpPr>
        <p:spPr>
          <a:xfrm>
            <a:off x="648667" y="2487960"/>
            <a:ext cx="2461320"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"Me asusto cuando…"</a:t>
            </a:r>
            <a:endParaRPr lang="en-US" sz="12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0704" y="2473672"/>
            <a:ext cx="2628230" cy="276671"/>
          </a:xfrm>
          <a:prstGeom prst="rect">
            <a:avLst/>
          </a:prstGeom>
        </p:spPr>
      </p:pic>
      <p:sp>
        <p:nvSpPr>
          <p:cNvPr id="8" name="Text 4"/>
          <p:cNvSpPr/>
          <p:nvPr/>
        </p:nvSpPr>
        <p:spPr>
          <a:xfrm>
            <a:off x="3417540" y="2487960"/>
            <a:ext cx="2461394"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"Necesito que…"</a:t>
            </a:r>
            <a:endParaRPr lang="en-US" sz="120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9651" y="2473672"/>
            <a:ext cx="2628230" cy="276671"/>
          </a:xfrm>
          <a:prstGeom prst="rect">
            <a:avLst/>
          </a:prstGeom>
        </p:spPr>
      </p:pic>
      <p:sp>
        <p:nvSpPr>
          <p:cNvPr id="10" name="Text 5"/>
          <p:cNvSpPr/>
          <p:nvPr/>
        </p:nvSpPr>
        <p:spPr>
          <a:xfrm>
            <a:off x="6186488" y="2487960"/>
            <a:ext cx="2461394"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"Me duele pensar que…"</a:t>
            </a:r>
            <a:endParaRPr lang="en-US" sz="1200" dirty="0"/>
          </a:p>
        </p:txBody>
      </p:sp>
      <p:pic>
        <p:nvPicPr>
          <p:cNvPr id="11"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1831" y="2969791"/>
            <a:ext cx="2628156" cy="524768"/>
          </a:xfrm>
          <a:prstGeom prst="rect">
            <a:avLst/>
          </a:prstGeom>
        </p:spPr>
      </p:pic>
      <p:sp>
        <p:nvSpPr>
          <p:cNvPr id="12" name="Text 6"/>
          <p:cNvSpPr/>
          <p:nvPr/>
        </p:nvSpPr>
        <p:spPr>
          <a:xfrm>
            <a:off x="648667" y="2984078"/>
            <a:ext cx="2461320"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"Intento protegerte de…"</a:t>
            </a:r>
            <a:endParaRPr lang="en-US" sz="1200" dirty="0"/>
          </a:p>
        </p:txBody>
      </p:sp>
      <p:pic>
        <p:nvPicPr>
          <p:cNvPr id="13"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50704" y="2969791"/>
            <a:ext cx="2628230" cy="524768"/>
          </a:xfrm>
          <a:prstGeom prst="rect">
            <a:avLst/>
          </a:prstGeom>
        </p:spPr>
      </p:pic>
      <p:sp>
        <p:nvSpPr>
          <p:cNvPr id="14" name="Text 7"/>
          <p:cNvSpPr/>
          <p:nvPr/>
        </p:nvSpPr>
        <p:spPr>
          <a:xfrm>
            <a:off x="3417540" y="2984078"/>
            <a:ext cx="2461394" cy="496193"/>
          </a:xfrm>
          <a:prstGeom prst="rect">
            <a:avLst/>
          </a:prstGeom>
          <a:noFill/>
          <a:ln/>
        </p:spPr>
        <p:txBody>
          <a:bodyPr wrap="square" lIns="0" tIns="0" rIns="0" bIns="0" rtlCol="0" anchor="t">
            <a:normAutofit/>
          </a:bodyPr>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"Cuando insisto o busco señales, en realidad estoy intentando…"</a:t>
            </a:r>
            <a:endParaRPr lang="en-US" sz="1200" dirty="0"/>
          </a:p>
        </p:txBody>
      </p:sp>
      <p:pic>
        <p:nvPicPr>
          <p:cNvPr id="15" name="Image 5"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19651" y="2969791"/>
            <a:ext cx="2628230" cy="524768"/>
          </a:xfrm>
          <a:prstGeom prst="rect">
            <a:avLst/>
          </a:prstGeom>
        </p:spPr>
      </p:pic>
      <p:sp>
        <p:nvSpPr>
          <p:cNvPr id="16" name="Text 8"/>
          <p:cNvSpPr/>
          <p:nvPr/>
        </p:nvSpPr>
        <p:spPr>
          <a:xfrm>
            <a:off x="6186488" y="2984078"/>
            <a:ext cx="2461394" cy="496193"/>
          </a:xfrm>
          <a:prstGeom prst="rect">
            <a:avLst/>
          </a:prstGeom>
          <a:noFill/>
          <a:ln/>
        </p:spPr>
        <p:txBody>
          <a:bodyPr wrap="square" lIns="0" tIns="0" rIns="0" bIns="0" rtlCol="0" anchor="t">
            <a:normAutofit/>
          </a:bodyPr>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"No quiero parecer intensa, pero…"</a:t>
            </a:r>
            <a:endParaRPr lang="en-US" sz="1200" dirty="0"/>
          </a:p>
        </p:txBody>
      </p:sp>
      <p:pic>
        <p:nvPicPr>
          <p:cNvPr id="17" name="Image 6"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81831" y="3714006"/>
            <a:ext cx="8166050" cy="276671"/>
          </a:xfrm>
          <a:prstGeom prst="rect">
            <a:avLst/>
          </a:prstGeom>
        </p:spPr>
      </p:pic>
      <p:sp>
        <p:nvSpPr>
          <p:cNvPr id="18" name="Text 9"/>
          <p:cNvSpPr/>
          <p:nvPr/>
        </p:nvSpPr>
        <p:spPr>
          <a:xfrm>
            <a:off x="648667" y="3728293"/>
            <a:ext cx="7999214"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"Lo que necesito aprender es…"</a:t>
            </a:r>
            <a:endParaRPr lang="en-US" sz="1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54842" y="330349"/>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Integración del apego ansioso</a:t>
            </a:r>
            <a:endParaRPr lang="en-US" sz="2400" dirty="0"/>
          </a:p>
        </p:txBody>
      </p:sp>
      <p:sp>
        <p:nvSpPr>
          <p:cNvPr id="3" name="Text 1"/>
          <p:cNvSpPr/>
          <p:nvPr/>
        </p:nvSpPr>
        <p:spPr>
          <a:xfrm>
            <a:off x="496118" y="1234368"/>
            <a:ext cx="8151763" cy="2186211"/>
          </a:xfrm>
          <a:prstGeom prst="rect">
            <a:avLst/>
          </a:prstGeom>
          <a:noFill/>
          <a:ln/>
        </p:spPr>
        <p:txBody>
          <a:bodyPr wrap="square" lIns="0" tIns="0" rIns="0" bIns="0" rtlCol="0" anchor="t"/>
          <a:lstStyle/>
          <a:p>
            <a:pPr marL="0" indent="0" algn="l">
              <a:lnSpc>
                <a:spcPct val="133000"/>
              </a:lnSpc>
              <a:spcAft>
                <a:spcPts val="1050"/>
              </a:spcAft>
              <a:buNone/>
            </a:pPr>
            <a:r>
              <a:rPr lang="en-US" dirty="0">
                <a:solidFill>
                  <a:srgbClr val="2C2926"/>
                </a:solidFill>
                <a:latin typeface="Abadi" panose="020B0604020104020204" pitchFamily="34" charset="0"/>
                <a:ea typeface="Inter" pitchFamily="34" charset="-122"/>
                <a:cs typeface="Inter" pitchFamily="34" charset="-120"/>
              </a:rPr>
              <a:t>La estrategia de supervivencia del apego ansioso es la hiperactivación.</a:t>
            </a:r>
            <a:endParaRPr lang="en-US" dirty="0"/>
          </a:p>
          <a:p>
            <a:pPr marL="0" indent="0" algn="l">
              <a:lnSpc>
                <a:spcPct val="133000"/>
              </a:lnSpc>
              <a:spcAft>
                <a:spcPts val="1050"/>
              </a:spcAft>
              <a:buNone/>
            </a:pPr>
            <a:r>
              <a:rPr lang="en-US" dirty="0">
                <a:solidFill>
                  <a:srgbClr val="2C2926"/>
                </a:solidFill>
                <a:latin typeface="Abadi" panose="020B0604020104020204" pitchFamily="34" charset="0"/>
                <a:ea typeface="Inter" pitchFamily="34" charset="-122"/>
                <a:cs typeface="Inter" pitchFamily="34" charset="-120"/>
              </a:rPr>
              <a:t>Cuando aparece amenaza de pérdida, el sistema aumenta la intensidad para recuperar el vínculo.</a:t>
            </a:r>
            <a:endParaRPr lang="en-US" dirty="0"/>
          </a:p>
          <a:p>
            <a:pPr marL="0" indent="0" algn="l">
              <a:lnSpc>
                <a:spcPct val="133000"/>
              </a:lnSpc>
              <a:spcAft>
                <a:spcPts val="1050"/>
              </a:spcAft>
              <a:buNone/>
            </a:pPr>
            <a:r>
              <a:rPr lang="en-US" dirty="0">
                <a:solidFill>
                  <a:srgbClr val="2C2926"/>
                </a:solidFill>
                <a:latin typeface="Abadi" panose="020B0604020104020204" pitchFamily="34" charset="0"/>
                <a:ea typeface="Inter" pitchFamily="34" charset="-122"/>
                <a:cs typeface="Inter" pitchFamily="34" charset="-120"/>
              </a:rPr>
              <a:t>El objetivo profundo no siempre es controlar al otro.</a:t>
            </a:r>
            <a:endParaRPr lang="en-US" dirty="0"/>
          </a:p>
          <a:p>
            <a:pPr marL="0" indent="0" algn="l">
              <a:lnSpc>
                <a:spcPct val="133000"/>
              </a:lnSpc>
              <a:spcAft>
                <a:spcPts val="1050"/>
              </a:spcAft>
              <a:buNone/>
            </a:pPr>
            <a:r>
              <a:rPr lang="en-US" dirty="0">
                <a:solidFill>
                  <a:srgbClr val="2C2926"/>
                </a:solidFill>
                <a:latin typeface="Abadi" panose="020B0604020104020204" pitchFamily="34" charset="0"/>
                <a:ea typeface="Inter" pitchFamily="34" charset="-122"/>
                <a:cs typeface="Inter" pitchFamily="34" charset="-120"/>
              </a:rPr>
              <a:t>Muchas veces es calmar el miedo a perderlo.</a:t>
            </a:r>
            <a:endParaRPr lang="en-US" dirty="0"/>
          </a:p>
          <a:p>
            <a:pPr marL="0" indent="0" algn="l">
              <a:lnSpc>
                <a:spcPct val="133000"/>
              </a:lnSpc>
              <a:spcAft>
                <a:spcPts val="1050"/>
              </a:spcAft>
              <a:buNone/>
            </a:pPr>
            <a:r>
              <a:rPr lang="en-US" dirty="0">
                <a:solidFill>
                  <a:srgbClr val="2C2926"/>
                </a:solidFill>
                <a:latin typeface="Abadi" panose="020B0604020104020204" pitchFamily="34" charset="0"/>
                <a:ea typeface="Inter" pitchFamily="34" charset="-122"/>
                <a:cs typeface="Inter" pitchFamily="34" charset="-120"/>
              </a:rPr>
              <a:t>La conducta puede parecer excesiva.</a:t>
            </a:r>
            <a:endParaRPr lang="en-US" dirty="0"/>
          </a:p>
          <a:p>
            <a:pPr marL="0" indent="0" algn="l">
              <a:lnSpc>
                <a:spcPct val="133000"/>
              </a:lnSpc>
              <a:buNone/>
            </a:pPr>
            <a:r>
              <a:rPr lang="en-US" b="1" dirty="0">
                <a:solidFill>
                  <a:srgbClr val="2C2926"/>
                </a:solidFill>
                <a:latin typeface="Abadi" panose="020B0604020104020204" pitchFamily="34" charset="0"/>
                <a:ea typeface="Inter Bold" pitchFamily="34" charset="-122"/>
                <a:cs typeface="Inter Bold" pitchFamily="34" charset="-120"/>
              </a:rPr>
              <a:t>La emoción suele tener una historia.</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578299" y="135938"/>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Apego evitativo en la vida adulta</a:t>
            </a:r>
            <a:endParaRPr lang="en-US" sz="2400" dirty="0"/>
          </a:p>
        </p:txBody>
      </p:sp>
      <p:sp>
        <p:nvSpPr>
          <p:cNvPr id="3" name="Text 1"/>
          <p:cNvSpPr/>
          <p:nvPr/>
        </p:nvSpPr>
        <p:spPr>
          <a:xfrm>
            <a:off x="294784" y="603675"/>
            <a:ext cx="8151763" cy="1271439"/>
          </a:xfrm>
          <a:prstGeom prst="rect">
            <a:avLst/>
          </a:prstGeom>
          <a:noFill/>
          <a:ln/>
        </p:spPr>
        <p:txBody>
          <a:bodyPr wrap="square" lIns="0" tIns="0" rIns="0" bIns="0" rtlCol="0" anchor="t"/>
          <a:lstStyle/>
          <a:p>
            <a:pPr marL="0" indent="0" algn="l">
              <a:lnSpc>
                <a:spcPct val="133000"/>
              </a:lnSpc>
              <a:spcAft>
                <a:spcPts val="1050"/>
              </a:spcAft>
              <a:buNone/>
            </a:pPr>
            <a:r>
              <a:rPr lang="en-US" sz="1600" dirty="0">
                <a:solidFill>
                  <a:srgbClr val="002060"/>
                </a:solidFill>
                <a:latin typeface="Abadi" panose="020B0604020104020204" pitchFamily="34" charset="0"/>
                <a:ea typeface="Inter" pitchFamily="34" charset="-122"/>
                <a:cs typeface="Inter" pitchFamily="34" charset="-120"/>
              </a:rPr>
              <a:t>El apego evitativo se organiza alrededor del miedo a la dependencia, la invasión o la pérdida de autonomía.</a:t>
            </a:r>
            <a:endParaRPr lang="en-US" sz="1600" dirty="0">
              <a:solidFill>
                <a:srgbClr val="002060"/>
              </a:solidFill>
            </a:endParaRPr>
          </a:p>
          <a:p>
            <a:pPr marL="0" indent="0" algn="l">
              <a:lnSpc>
                <a:spcPct val="133000"/>
              </a:lnSpc>
              <a:spcAft>
                <a:spcPts val="1050"/>
              </a:spcAft>
              <a:buNone/>
            </a:pPr>
            <a:r>
              <a:rPr lang="en-US" sz="1600" dirty="0">
                <a:solidFill>
                  <a:srgbClr val="002060"/>
                </a:solidFill>
                <a:latin typeface="Abadi" panose="020B0604020104020204" pitchFamily="34" charset="0"/>
                <a:ea typeface="Inter" pitchFamily="34" charset="-122"/>
                <a:cs typeface="Inter" pitchFamily="34" charset="-120"/>
              </a:rPr>
              <a:t>La persona puede desear vínculo, pero sentirse amenazada cuando la relación se vuelve demasiado íntima, demandante o emocionalmente intensa.</a:t>
            </a:r>
            <a:endParaRPr lang="en-US" sz="1600" dirty="0">
              <a:solidFill>
                <a:srgbClr val="002060"/>
              </a:solidFill>
            </a:endParaRPr>
          </a:p>
          <a:p>
            <a:pPr marL="0" indent="0" algn="l">
              <a:lnSpc>
                <a:spcPct val="133000"/>
              </a:lnSpc>
              <a:buNone/>
            </a:pPr>
            <a:r>
              <a:rPr lang="en-US" sz="1600" dirty="0">
                <a:solidFill>
                  <a:srgbClr val="002060"/>
                </a:solidFill>
                <a:latin typeface="Abadi" panose="020B0604020104020204" pitchFamily="34" charset="0"/>
                <a:ea typeface="Inter" pitchFamily="34" charset="-122"/>
                <a:cs typeface="Inter" pitchFamily="34" charset="-120"/>
              </a:rPr>
              <a:t>La pregunta interna suele ser</a:t>
            </a:r>
            <a:r>
              <a:rPr lang="en-US" sz="1200" dirty="0">
                <a:solidFill>
                  <a:srgbClr val="2C2926"/>
                </a:solidFill>
                <a:latin typeface="Abadi" panose="020B0604020104020204" pitchFamily="34" charset="0"/>
                <a:ea typeface="Inter" pitchFamily="34" charset="-122"/>
                <a:cs typeface="Inter" pitchFamily="34" charset="-120"/>
              </a:rPr>
              <a:t>:</a:t>
            </a:r>
            <a:endParaRPr lang="en-US" sz="1200" dirty="0"/>
          </a:p>
        </p:txBody>
      </p:sp>
      <p:sp>
        <p:nvSpPr>
          <p:cNvPr id="4" name="Text 2"/>
          <p:cNvSpPr/>
          <p:nvPr/>
        </p:nvSpPr>
        <p:spPr>
          <a:xfrm>
            <a:off x="1871913" y="2505820"/>
            <a:ext cx="8151763" cy="534888"/>
          </a:xfrm>
          <a:prstGeom prst="rect">
            <a:avLst/>
          </a:prstGeom>
          <a:noFill/>
          <a:ln/>
        </p:spPr>
        <p:txBody>
          <a:bodyPr wrap="none" lIns="0" tIns="0" rIns="0" bIns="0" rtlCol="0" anchor="t"/>
          <a:lstStyle/>
          <a:p>
            <a:pPr marL="0" indent="0" algn="l">
              <a:lnSpc>
                <a:spcPct val="104000"/>
              </a:lnSpc>
              <a:buNone/>
            </a:pPr>
            <a:r>
              <a:rPr lang="en-US" sz="3350" dirty="0">
                <a:solidFill>
                  <a:srgbClr val="2C2926"/>
                </a:solidFill>
                <a:latin typeface="Abadi" panose="020B0604020104020204" pitchFamily="34" charset="0"/>
                <a:ea typeface="Bricolage Grotesque SemiBold" pitchFamily="34" charset="-122"/>
                <a:cs typeface="Bricolage Grotesque SemiBold" pitchFamily="34" charset="-120"/>
              </a:rPr>
              <a:t>¿Me vas a invadir?</a:t>
            </a:r>
            <a:endParaRPr lang="en-US" sz="3350" dirty="0"/>
          </a:p>
        </p:txBody>
      </p:sp>
      <p:sp>
        <p:nvSpPr>
          <p:cNvPr id="5" name="Text 3"/>
          <p:cNvSpPr/>
          <p:nvPr/>
        </p:nvSpPr>
        <p:spPr>
          <a:xfrm>
            <a:off x="496119" y="3226743"/>
            <a:ext cx="8608963"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O también:</a:t>
            </a:r>
            <a:endParaRPr lang="en-US" sz="1200" dirty="0"/>
          </a:p>
        </p:txBody>
      </p:sp>
      <p:sp>
        <p:nvSpPr>
          <p:cNvPr id="6" name="Text 4"/>
          <p:cNvSpPr/>
          <p:nvPr/>
        </p:nvSpPr>
        <p:spPr>
          <a:xfrm>
            <a:off x="496119" y="3660874"/>
            <a:ext cx="8151763" cy="1069777"/>
          </a:xfrm>
          <a:prstGeom prst="rect">
            <a:avLst/>
          </a:prstGeom>
          <a:noFill/>
          <a:ln/>
        </p:spPr>
        <p:txBody>
          <a:bodyPr wrap="square" lIns="0" tIns="0" rIns="0" bIns="0" rtlCol="0" anchor="t">
            <a:normAutofit/>
          </a:bodyPr>
          <a:lstStyle/>
          <a:p>
            <a:pPr marL="0" indent="0" algn="l">
              <a:lnSpc>
                <a:spcPct val="104000"/>
              </a:lnSpc>
              <a:buNone/>
            </a:pPr>
            <a:r>
              <a:rPr lang="en-US" sz="3350" dirty="0">
                <a:solidFill>
                  <a:srgbClr val="2C2926"/>
                </a:solidFill>
                <a:latin typeface="Abadi" panose="020B0604020104020204" pitchFamily="34" charset="0"/>
                <a:ea typeface="Bricolage Grotesque SemiBold" pitchFamily="34" charset="-122"/>
                <a:cs typeface="Bricolage Grotesque SemiBold" pitchFamily="34" charset="-120"/>
              </a:rPr>
              <a:t>¿Voy a perderme si me acerco demasiado?</a:t>
            </a:r>
            <a:endParaRPr lang="en-US" sz="3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475580"/>
            <a:ext cx="8151763" cy="327050"/>
          </a:xfrm>
          <a:prstGeom prst="rect">
            <a:avLst/>
          </a:prstGeom>
          <a:noFill/>
          <a:ln/>
        </p:spPr>
        <p:txBody>
          <a:bodyPr wrap="none" lIns="0" tIns="0" rIns="0" bIns="0" rtlCol="0" anchor="t"/>
          <a:lstStyle/>
          <a:p>
            <a:pPr marL="0" indent="0" algn="l">
              <a:lnSpc>
                <a:spcPct val="104000"/>
              </a:lnSpc>
              <a:buNone/>
            </a:pPr>
            <a:r>
              <a:rPr lang="en-US" sz="2050" dirty="0">
                <a:solidFill>
                  <a:srgbClr val="2C2926"/>
                </a:solidFill>
                <a:latin typeface="Abadi" panose="020B0604020104020204" pitchFamily="34" charset="0"/>
                <a:ea typeface="Bricolage Grotesque SemiBold" pitchFamily="34" charset="-122"/>
                <a:cs typeface="Bricolage Grotesque SemiBold" pitchFamily="34" charset="-120"/>
              </a:rPr>
              <a:t>Idea clave</a:t>
            </a:r>
            <a:endParaRPr lang="en-US" sz="2050" dirty="0"/>
          </a:p>
        </p:txBody>
      </p:sp>
      <p:sp>
        <p:nvSpPr>
          <p:cNvPr id="3" name="Text 1"/>
          <p:cNvSpPr/>
          <p:nvPr/>
        </p:nvSpPr>
        <p:spPr>
          <a:xfrm>
            <a:off x="496119" y="935087"/>
            <a:ext cx="8151763" cy="1353964"/>
          </a:xfrm>
          <a:prstGeom prst="rect">
            <a:avLst/>
          </a:prstGeom>
          <a:noFill/>
          <a:ln/>
        </p:spPr>
        <p:txBody>
          <a:bodyPr wrap="square" lIns="0" tIns="0" rIns="0" bIns="0" rtlCol="0" anchor="t">
            <a:normAutofit/>
          </a:bodyPr>
          <a:lstStyle/>
          <a:p>
            <a:pPr marL="0" indent="0" algn="ctr">
              <a:lnSpc>
                <a:spcPct val="104000"/>
              </a:lnSpc>
              <a:buNone/>
            </a:pPr>
            <a:r>
              <a:rPr lang="en-US" sz="2800" dirty="0">
                <a:solidFill>
                  <a:srgbClr val="2C2926"/>
                </a:solidFill>
                <a:latin typeface="Abadi" panose="020B0604020104020204" pitchFamily="34" charset="0"/>
                <a:ea typeface="Bricolage Grotesque SemiBold" pitchFamily="34" charset="-122"/>
                <a:cs typeface="Bricolage Grotesque SemiBold" pitchFamily="34" charset="-120"/>
              </a:rPr>
              <a:t>No siempre reaccionamos a lo que ocurre, sino a lo que eso representa para nuestra historia emocional</a:t>
            </a:r>
            <a:endParaRPr lang="en-US" sz="2800" dirty="0"/>
          </a:p>
        </p:txBody>
      </p:sp>
      <p:sp>
        <p:nvSpPr>
          <p:cNvPr id="5" name="Text 2"/>
          <p:cNvSpPr/>
          <p:nvPr/>
        </p:nvSpPr>
        <p:spPr>
          <a:xfrm>
            <a:off x="496119" y="1992872"/>
            <a:ext cx="3736777" cy="192956"/>
          </a:xfrm>
          <a:prstGeom prst="rect">
            <a:avLst/>
          </a:prstGeom>
          <a:noFill/>
          <a:ln/>
        </p:spPr>
        <p:txBody>
          <a:bodyPr wrap="none" lIns="0" tIns="0" rIns="0" bIns="0" rtlCol="0" anchor="t"/>
          <a:lstStyle/>
          <a:p>
            <a:pPr marL="0" indent="0" algn="l">
              <a:lnSpc>
                <a:spcPct val="123000"/>
              </a:lnSpc>
              <a:buNone/>
            </a:pPr>
            <a:r>
              <a:rPr lang="en-US" dirty="0">
                <a:solidFill>
                  <a:srgbClr val="002060"/>
                </a:solidFill>
                <a:latin typeface="Abadi" panose="020B0604020104020204" pitchFamily="34" charset="0"/>
                <a:ea typeface="Inter" pitchFamily="34" charset="-122"/>
                <a:cs typeface="Inter" pitchFamily="34" charset="-120"/>
              </a:rPr>
              <a:t>Un mensaje no contestado puede sentirse como </a:t>
            </a:r>
            <a:r>
              <a:rPr lang="en-US" b="1" dirty="0">
                <a:solidFill>
                  <a:srgbClr val="002060"/>
                </a:solidFill>
                <a:latin typeface="Abadi" panose="020B0604020104020204" pitchFamily="34" charset="0"/>
                <a:ea typeface="Inter Bold" pitchFamily="34" charset="-122"/>
                <a:cs typeface="Inter Bold" pitchFamily="34" charset="-120"/>
              </a:rPr>
              <a:t>abandono</a:t>
            </a:r>
            <a:r>
              <a:rPr lang="en-US" sz="1000" dirty="0">
                <a:solidFill>
                  <a:srgbClr val="2C2926"/>
                </a:solidFill>
                <a:latin typeface="Abadi" panose="020B0604020104020204" pitchFamily="34" charset="0"/>
                <a:ea typeface="Inter" pitchFamily="34" charset="-122"/>
                <a:cs typeface="Inter" pitchFamily="34" charset="-120"/>
              </a:rPr>
              <a:t>.</a:t>
            </a:r>
            <a:endParaRPr lang="en-US" sz="1000" dirty="0"/>
          </a:p>
        </p:txBody>
      </p:sp>
      <p:sp>
        <p:nvSpPr>
          <p:cNvPr id="7" name="Text 3"/>
          <p:cNvSpPr/>
          <p:nvPr/>
        </p:nvSpPr>
        <p:spPr>
          <a:xfrm>
            <a:off x="3240228" y="2475272"/>
            <a:ext cx="3736777" cy="192956"/>
          </a:xfrm>
          <a:prstGeom prst="rect">
            <a:avLst/>
          </a:prstGeom>
          <a:noFill/>
          <a:ln/>
        </p:spPr>
        <p:txBody>
          <a:bodyPr wrap="none" lIns="0" tIns="0" rIns="0" bIns="0" rtlCol="0" anchor="t"/>
          <a:lstStyle/>
          <a:p>
            <a:pPr marL="0" indent="0" algn="l">
              <a:lnSpc>
                <a:spcPct val="123000"/>
              </a:lnSpc>
              <a:buNone/>
            </a:pPr>
            <a:r>
              <a:rPr lang="en-US" dirty="0">
                <a:solidFill>
                  <a:srgbClr val="002060"/>
                </a:solidFill>
                <a:latin typeface="Abadi" panose="020B0604020104020204" pitchFamily="34" charset="0"/>
                <a:ea typeface="Inter" pitchFamily="34" charset="-122"/>
                <a:cs typeface="Inter" pitchFamily="34" charset="-120"/>
              </a:rPr>
              <a:t>Una crítica puede sentirse como </a:t>
            </a:r>
            <a:r>
              <a:rPr lang="en-US" b="1" dirty="0">
                <a:solidFill>
                  <a:srgbClr val="002060"/>
                </a:solidFill>
                <a:latin typeface="Abadi" panose="020B0604020104020204" pitchFamily="34" charset="0"/>
                <a:ea typeface="Inter Bold" pitchFamily="34" charset="-122"/>
                <a:cs typeface="Inter Bold" pitchFamily="34" charset="-120"/>
              </a:rPr>
              <a:t>humillación</a:t>
            </a:r>
            <a:r>
              <a:rPr lang="en-US" sz="1000" dirty="0">
                <a:solidFill>
                  <a:srgbClr val="2C2926"/>
                </a:solidFill>
                <a:latin typeface="Abadi" panose="020B0604020104020204" pitchFamily="34" charset="0"/>
                <a:ea typeface="Inter" pitchFamily="34" charset="-122"/>
                <a:cs typeface="Inter" pitchFamily="34" charset="-120"/>
              </a:rPr>
              <a:t>.</a:t>
            </a:r>
            <a:endParaRPr lang="en-US" sz="1000" dirty="0"/>
          </a:p>
        </p:txBody>
      </p:sp>
      <p:sp>
        <p:nvSpPr>
          <p:cNvPr id="9" name="Text 4"/>
          <p:cNvSpPr/>
          <p:nvPr/>
        </p:nvSpPr>
        <p:spPr>
          <a:xfrm>
            <a:off x="496119" y="2892351"/>
            <a:ext cx="3736777" cy="192956"/>
          </a:xfrm>
          <a:prstGeom prst="rect">
            <a:avLst/>
          </a:prstGeom>
          <a:noFill/>
          <a:ln/>
        </p:spPr>
        <p:txBody>
          <a:bodyPr wrap="none" lIns="0" tIns="0" rIns="0" bIns="0" rtlCol="0" anchor="t"/>
          <a:lstStyle/>
          <a:p>
            <a:pPr marL="0" indent="0" algn="l">
              <a:lnSpc>
                <a:spcPct val="123000"/>
              </a:lnSpc>
              <a:buNone/>
            </a:pPr>
            <a:r>
              <a:rPr lang="en-US" dirty="0">
                <a:solidFill>
                  <a:srgbClr val="002060"/>
                </a:solidFill>
                <a:latin typeface="Abadi" panose="020B0604020104020204" pitchFamily="34" charset="0"/>
                <a:ea typeface="Inter" pitchFamily="34" charset="-122"/>
                <a:cs typeface="Inter" pitchFamily="34" charset="-120"/>
              </a:rPr>
              <a:t>Una petición de espacio puede sentirse como </a:t>
            </a:r>
            <a:r>
              <a:rPr lang="en-US" b="1" dirty="0">
                <a:solidFill>
                  <a:srgbClr val="002060"/>
                </a:solidFill>
                <a:latin typeface="Abadi" panose="020B0604020104020204" pitchFamily="34" charset="0"/>
                <a:ea typeface="Inter Bold" pitchFamily="34" charset="-122"/>
                <a:cs typeface="Inter Bold" pitchFamily="34" charset="-120"/>
              </a:rPr>
              <a:t>rechazo</a:t>
            </a:r>
            <a:r>
              <a:rPr lang="en-US" sz="1000" dirty="0">
                <a:solidFill>
                  <a:srgbClr val="2C2926"/>
                </a:solidFill>
                <a:latin typeface="Abadi" panose="020B0604020104020204" pitchFamily="34" charset="0"/>
                <a:ea typeface="Inter" pitchFamily="34" charset="-122"/>
                <a:cs typeface="Inter" pitchFamily="34" charset="-120"/>
              </a:rPr>
              <a:t>.</a:t>
            </a:r>
            <a:endParaRPr lang="en-US" sz="1000" dirty="0"/>
          </a:p>
        </p:txBody>
      </p:sp>
      <p:sp>
        <p:nvSpPr>
          <p:cNvPr id="11" name="Text 5"/>
          <p:cNvSpPr/>
          <p:nvPr/>
        </p:nvSpPr>
        <p:spPr>
          <a:xfrm>
            <a:off x="3020037" y="3270577"/>
            <a:ext cx="3736777" cy="192956"/>
          </a:xfrm>
          <a:prstGeom prst="rect">
            <a:avLst/>
          </a:prstGeom>
          <a:noFill/>
          <a:ln/>
        </p:spPr>
        <p:txBody>
          <a:bodyPr wrap="none" lIns="0" tIns="0" rIns="0" bIns="0" rtlCol="0" anchor="t"/>
          <a:lstStyle/>
          <a:p>
            <a:pPr marL="0" indent="0" algn="l">
              <a:lnSpc>
                <a:spcPct val="123000"/>
              </a:lnSpc>
              <a:buNone/>
            </a:pPr>
            <a:r>
              <a:rPr lang="en-US" dirty="0">
                <a:solidFill>
                  <a:srgbClr val="002060"/>
                </a:solidFill>
                <a:latin typeface="Abadi" panose="020B0604020104020204" pitchFamily="34" charset="0"/>
                <a:ea typeface="Inter" pitchFamily="34" charset="-122"/>
                <a:cs typeface="Inter" pitchFamily="34" charset="-120"/>
              </a:rPr>
              <a:t>Una muestra de intimidad puede sentirse como </a:t>
            </a:r>
            <a:r>
              <a:rPr lang="en-US" b="1" dirty="0">
                <a:solidFill>
                  <a:srgbClr val="002060"/>
                </a:solidFill>
                <a:latin typeface="Abadi" panose="020B0604020104020204" pitchFamily="34" charset="0"/>
                <a:ea typeface="Inter Bold" pitchFamily="34" charset="-122"/>
                <a:cs typeface="Inter Bold" pitchFamily="34" charset="-120"/>
              </a:rPr>
              <a:t>invasión</a:t>
            </a:r>
            <a:r>
              <a:rPr lang="en-US" sz="1000" dirty="0">
                <a:solidFill>
                  <a:srgbClr val="2C2926"/>
                </a:solidFill>
                <a:latin typeface="Abadi" panose="020B0604020104020204" pitchFamily="34" charset="0"/>
                <a:ea typeface="Inter" pitchFamily="34" charset="-122"/>
                <a:cs typeface="Inter" pitchFamily="34" charset="-120"/>
              </a:rPr>
              <a:t>.</a:t>
            </a:r>
            <a:endParaRPr lang="en-US" sz="1000" dirty="0"/>
          </a:p>
        </p:txBody>
      </p:sp>
      <p:sp>
        <p:nvSpPr>
          <p:cNvPr id="13" name="Text 6"/>
          <p:cNvSpPr/>
          <p:nvPr/>
        </p:nvSpPr>
        <p:spPr>
          <a:xfrm>
            <a:off x="596681" y="3778403"/>
            <a:ext cx="3736777" cy="192956"/>
          </a:xfrm>
          <a:prstGeom prst="rect">
            <a:avLst/>
          </a:prstGeom>
          <a:noFill/>
          <a:ln/>
        </p:spPr>
        <p:txBody>
          <a:bodyPr wrap="none" lIns="0" tIns="0" rIns="0" bIns="0" rtlCol="0" anchor="t"/>
          <a:lstStyle/>
          <a:p>
            <a:pPr marL="0" indent="0" algn="l">
              <a:lnSpc>
                <a:spcPct val="123000"/>
              </a:lnSpc>
              <a:buNone/>
            </a:pPr>
            <a:r>
              <a:rPr lang="en-US" dirty="0">
                <a:solidFill>
                  <a:srgbClr val="002060"/>
                </a:solidFill>
                <a:latin typeface="Abadi" panose="020B0604020104020204" pitchFamily="34" charset="0"/>
                <a:ea typeface="Inter" pitchFamily="34" charset="-122"/>
                <a:cs typeface="Inter" pitchFamily="34" charset="-120"/>
              </a:rPr>
              <a:t>Una discusión puede sentirse como </a:t>
            </a:r>
            <a:r>
              <a:rPr lang="en-US" b="1" dirty="0">
                <a:solidFill>
                  <a:srgbClr val="002060"/>
                </a:solidFill>
                <a:latin typeface="Abadi" panose="020B0604020104020204" pitchFamily="34" charset="0"/>
                <a:ea typeface="Inter Bold" pitchFamily="34" charset="-122"/>
                <a:cs typeface="Inter Bold" pitchFamily="34" charset="-120"/>
              </a:rPr>
              <a:t>amenaza de pérdida</a:t>
            </a:r>
            <a:r>
              <a:rPr lang="en-US" sz="1000" dirty="0">
                <a:solidFill>
                  <a:srgbClr val="2C2926"/>
                </a:solidFill>
                <a:latin typeface="Abadi" panose="020B0604020104020204" pitchFamily="34" charset="0"/>
                <a:ea typeface="Inter" pitchFamily="34" charset="-122"/>
                <a:cs typeface="Inter" pitchFamily="34" charset="-120"/>
              </a:rPr>
              <a:t>.</a:t>
            </a:r>
            <a:endParaRPr lang="en-US" sz="1000" dirty="0"/>
          </a:p>
        </p:txBody>
      </p:sp>
      <p:sp>
        <p:nvSpPr>
          <p:cNvPr id="15" name="Text 7"/>
          <p:cNvSpPr/>
          <p:nvPr/>
        </p:nvSpPr>
        <p:spPr>
          <a:xfrm>
            <a:off x="2223083" y="4328970"/>
            <a:ext cx="6191075" cy="385911"/>
          </a:xfrm>
          <a:prstGeom prst="rect">
            <a:avLst/>
          </a:prstGeom>
          <a:noFill/>
          <a:ln/>
        </p:spPr>
        <p:txBody>
          <a:bodyPr wrap="square" lIns="0" tIns="0" rIns="0" bIns="0" rtlCol="0" anchor="t">
            <a:normAutofit fontScale="32500" lnSpcReduction="20000"/>
          </a:bodyPr>
          <a:lstStyle/>
          <a:p>
            <a:pPr marL="0" indent="0" algn="l">
              <a:lnSpc>
                <a:spcPct val="123000"/>
              </a:lnSpc>
              <a:buNone/>
            </a:pPr>
            <a:r>
              <a:rPr lang="en-US" sz="4900" dirty="0">
                <a:solidFill>
                  <a:srgbClr val="002060"/>
                </a:solidFill>
                <a:latin typeface="Abadi" panose="020B0604020104020204" pitchFamily="34" charset="0"/>
                <a:ea typeface="Inter" pitchFamily="34" charset="-122"/>
                <a:cs typeface="Inter" pitchFamily="34" charset="-120"/>
              </a:rPr>
              <a:t>Una distancia temporal puede vivirse como </a:t>
            </a:r>
            <a:r>
              <a:rPr lang="en-US" sz="4900" b="1" dirty="0">
                <a:solidFill>
                  <a:srgbClr val="002060"/>
                </a:solidFill>
                <a:latin typeface="Abadi" panose="020B0604020104020204" pitchFamily="34" charset="0"/>
                <a:ea typeface="Inter Bold" pitchFamily="34" charset="-122"/>
                <a:cs typeface="Inter Bold" pitchFamily="34" charset="-120"/>
              </a:rPr>
              <a:t>desaparición definitiva</a:t>
            </a:r>
            <a:r>
              <a:rPr lang="en-US" sz="1000" dirty="0">
                <a:solidFill>
                  <a:srgbClr val="2C2926"/>
                </a:solidFill>
                <a:latin typeface="Abadi" panose="020B0604020104020204" pitchFamily="34" charset="0"/>
                <a:ea typeface="Inter" pitchFamily="34" charset="-122"/>
                <a:cs typeface="Inter" pitchFamily="34" charset="-120"/>
              </a:rPr>
              <a:t>.</a:t>
            </a:r>
            <a:endParaRPr lang="en-US" sz="1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543550" y="0"/>
            <a:ext cx="3600450" cy="5143500"/>
          </a:xfrm>
          <a:prstGeom prst="rect">
            <a:avLst/>
          </a:prstGeom>
        </p:spPr>
      </p:pic>
      <p:sp>
        <p:nvSpPr>
          <p:cNvPr id="3" name="Text 0"/>
          <p:cNvSpPr/>
          <p:nvPr/>
        </p:nvSpPr>
        <p:spPr>
          <a:xfrm>
            <a:off x="496119" y="396106"/>
            <a:ext cx="4722763" cy="272504"/>
          </a:xfrm>
          <a:prstGeom prst="rect">
            <a:avLst/>
          </a:prstGeom>
          <a:noFill/>
          <a:ln/>
        </p:spPr>
        <p:txBody>
          <a:bodyPr wrap="none" lIns="0" tIns="0" rIns="0" bIns="0" rtlCol="0" anchor="t"/>
          <a:lstStyle/>
          <a:p>
            <a:pPr marL="0" indent="0" algn="l">
              <a:lnSpc>
                <a:spcPct val="104000"/>
              </a:lnSpc>
              <a:buNone/>
            </a:pPr>
            <a:r>
              <a:rPr lang="en-US" sz="1700" dirty="0">
                <a:solidFill>
                  <a:srgbClr val="2C2926"/>
                </a:solidFill>
                <a:latin typeface="Abadi" panose="020B0604020104020204" pitchFamily="34" charset="0"/>
                <a:ea typeface="Bricolage Grotesque SemiBold" pitchFamily="34" charset="-122"/>
                <a:cs typeface="Bricolage Grotesque SemiBold" pitchFamily="34" charset="-120"/>
              </a:rPr>
              <a:t>Manifestaciones del apego evitativo</a:t>
            </a:r>
            <a:endParaRPr lang="en-US" sz="1700" dirty="0"/>
          </a:p>
        </p:txBody>
      </p:sp>
      <p:sp>
        <p:nvSpPr>
          <p:cNvPr id="5" name="Shape 2"/>
          <p:cNvSpPr/>
          <p:nvPr/>
        </p:nvSpPr>
        <p:spPr>
          <a:xfrm>
            <a:off x="496119" y="978098"/>
            <a:ext cx="4722763" cy="320204"/>
          </a:xfrm>
          <a:prstGeom prst="roundRect">
            <a:avLst>
              <a:gd name="adj" fmla="val 11440"/>
            </a:avLst>
          </a:prstGeom>
          <a:solidFill>
            <a:srgbClr val="FFFFFF"/>
          </a:solidFill>
          <a:ln w="4763">
            <a:solidFill>
              <a:srgbClr val="F8ECD3"/>
            </a:solidFill>
            <a:prstDash val="solid"/>
          </a:ln>
        </p:spPr>
        <p:txBody>
          <a:bodyPr/>
          <a:lstStyle/>
          <a:p>
            <a:endParaRPr lang="es-ES"/>
          </a:p>
        </p:txBody>
      </p:sp>
      <p:sp>
        <p:nvSpPr>
          <p:cNvPr id="6" name="Text 3"/>
          <p:cNvSpPr/>
          <p:nvPr/>
        </p:nvSpPr>
        <p:spPr>
          <a:xfrm>
            <a:off x="588094" y="1070074"/>
            <a:ext cx="4538811" cy="136252"/>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Necesidad intensa de espacio</a:t>
            </a:r>
            <a:r>
              <a:rPr lang="en-US" sz="8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850" dirty="0"/>
          </a:p>
        </p:txBody>
      </p:sp>
      <p:sp>
        <p:nvSpPr>
          <p:cNvPr id="7" name="Shape 4"/>
          <p:cNvSpPr/>
          <p:nvPr/>
        </p:nvSpPr>
        <p:spPr>
          <a:xfrm>
            <a:off x="496119" y="1359619"/>
            <a:ext cx="4722763" cy="320204"/>
          </a:xfrm>
          <a:prstGeom prst="roundRect">
            <a:avLst>
              <a:gd name="adj" fmla="val 11440"/>
            </a:avLst>
          </a:prstGeom>
          <a:solidFill>
            <a:srgbClr val="FFFFFF"/>
          </a:solidFill>
          <a:ln w="4763">
            <a:solidFill>
              <a:srgbClr val="F8ECD3"/>
            </a:solidFill>
            <a:prstDash val="solid"/>
          </a:ln>
        </p:spPr>
        <p:txBody>
          <a:bodyPr/>
          <a:lstStyle/>
          <a:p>
            <a:endParaRPr lang="es-ES"/>
          </a:p>
        </p:txBody>
      </p:sp>
      <p:sp>
        <p:nvSpPr>
          <p:cNvPr id="8" name="Text 5"/>
          <p:cNvSpPr/>
          <p:nvPr/>
        </p:nvSpPr>
        <p:spPr>
          <a:xfrm>
            <a:off x="588094" y="1451595"/>
            <a:ext cx="4538811" cy="136252"/>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Dificultad para hablar de emociones</a:t>
            </a:r>
            <a:r>
              <a:rPr lang="en-US" sz="8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850" dirty="0"/>
          </a:p>
        </p:txBody>
      </p:sp>
      <p:sp>
        <p:nvSpPr>
          <p:cNvPr id="9" name="Shape 6"/>
          <p:cNvSpPr/>
          <p:nvPr/>
        </p:nvSpPr>
        <p:spPr>
          <a:xfrm>
            <a:off x="496119" y="1741140"/>
            <a:ext cx="4722763" cy="320204"/>
          </a:xfrm>
          <a:prstGeom prst="roundRect">
            <a:avLst>
              <a:gd name="adj" fmla="val 11440"/>
            </a:avLst>
          </a:prstGeom>
          <a:solidFill>
            <a:srgbClr val="FFFFFF"/>
          </a:solidFill>
          <a:ln w="4763">
            <a:solidFill>
              <a:srgbClr val="F8ECD3"/>
            </a:solidFill>
            <a:prstDash val="solid"/>
          </a:ln>
        </p:spPr>
        <p:txBody>
          <a:bodyPr/>
          <a:lstStyle/>
          <a:p>
            <a:endParaRPr lang="es-ES"/>
          </a:p>
        </p:txBody>
      </p:sp>
      <p:sp>
        <p:nvSpPr>
          <p:cNvPr id="10" name="Text 7"/>
          <p:cNvSpPr/>
          <p:nvPr/>
        </p:nvSpPr>
        <p:spPr>
          <a:xfrm>
            <a:off x="588094" y="1833116"/>
            <a:ext cx="4538811" cy="136252"/>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Tendencia a racionalizar lo que siente</a:t>
            </a:r>
            <a:r>
              <a:rPr lang="en-US" sz="8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850" dirty="0"/>
          </a:p>
        </p:txBody>
      </p:sp>
      <p:sp>
        <p:nvSpPr>
          <p:cNvPr id="11" name="Shape 8"/>
          <p:cNvSpPr/>
          <p:nvPr/>
        </p:nvSpPr>
        <p:spPr>
          <a:xfrm>
            <a:off x="496119" y="2122661"/>
            <a:ext cx="4722763" cy="320204"/>
          </a:xfrm>
          <a:prstGeom prst="roundRect">
            <a:avLst>
              <a:gd name="adj" fmla="val 11440"/>
            </a:avLst>
          </a:prstGeom>
          <a:solidFill>
            <a:srgbClr val="FFFFFF"/>
          </a:solidFill>
          <a:ln w="4763">
            <a:solidFill>
              <a:srgbClr val="F8ECD3"/>
            </a:solidFill>
            <a:prstDash val="solid"/>
          </a:ln>
        </p:spPr>
        <p:txBody>
          <a:bodyPr/>
          <a:lstStyle/>
          <a:p>
            <a:endParaRPr lang="es-ES"/>
          </a:p>
        </p:txBody>
      </p:sp>
      <p:sp>
        <p:nvSpPr>
          <p:cNvPr id="12" name="Text 9"/>
          <p:cNvSpPr/>
          <p:nvPr/>
        </p:nvSpPr>
        <p:spPr>
          <a:xfrm>
            <a:off x="588094" y="2214637"/>
            <a:ext cx="4538811" cy="136252"/>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Minimización del conflicto.</a:t>
            </a:r>
            <a:endParaRPr lang="en-US" dirty="0"/>
          </a:p>
        </p:txBody>
      </p:sp>
      <p:sp>
        <p:nvSpPr>
          <p:cNvPr id="13" name="Shape 10"/>
          <p:cNvSpPr/>
          <p:nvPr/>
        </p:nvSpPr>
        <p:spPr>
          <a:xfrm>
            <a:off x="496119" y="2511847"/>
            <a:ext cx="4722763" cy="320204"/>
          </a:xfrm>
          <a:prstGeom prst="roundRect">
            <a:avLst>
              <a:gd name="adj" fmla="val 11440"/>
            </a:avLst>
          </a:prstGeom>
          <a:solidFill>
            <a:srgbClr val="FFFFFF"/>
          </a:solidFill>
          <a:ln w="4763">
            <a:solidFill>
              <a:srgbClr val="F8ECD3"/>
            </a:solidFill>
            <a:prstDash val="solid"/>
          </a:ln>
        </p:spPr>
        <p:txBody>
          <a:bodyPr/>
          <a:lstStyle/>
          <a:p>
            <a:endParaRPr lang="es-ES"/>
          </a:p>
        </p:txBody>
      </p:sp>
      <p:sp>
        <p:nvSpPr>
          <p:cNvPr id="14" name="Text 11"/>
          <p:cNvSpPr/>
          <p:nvPr/>
        </p:nvSpPr>
        <p:spPr>
          <a:xfrm>
            <a:off x="588094" y="2603822"/>
            <a:ext cx="4538811" cy="136252"/>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Retirada ante demandas emocionales.</a:t>
            </a:r>
            <a:endParaRPr lang="en-US" dirty="0"/>
          </a:p>
        </p:txBody>
      </p:sp>
      <p:sp>
        <p:nvSpPr>
          <p:cNvPr id="15" name="Shape 12"/>
          <p:cNvSpPr/>
          <p:nvPr/>
        </p:nvSpPr>
        <p:spPr>
          <a:xfrm>
            <a:off x="496119" y="2893368"/>
            <a:ext cx="4722763" cy="320204"/>
          </a:xfrm>
          <a:prstGeom prst="roundRect">
            <a:avLst>
              <a:gd name="adj" fmla="val 11440"/>
            </a:avLst>
          </a:prstGeom>
          <a:solidFill>
            <a:srgbClr val="FFFFFF"/>
          </a:solidFill>
          <a:ln w="4763">
            <a:solidFill>
              <a:srgbClr val="F8ECD3"/>
            </a:solidFill>
            <a:prstDash val="solid"/>
          </a:ln>
        </p:spPr>
        <p:txBody>
          <a:bodyPr/>
          <a:lstStyle/>
          <a:p>
            <a:endParaRPr lang="es-ES"/>
          </a:p>
        </p:txBody>
      </p:sp>
      <p:sp>
        <p:nvSpPr>
          <p:cNvPr id="16" name="Text 13"/>
          <p:cNvSpPr/>
          <p:nvPr/>
        </p:nvSpPr>
        <p:spPr>
          <a:xfrm>
            <a:off x="588094" y="2985343"/>
            <a:ext cx="4538811" cy="136252"/>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Incomodidad ante la dependencia</a:t>
            </a:r>
            <a:r>
              <a:rPr lang="en-US" sz="8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850" dirty="0"/>
          </a:p>
        </p:txBody>
      </p:sp>
      <p:sp>
        <p:nvSpPr>
          <p:cNvPr id="17" name="Shape 14"/>
          <p:cNvSpPr/>
          <p:nvPr/>
        </p:nvSpPr>
        <p:spPr>
          <a:xfrm>
            <a:off x="496119" y="3274888"/>
            <a:ext cx="4722763" cy="320204"/>
          </a:xfrm>
          <a:prstGeom prst="roundRect">
            <a:avLst>
              <a:gd name="adj" fmla="val 11440"/>
            </a:avLst>
          </a:prstGeom>
          <a:solidFill>
            <a:srgbClr val="FFFFFF"/>
          </a:solidFill>
          <a:ln w="4763">
            <a:solidFill>
              <a:srgbClr val="F8ECD3"/>
            </a:solidFill>
            <a:prstDash val="solid"/>
          </a:ln>
        </p:spPr>
        <p:txBody>
          <a:bodyPr/>
          <a:lstStyle/>
          <a:p>
            <a:endParaRPr lang="es-ES"/>
          </a:p>
        </p:txBody>
      </p:sp>
      <p:sp>
        <p:nvSpPr>
          <p:cNvPr id="18" name="Text 15"/>
          <p:cNvSpPr/>
          <p:nvPr/>
        </p:nvSpPr>
        <p:spPr>
          <a:xfrm>
            <a:off x="588094" y="3366864"/>
            <a:ext cx="4538811" cy="136252"/>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Sensación de agobio cuando el otro pide cercanía</a:t>
            </a:r>
            <a:r>
              <a:rPr lang="en-US" sz="8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850" dirty="0"/>
          </a:p>
        </p:txBody>
      </p:sp>
      <p:sp>
        <p:nvSpPr>
          <p:cNvPr id="19" name="Shape 16"/>
          <p:cNvSpPr/>
          <p:nvPr/>
        </p:nvSpPr>
        <p:spPr>
          <a:xfrm>
            <a:off x="496119" y="3656409"/>
            <a:ext cx="4722763" cy="320204"/>
          </a:xfrm>
          <a:prstGeom prst="roundRect">
            <a:avLst>
              <a:gd name="adj" fmla="val 11440"/>
            </a:avLst>
          </a:prstGeom>
          <a:solidFill>
            <a:srgbClr val="FFFFFF"/>
          </a:solidFill>
          <a:ln w="4763">
            <a:solidFill>
              <a:srgbClr val="F8ECD3"/>
            </a:solidFill>
            <a:prstDash val="solid"/>
          </a:ln>
        </p:spPr>
        <p:txBody>
          <a:bodyPr/>
          <a:lstStyle/>
          <a:p>
            <a:endParaRPr lang="es-ES"/>
          </a:p>
        </p:txBody>
      </p:sp>
      <p:sp>
        <p:nvSpPr>
          <p:cNvPr id="20" name="Text 17"/>
          <p:cNvSpPr/>
          <p:nvPr/>
        </p:nvSpPr>
        <p:spPr>
          <a:xfrm>
            <a:off x="588094" y="3748385"/>
            <a:ext cx="4538811" cy="136252"/>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Miedo a perder libertad.</a:t>
            </a:r>
            <a:endParaRPr lang="en-US" dirty="0"/>
          </a:p>
        </p:txBody>
      </p:sp>
      <p:sp>
        <p:nvSpPr>
          <p:cNvPr id="21" name="Shape 18"/>
          <p:cNvSpPr/>
          <p:nvPr/>
        </p:nvSpPr>
        <p:spPr>
          <a:xfrm>
            <a:off x="496119" y="4045595"/>
            <a:ext cx="2330723" cy="320204"/>
          </a:xfrm>
          <a:prstGeom prst="roundRect">
            <a:avLst>
              <a:gd name="adj" fmla="val 11440"/>
            </a:avLst>
          </a:prstGeom>
          <a:solidFill>
            <a:srgbClr val="FFFFFF"/>
          </a:solidFill>
          <a:ln w="4763">
            <a:solidFill>
              <a:srgbClr val="F8ECD3"/>
            </a:solidFill>
            <a:prstDash val="solid"/>
          </a:ln>
        </p:spPr>
        <p:txBody>
          <a:bodyPr/>
          <a:lstStyle/>
          <a:p>
            <a:endParaRPr lang="es-ES"/>
          </a:p>
        </p:txBody>
      </p:sp>
      <p:sp>
        <p:nvSpPr>
          <p:cNvPr id="22" name="Text 19"/>
          <p:cNvSpPr/>
          <p:nvPr/>
        </p:nvSpPr>
        <p:spPr>
          <a:xfrm>
            <a:off x="588094" y="4137571"/>
            <a:ext cx="2146771" cy="136252"/>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Frialdad aparente</a:t>
            </a:r>
            <a:r>
              <a:rPr lang="en-US" sz="8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850" dirty="0"/>
          </a:p>
        </p:txBody>
      </p:sp>
      <p:sp>
        <p:nvSpPr>
          <p:cNvPr id="23" name="Shape 20"/>
          <p:cNvSpPr/>
          <p:nvPr/>
        </p:nvSpPr>
        <p:spPr>
          <a:xfrm>
            <a:off x="2888159" y="4045595"/>
            <a:ext cx="2330723" cy="320204"/>
          </a:xfrm>
          <a:prstGeom prst="roundRect">
            <a:avLst>
              <a:gd name="adj" fmla="val 11440"/>
            </a:avLst>
          </a:prstGeom>
          <a:solidFill>
            <a:srgbClr val="FFFFFF"/>
          </a:solidFill>
          <a:ln w="4763">
            <a:solidFill>
              <a:srgbClr val="F8ECD3"/>
            </a:solidFill>
            <a:prstDash val="solid"/>
          </a:ln>
        </p:spPr>
        <p:txBody>
          <a:bodyPr/>
          <a:lstStyle/>
          <a:p>
            <a:endParaRPr lang="es-ES"/>
          </a:p>
        </p:txBody>
      </p:sp>
      <p:sp>
        <p:nvSpPr>
          <p:cNvPr id="24" name="Text 21"/>
          <p:cNvSpPr/>
          <p:nvPr/>
        </p:nvSpPr>
        <p:spPr>
          <a:xfrm>
            <a:off x="588093" y="4839296"/>
            <a:ext cx="2146771" cy="136252"/>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Dificultad para pedir ayuda.</a:t>
            </a:r>
            <a:endParaRPr lang="en-US" dirty="0"/>
          </a:p>
        </p:txBody>
      </p:sp>
      <p:sp>
        <p:nvSpPr>
          <p:cNvPr id="25" name="Shape 22"/>
          <p:cNvSpPr/>
          <p:nvPr/>
        </p:nvSpPr>
        <p:spPr>
          <a:xfrm>
            <a:off x="496119" y="4427116"/>
            <a:ext cx="4722763" cy="320204"/>
          </a:xfrm>
          <a:prstGeom prst="roundRect">
            <a:avLst>
              <a:gd name="adj" fmla="val 11440"/>
            </a:avLst>
          </a:prstGeom>
          <a:solidFill>
            <a:srgbClr val="FFFFFF"/>
          </a:solidFill>
          <a:ln w="4763">
            <a:solidFill>
              <a:srgbClr val="F8ECD3"/>
            </a:solidFill>
            <a:prstDash val="solid"/>
          </a:ln>
        </p:spPr>
        <p:txBody>
          <a:bodyPr/>
          <a:lstStyle/>
          <a:p>
            <a:endParaRPr lang="es-ES"/>
          </a:p>
        </p:txBody>
      </p:sp>
      <p:sp>
        <p:nvSpPr>
          <p:cNvPr id="26" name="Text 23"/>
          <p:cNvSpPr/>
          <p:nvPr/>
        </p:nvSpPr>
        <p:spPr>
          <a:xfrm>
            <a:off x="588094" y="4519092"/>
            <a:ext cx="4538811" cy="136252"/>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Autosuficiencia defensiva</a:t>
            </a:r>
            <a:r>
              <a:rPr lang="en-US" sz="8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8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00450" cy="5143500"/>
          </a:xfrm>
          <a:prstGeom prst="rect">
            <a:avLst/>
          </a:prstGeom>
        </p:spPr>
      </p:pic>
      <p:sp>
        <p:nvSpPr>
          <p:cNvPr id="3" name="Text 0"/>
          <p:cNvSpPr/>
          <p:nvPr/>
        </p:nvSpPr>
        <p:spPr>
          <a:xfrm>
            <a:off x="4336180" y="217884"/>
            <a:ext cx="4722763" cy="302865"/>
          </a:xfrm>
          <a:prstGeom prst="rect">
            <a:avLst/>
          </a:prstGeom>
          <a:noFill/>
          <a:ln/>
        </p:spPr>
        <p:txBody>
          <a:bodyPr wrap="none" lIns="0" tIns="0" rIns="0" bIns="0" rtlCol="0" anchor="t"/>
          <a:lstStyle/>
          <a:p>
            <a:pPr marL="0" indent="0" algn="l">
              <a:lnSpc>
                <a:spcPct val="104000"/>
              </a:lnSpc>
              <a:buNone/>
            </a:pPr>
            <a:r>
              <a:rPr lang="en-US" sz="1900" dirty="0">
                <a:solidFill>
                  <a:srgbClr val="2C2926"/>
                </a:solidFill>
                <a:latin typeface="Abadi" panose="020B0604020104020204" pitchFamily="34" charset="0"/>
                <a:ea typeface="Bricolage Grotesque SemiBold" pitchFamily="34" charset="-122"/>
                <a:cs typeface="Bricolage Grotesque SemiBold" pitchFamily="34" charset="-120"/>
              </a:rPr>
              <a:t>Frases internas del apego evitativo</a:t>
            </a:r>
            <a:endParaRPr lang="en-US" sz="1900" dirty="0"/>
          </a:p>
        </p:txBody>
      </p:sp>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25119" y="785738"/>
            <a:ext cx="4722763" cy="373782"/>
          </a:xfrm>
          <a:prstGeom prst="rect">
            <a:avLst/>
          </a:prstGeom>
        </p:spPr>
      </p:pic>
      <p:sp>
        <p:nvSpPr>
          <p:cNvPr id="5" name="Text 1"/>
          <p:cNvSpPr/>
          <p:nvPr/>
        </p:nvSpPr>
        <p:spPr>
          <a:xfrm>
            <a:off x="4093443" y="896913"/>
            <a:ext cx="4443264" cy="151433"/>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"No necesito tanto a nadie."</a:t>
            </a:r>
            <a:endParaRPr lang="en-US" sz="1600" dirty="0"/>
          </a:p>
        </p:txBody>
      </p:sp>
      <p:pic>
        <p:nvPicPr>
          <p:cNvPr id="6"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25119" y="1235199"/>
            <a:ext cx="4722763" cy="373782"/>
          </a:xfrm>
          <a:prstGeom prst="rect">
            <a:avLst/>
          </a:prstGeom>
        </p:spPr>
      </p:pic>
      <p:sp>
        <p:nvSpPr>
          <p:cNvPr id="7" name="Text 2"/>
          <p:cNvSpPr/>
          <p:nvPr/>
        </p:nvSpPr>
        <p:spPr>
          <a:xfrm>
            <a:off x="4093443" y="1346374"/>
            <a:ext cx="4443264" cy="151433"/>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"Esto se está volviendo demasiado."</a:t>
            </a:r>
            <a:endParaRPr lang="en-US" sz="1600" dirty="0"/>
          </a:p>
        </p:txBody>
      </p:sp>
      <p:pic>
        <p:nvPicPr>
          <p:cNvPr id="8"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25119" y="1684660"/>
            <a:ext cx="4722763" cy="373782"/>
          </a:xfrm>
          <a:prstGeom prst="rect">
            <a:avLst/>
          </a:prstGeom>
        </p:spPr>
      </p:pic>
      <p:sp>
        <p:nvSpPr>
          <p:cNvPr id="9" name="Text 3"/>
          <p:cNvSpPr/>
          <p:nvPr/>
        </p:nvSpPr>
        <p:spPr>
          <a:xfrm>
            <a:off x="4093443" y="1795835"/>
            <a:ext cx="4443264" cy="151433"/>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"Me están agobiando."</a:t>
            </a:r>
            <a:endParaRPr lang="en-US" sz="1600" dirty="0"/>
          </a:p>
        </p:txBody>
      </p:sp>
      <p:pic>
        <p:nvPicPr>
          <p:cNvPr id="10"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25119" y="2143571"/>
            <a:ext cx="4722763" cy="373782"/>
          </a:xfrm>
          <a:prstGeom prst="rect">
            <a:avLst/>
          </a:prstGeom>
        </p:spPr>
      </p:pic>
      <p:sp>
        <p:nvSpPr>
          <p:cNvPr id="11" name="Text 4"/>
          <p:cNvSpPr/>
          <p:nvPr/>
        </p:nvSpPr>
        <p:spPr>
          <a:xfrm>
            <a:off x="4093443" y="2254746"/>
            <a:ext cx="4443264" cy="151433"/>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"Necesito espacio."</a:t>
            </a:r>
            <a:endParaRPr lang="en-US" sz="1600" dirty="0"/>
          </a:p>
        </p:txBody>
      </p:sp>
      <p:pic>
        <p:nvPicPr>
          <p:cNvPr id="12" name="Image 5"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25119" y="2593032"/>
            <a:ext cx="4722763" cy="373782"/>
          </a:xfrm>
          <a:prstGeom prst="rect">
            <a:avLst/>
          </a:prstGeom>
        </p:spPr>
      </p:pic>
      <p:sp>
        <p:nvSpPr>
          <p:cNvPr id="13" name="Text 5"/>
          <p:cNvSpPr/>
          <p:nvPr/>
        </p:nvSpPr>
        <p:spPr>
          <a:xfrm>
            <a:off x="4093443" y="2704207"/>
            <a:ext cx="4443264" cy="151433"/>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"No quiero depender."</a:t>
            </a:r>
            <a:endParaRPr lang="en-US" sz="1600" dirty="0"/>
          </a:p>
        </p:txBody>
      </p:sp>
      <p:pic>
        <p:nvPicPr>
          <p:cNvPr id="14" name="Image 6"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25119" y="3042493"/>
            <a:ext cx="4722763" cy="373782"/>
          </a:xfrm>
          <a:prstGeom prst="rect">
            <a:avLst/>
          </a:prstGeom>
        </p:spPr>
      </p:pic>
      <p:sp>
        <p:nvSpPr>
          <p:cNvPr id="15" name="Text 6"/>
          <p:cNvSpPr/>
          <p:nvPr/>
        </p:nvSpPr>
        <p:spPr>
          <a:xfrm>
            <a:off x="4093443" y="3153668"/>
            <a:ext cx="4443264" cy="151433"/>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"Si me acerco demasiado, pierdo libertad."</a:t>
            </a:r>
            <a:endParaRPr lang="en-US" sz="1600" dirty="0"/>
          </a:p>
        </p:txBody>
      </p:sp>
      <p:pic>
        <p:nvPicPr>
          <p:cNvPr id="16" name="Image 7"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25119" y="3501405"/>
            <a:ext cx="4722763" cy="373782"/>
          </a:xfrm>
          <a:prstGeom prst="rect">
            <a:avLst/>
          </a:prstGeom>
        </p:spPr>
      </p:pic>
      <p:sp>
        <p:nvSpPr>
          <p:cNvPr id="17" name="Text 7"/>
          <p:cNvSpPr/>
          <p:nvPr/>
        </p:nvSpPr>
        <p:spPr>
          <a:xfrm>
            <a:off x="4093443" y="3612579"/>
            <a:ext cx="4443264" cy="151433"/>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"Las emociones complican las cosas</a:t>
            </a:r>
            <a:r>
              <a:rPr lang="en-US" sz="95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950" dirty="0"/>
          </a:p>
        </p:txBody>
      </p:sp>
      <p:pic>
        <p:nvPicPr>
          <p:cNvPr id="18" name="Image 8"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25119" y="3950866"/>
            <a:ext cx="4722763" cy="373782"/>
          </a:xfrm>
          <a:prstGeom prst="rect">
            <a:avLst/>
          </a:prstGeom>
        </p:spPr>
      </p:pic>
      <p:sp>
        <p:nvSpPr>
          <p:cNvPr id="19" name="Text 8"/>
          <p:cNvSpPr/>
          <p:nvPr/>
        </p:nvSpPr>
        <p:spPr>
          <a:xfrm>
            <a:off x="4093443" y="4062040"/>
            <a:ext cx="4443264" cy="151433"/>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"Mejor lo resuelvo solo/a."</a:t>
            </a:r>
            <a:endParaRPr lang="en-US" sz="1600" dirty="0"/>
          </a:p>
        </p:txBody>
      </p:sp>
      <p:pic>
        <p:nvPicPr>
          <p:cNvPr id="20" name="Image 9"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25119" y="4400327"/>
            <a:ext cx="4722763" cy="373782"/>
          </a:xfrm>
          <a:prstGeom prst="rect">
            <a:avLst/>
          </a:prstGeom>
        </p:spPr>
      </p:pic>
      <p:sp>
        <p:nvSpPr>
          <p:cNvPr id="21" name="Text 9"/>
          <p:cNvSpPr/>
          <p:nvPr/>
        </p:nvSpPr>
        <p:spPr>
          <a:xfrm>
            <a:off x="4093443" y="4511501"/>
            <a:ext cx="4443264" cy="151433"/>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"Si muestro demasiado, quedo expuesto/a."</a:t>
            </a:r>
            <a:endParaRPr lang="en-US" sz="16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569788"/>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Ejercicio</a:t>
            </a:r>
            <a:endParaRPr lang="en-US" sz="2400" dirty="0"/>
          </a:p>
        </p:txBody>
      </p:sp>
      <p:sp>
        <p:nvSpPr>
          <p:cNvPr id="3" name="Text 1"/>
          <p:cNvSpPr/>
          <p:nvPr/>
        </p:nvSpPr>
        <p:spPr>
          <a:xfrm>
            <a:off x="496119" y="1006897"/>
            <a:ext cx="8151763"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Mi parte evitativa</a:t>
            </a:r>
            <a:endParaRPr lang="en-US" sz="1950" dirty="0"/>
          </a:p>
        </p:txBody>
      </p:sp>
      <p:sp>
        <p:nvSpPr>
          <p:cNvPr id="4" name="Text 2"/>
          <p:cNvSpPr/>
          <p:nvPr/>
        </p:nvSpPr>
        <p:spPr>
          <a:xfrm>
            <a:off x="496119" y="1503015"/>
            <a:ext cx="8608963"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Completa las frases:</a:t>
            </a:r>
            <a:endParaRPr lang="en-US" sz="1200" dirty="0"/>
          </a:p>
        </p:txBody>
      </p:sp>
      <p:sp>
        <p:nvSpPr>
          <p:cNvPr id="5" name="Text 3"/>
          <p:cNvSpPr/>
          <p:nvPr/>
        </p:nvSpPr>
        <p:spPr>
          <a:xfrm>
            <a:off x="496119" y="1890638"/>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01</a:t>
            </a:r>
            <a:endParaRPr lang="en-US" sz="950" dirty="0"/>
          </a:p>
        </p:txBody>
      </p:sp>
      <p:sp>
        <p:nvSpPr>
          <p:cNvPr id="6" name="Shape 4"/>
          <p:cNvSpPr/>
          <p:nvPr/>
        </p:nvSpPr>
        <p:spPr>
          <a:xfrm>
            <a:off x="496119" y="2087091"/>
            <a:ext cx="4013895" cy="14288"/>
          </a:xfrm>
          <a:prstGeom prst="rect">
            <a:avLst/>
          </a:prstGeom>
          <a:solidFill>
            <a:srgbClr val="DA9B49"/>
          </a:solidFill>
          <a:ln/>
        </p:spPr>
        <p:txBody>
          <a:bodyPr/>
          <a:lstStyle/>
          <a:p>
            <a:endParaRPr lang="es-ES"/>
          </a:p>
        </p:txBody>
      </p:sp>
      <p:sp>
        <p:nvSpPr>
          <p:cNvPr id="7" name="Text 5"/>
          <p:cNvSpPr/>
          <p:nvPr/>
        </p:nvSpPr>
        <p:spPr>
          <a:xfrm>
            <a:off x="496119" y="2177653"/>
            <a:ext cx="4013895"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Mi parte evitativa aparece cuando…</a:t>
            </a:r>
            <a:endParaRPr lang="en-US" sz="1200" dirty="0"/>
          </a:p>
        </p:txBody>
      </p:sp>
      <p:sp>
        <p:nvSpPr>
          <p:cNvPr id="8" name="Text 6"/>
          <p:cNvSpPr/>
          <p:nvPr/>
        </p:nvSpPr>
        <p:spPr>
          <a:xfrm>
            <a:off x="4633987" y="1890638"/>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02</a:t>
            </a:r>
            <a:endParaRPr lang="en-US" sz="950" dirty="0"/>
          </a:p>
        </p:txBody>
      </p:sp>
      <p:sp>
        <p:nvSpPr>
          <p:cNvPr id="9" name="Shape 7"/>
          <p:cNvSpPr/>
          <p:nvPr/>
        </p:nvSpPr>
        <p:spPr>
          <a:xfrm>
            <a:off x="4633987" y="2087091"/>
            <a:ext cx="4013895" cy="14288"/>
          </a:xfrm>
          <a:prstGeom prst="rect">
            <a:avLst/>
          </a:prstGeom>
          <a:solidFill>
            <a:srgbClr val="DA9B49"/>
          </a:solidFill>
          <a:ln/>
        </p:spPr>
        <p:txBody>
          <a:bodyPr/>
          <a:lstStyle/>
          <a:p>
            <a:endParaRPr lang="es-ES"/>
          </a:p>
        </p:txBody>
      </p:sp>
      <p:sp>
        <p:nvSpPr>
          <p:cNvPr id="10" name="Text 8"/>
          <p:cNvSpPr/>
          <p:nvPr/>
        </p:nvSpPr>
        <p:spPr>
          <a:xfrm>
            <a:off x="4633987" y="2177653"/>
            <a:ext cx="4013895"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Lo que más teme es…</a:t>
            </a:r>
            <a:endParaRPr lang="en-US" sz="1200" dirty="0"/>
          </a:p>
        </p:txBody>
      </p:sp>
      <p:sp>
        <p:nvSpPr>
          <p:cNvPr id="11" name="Text 9"/>
          <p:cNvSpPr/>
          <p:nvPr/>
        </p:nvSpPr>
        <p:spPr>
          <a:xfrm>
            <a:off x="496119" y="2588493"/>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03</a:t>
            </a:r>
            <a:endParaRPr lang="en-US" sz="950" dirty="0"/>
          </a:p>
        </p:txBody>
      </p:sp>
      <p:sp>
        <p:nvSpPr>
          <p:cNvPr id="12" name="Shape 10"/>
          <p:cNvSpPr/>
          <p:nvPr/>
        </p:nvSpPr>
        <p:spPr>
          <a:xfrm>
            <a:off x="496119" y="2772594"/>
            <a:ext cx="4013895" cy="14288"/>
          </a:xfrm>
          <a:prstGeom prst="rect">
            <a:avLst/>
          </a:prstGeom>
          <a:solidFill>
            <a:srgbClr val="DA9B49"/>
          </a:solidFill>
          <a:ln/>
        </p:spPr>
        <p:txBody>
          <a:bodyPr/>
          <a:lstStyle/>
          <a:p>
            <a:endParaRPr lang="es-ES"/>
          </a:p>
        </p:txBody>
      </p:sp>
      <p:sp>
        <p:nvSpPr>
          <p:cNvPr id="13" name="Text 11"/>
          <p:cNvSpPr/>
          <p:nvPr/>
        </p:nvSpPr>
        <p:spPr>
          <a:xfrm>
            <a:off x="496119" y="2875508"/>
            <a:ext cx="4013895"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Lo que interpreta como invasión es…</a:t>
            </a:r>
            <a:endParaRPr lang="en-US" sz="1200" dirty="0"/>
          </a:p>
        </p:txBody>
      </p:sp>
      <p:sp>
        <p:nvSpPr>
          <p:cNvPr id="14" name="Text 12"/>
          <p:cNvSpPr/>
          <p:nvPr/>
        </p:nvSpPr>
        <p:spPr>
          <a:xfrm>
            <a:off x="4633987" y="2588493"/>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04</a:t>
            </a:r>
            <a:endParaRPr lang="en-US" sz="950" dirty="0"/>
          </a:p>
        </p:txBody>
      </p:sp>
      <p:sp>
        <p:nvSpPr>
          <p:cNvPr id="15" name="Shape 13"/>
          <p:cNvSpPr/>
          <p:nvPr/>
        </p:nvSpPr>
        <p:spPr>
          <a:xfrm>
            <a:off x="4633987" y="2772594"/>
            <a:ext cx="4013895" cy="14288"/>
          </a:xfrm>
          <a:prstGeom prst="rect">
            <a:avLst/>
          </a:prstGeom>
          <a:solidFill>
            <a:srgbClr val="DA9B49"/>
          </a:solidFill>
          <a:ln/>
        </p:spPr>
        <p:txBody>
          <a:bodyPr/>
          <a:lstStyle/>
          <a:p>
            <a:endParaRPr lang="es-ES"/>
          </a:p>
        </p:txBody>
      </p:sp>
      <p:sp>
        <p:nvSpPr>
          <p:cNvPr id="16" name="Text 14"/>
          <p:cNvSpPr/>
          <p:nvPr/>
        </p:nvSpPr>
        <p:spPr>
          <a:xfrm>
            <a:off x="4633987" y="2875508"/>
            <a:ext cx="4013895"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Lo que le cuesta mostrar es…</a:t>
            </a:r>
            <a:endParaRPr lang="en-US" sz="1200" dirty="0"/>
          </a:p>
        </p:txBody>
      </p:sp>
      <p:sp>
        <p:nvSpPr>
          <p:cNvPr id="17" name="Text 15"/>
          <p:cNvSpPr/>
          <p:nvPr/>
        </p:nvSpPr>
        <p:spPr>
          <a:xfrm>
            <a:off x="496119" y="3301901"/>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01</a:t>
            </a:r>
            <a:endParaRPr lang="en-US" sz="950" dirty="0"/>
          </a:p>
        </p:txBody>
      </p:sp>
      <p:sp>
        <p:nvSpPr>
          <p:cNvPr id="18" name="Shape 16"/>
          <p:cNvSpPr/>
          <p:nvPr/>
        </p:nvSpPr>
        <p:spPr>
          <a:xfrm>
            <a:off x="496119" y="3473574"/>
            <a:ext cx="4013895" cy="14288"/>
          </a:xfrm>
          <a:prstGeom prst="rect">
            <a:avLst/>
          </a:prstGeom>
          <a:solidFill>
            <a:srgbClr val="DA9B49"/>
          </a:solidFill>
          <a:ln/>
        </p:spPr>
        <p:txBody>
          <a:bodyPr/>
          <a:lstStyle/>
          <a:p>
            <a:endParaRPr lang="es-ES"/>
          </a:p>
        </p:txBody>
      </p:sp>
      <p:sp>
        <p:nvSpPr>
          <p:cNvPr id="19" name="Text 17"/>
          <p:cNvSpPr/>
          <p:nvPr/>
        </p:nvSpPr>
        <p:spPr>
          <a:xfrm>
            <a:off x="496119" y="3588916"/>
            <a:ext cx="4013895"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Lo que necesita controlar es…</a:t>
            </a:r>
            <a:endParaRPr lang="en-US" sz="1200" dirty="0"/>
          </a:p>
        </p:txBody>
      </p:sp>
      <p:sp>
        <p:nvSpPr>
          <p:cNvPr id="20" name="Text 18"/>
          <p:cNvSpPr/>
          <p:nvPr/>
        </p:nvSpPr>
        <p:spPr>
          <a:xfrm>
            <a:off x="4633987" y="3301901"/>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02</a:t>
            </a:r>
            <a:endParaRPr lang="en-US" sz="950" dirty="0"/>
          </a:p>
        </p:txBody>
      </p:sp>
      <p:sp>
        <p:nvSpPr>
          <p:cNvPr id="21" name="Shape 19"/>
          <p:cNvSpPr/>
          <p:nvPr/>
        </p:nvSpPr>
        <p:spPr>
          <a:xfrm>
            <a:off x="4633987" y="3473574"/>
            <a:ext cx="4013895" cy="14288"/>
          </a:xfrm>
          <a:prstGeom prst="rect">
            <a:avLst/>
          </a:prstGeom>
          <a:solidFill>
            <a:srgbClr val="DA9B49"/>
          </a:solidFill>
          <a:ln/>
        </p:spPr>
        <p:txBody>
          <a:bodyPr/>
          <a:lstStyle/>
          <a:p>
            <a:endParaRPr lang="es-ES"/>
          </a:p>
        </p:txBody>
      </p:sp>
      <p:sp>
        <p:nvSpPr>
          <p:cNvPr id="22" name="Text 20"/>
          <p:cNvSpPr/>
          <p:nvPr/>
        </p:nvSpPr>
        <p:spPr>
          <a:xfrm>
            <a:off x="4633987" y="3588916"/>
            <a:ext cx="4013895"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Cuando se activa, me impulsa a…</a:t>
            </a:r>
            <a:endParaRPr lang="en-US" sz="1200" dirty="0"/>
          </a:p>
        </p:txBody>
      </p:sp>
      <p:sp>
        <p:nvSpPr>
          <p:cNvPr id="23" name="Text 21"/>
          <p:cNvSpPr/>
          <p:nvPr/>
        </p:nvSpPr>
        <p:spPr>
          <a:xfrm>
            <a:off x="496119" y="3999756"/>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03</a:t>
            </a:r>
            <a:endParaRPr lang="en-US" sz="950" dirty="0"/>
          </a:p>
        </p:txBody>
      </p:sp>
      <p:sp>
        <p:nvSpPr>
          <p:cNvPr id="24" name="Shape 22"/>
          <p:cNvSpPr/>
          <p:nvPr/>
        </p:nvSpPr>
        <p:spPr>
          <a:xfrm>
            <a:off x="496119" y="4159076"/>
            <a:ext cx="4013895" cy="14288"/>
          </a:xfrm>
          <a:prstGeom prst="rect">
            <a:avLst/>
          </a:prstGeom>
          <a:solidFill>
            <a:srgbClr val="DA9B49"/>
          </a:solidFill>
          <a:ln/>
        </p:spPr>
        <p:txBody>
          <a:bodyPr/>
          <a:lstStyle/>
          <a:p>
            <a:endParaRPr lang="es-ES"/>
          </a:p>
        </p:txBody>
      </p:sp>
      <p:sp>
        <p:nvSpPr>
          <p:cNvPr id="25" name="Text 23"/>
          <p:cNvSpPr/>
          <p:nvPr/>
        </p:nvSpPr>
        <p:spPr>
          <a:xfrm>
            <a:off x="496119" y="4286771"/>
            <a:ext cx="4013895"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Después de actuar desde esa parte, suelo sentir…</a:t>
            </a:r>
            <a:endParaRPr lang="en-US" sz="1200" dirty="0"/>
          </a:p>
        </p:txBody>
      </p:sp>
      <p:sp>
        <p:nvSpPr>
          <p:cNvPr id="26" name="Text 24"/>
          <p:cNvSpPr/>
          <p:nvPr/>
        </p:nvSpPr>
        <p:spPr>
          <a:xfrm>
            <a:off x="4633987" y="3999756"/>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04</a:t>
            </a:r>
            <a:endParaRPr lang="en-US" sz="950" dirty="0"/>
          </a:p>
        </p:txBody>
      </p:sp>
      <p:sp>
        <p:nvSpPr>
          <p:cNvPr id="27" name="Shape 25"/>
          <p:cNvSpPr/>
          <p:nvPr/>
        </p:nvSpPr>
        <p:spPr>
          <a:xfrm>
            <a:off x="4633987" y="4159076"/>
            <a:ext cx="4013895" cy="14288"/>
          </a:xfrm>
          <a:prstGeom prst="rect">
            <a:avLst/>
          </a:prstGeom>
          <a:solidFill>
            <a:srgbClr val="DA9B49"/>
          </a:solidFill>
          <a:ln/>
        </p:spPr>
        <p:txBody>
          <a:bodyPr/>
          <a:lstStyle/>
          <a:p>
            <a:endParaRPr lang="es-ES"/>
          </a:p>
        </p:txBody>
      </p:sp>
      <p:sp>
        <p:nvSpPr>
          <p:cNvPr id="28" name="Text 26"/>
          <p:cNvSpPr/>
          <p:nvPr/>
        </p:nvSpPr>
        <p:spPr>
          <a:xfrm>
            <a:off x="4633987" y="4286771"/>
            <a:ext cx="4013895"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Si esa parte pudiera hablar, diría…</a:t>
            </a:r>
            <a:endParaRPr lang="en-US" sz="12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039693" y="359042"/>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Ejercicio continuación</a:t>
            </a:r>
            <a:endParaRPr lang="en-US" sz="2400" dirty="0"/>
          </a:p>
        </p:txBody>
      </p:sp>
      <p:sp>
        <p:nvSpPr>
          <p:cNvPr id="3" name="Text 1"/>
          <p:cNvSpPr/>
          <p:nvPr/>
        </p:nvSpPr>
        <p:spPr>
          <a:xfrm>
            <a:off x="496119" y="1309464"/>
            <a:ext cx="8151763"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Dar voz a la parte evitativa</a:t>
            </a:r>
            <a:endParaRPr lang="en-US" sz="1950" dirty="0"/>
          </a:p>
        </p:txBody>
      </p:sp>
      <p:sp>
        <p:nvSpPr>
          <p:cNvPr id="4" name="Text 2"/>
          <p:cNvSpPr/>
          <p:nvPr/>
        </p:nvSpPr>
        <p:spPr>
          <a:xfrm>
            <a:off x="496119" y="1805583"/>
            <a:ext cx="8608963"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Completa esta frase como si hablara tu parte evitativa:</a:t>
            </a:r>
            <a:endParaRPr lang="en-US" sz="120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193206"/>
            <a:ext cx="2634555" cy="664220"/>
          </a:xfrm>
          <a:prstGeom prst="rect">
            <a:avLst/>
          </a:prstGeom>
        </p:spPr>
      </p:pic>
      <p:sp>
        <p:nvSpPr>
          <p:cNvPr id="6" name="Text 3"/>
          <p:cNvSpPr/>
          <p:nvPr/>
        </p:nvSpPr>
        <p:spPr>
          <a:xfrm>
            <a:off x="691530" y="2331467"/>
            <a:ext cx="2300883"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"Me agobio cuando…"</a:t>
            </a:r>
            <a:endParaRPr lang="en-US" sz="12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4648" y="2193206"/>
            <a:ext cx="2634630" cy="664220"/>
          </a:xfrm>
          <a:prstGeom prst="rect">
            <a:avLst/>
          </a:prstGeom>
        </p:spPr>
      </p:pic>
      <p:sp>
        <p:nvSpPr>
          <p:cNvPr id="8" name="Text 4"/>
          <p:cNvSpPr/>
          <p:nvPr/>
        </p:nvSpPr>
        <p:spPr>
          <a:xfrm>
            <a:off x="3450059" y="2331467"/>
            <a:ext cx="2300957"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"Necesito distancia porque…"</a:t>
            </a:r>
            <a:endParaRPr lang="en-US" sz="120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3252" y="2193206"/>
            <a:ext cx="2634555" cy="664220"/>
          </a:xfrm>
          <a:prstGeom prst="rect">
            <a:avLst/>
          </a:prstGeom>
        </p:spPr>
      </p:pic>
      <p:sp>
        <p:nvSpPr>
          <p:cNvPr id="10" name="Text 5"/>
          <p:cNvSpPr/>
          <p:nvPr/>
        </p:nvSpPr>
        <p:spPr>
          <a:xfrm>
            <a:off x="6208663" y="2331467"/>
            <a:ext cx="230088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"Me cuesta pedir ayuda porque…"</a:t>
            </a:r>
            <a:endParaRPr lang="en-US" sz="1200" dirty="0"/>
          </a:p>
        </p:txBody>
      </p:sp>
      <p:pic>
        <p:nvPicPr>
          <p:cNvPr id="11"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996952"/>
            <a:ext cx="2634555" cy="664220"/>
          </a:xfrm>
          <a:prstGeom prst="rect">
            <a:avLst/>
          </a:prstGeom>
        </p:spPr>
      </p:pic>
      <p:sp>
        <p:nvSpPr>
          <p:cNvPr id="12" name="Text 6"/>
          <p:cNvSpPr/>
          <p:nvPr/>
        </p:nvSpPr>
        <p:spPr>
          <a:xfrm>
            <a:off x="691530" y="3135213"/>
            <a:ext cx="230088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"Cuando me retiro, en realidad intento…"</a:t>
            </a:r>
            <a:endParaRPr lang="en-US" sz="1200" dirty="0"/>
          </a:p>
        </p:txBody>
      </p:sp>
      <p:pic>
        <p:nvPicPr>
          <p:cNvPr id="13"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4648" y="2996952"/>
            <a:ext cx="2634630" cy="664220"/>
          </a:xfrm>
          <a:prstGeom prst="rect">
            <a:avLst/>
          </a:prstGeom>
        </p:spPr>
      </p:pic>
      <p:sp>
        <p:nvSpPr>
          <p:cNvPr id="14" name="Text 7"/>
          <p:cNvSpPr/>
          <p:nvPr/>
        </p:nvSpPr>
        <p:spPr>
          <a:xfrm>
            <a:off x="3450059" y="3135213"/>
            <a:ext cx="2300957"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"Me asusta que si dependo…"</a:t>
            </a:r>
            <a:endParaRPr lang="en-US" sz="1200" dirty="0"/>
          </a:p>
        </p:txBody>
      </p:sp>
      <p:pic>
        <p:nvPicPr>
          <p:cNvPr id="15" name="Image 5"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3252" y="2996952"/>
            <a:ext cx="2634555" cy="664220"/>
          </a:xfrm>
          <a:prstGeom prst="rect">
            <a:avLst/>
          </a:prstGeom>
        </p:spPr>
      </p:pic>
      <p:sp>
        <p:nvSpPr>
          <p:cNvPr id="16" name="Text 8"/>
          <p:cNvSpPr/>
          <p:nvPr/>
        </p:nvSpPr>
        <p:spPr>
          <a:xfrm>
            <a:off x="6208663" y="3135213"/>
            <a:ext cx="230088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"No quiero parecer frío/a, pero…"</a:t>
            </a:r>
            <a:endParaRPr lang="en-US" sz="1200" dirty="0"/>
          </a:p>
        </p:txBody>
      </p:sp>
      <p:pic>
        <p:nvPicPr>
          <p:cNvPr id="17" name="Image 6"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3800698"/>
            <a:ext cx="8151763" cy="470371"/>
          </a:xfrm>
          <a:prstGeom prst="rect">
            <a:avLst/>
          </a:prstGeom>
        </p:spPr>
      </p:pic>
      <p:sp>
        <p:nvSpPr>
          <p:cNvPr id="18" name="Text 9"/>
          <p:cNvSpPr/>
          <p:nvPr/>
        </p:nvSpPr>
        <p:spPr>
          <a:xfrm>
            <a:off x="691530" y="3938960"/>
            <a:ext cx="7818090"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"Lo que necesito aprender es…"</a:t>
            </a:r>
            <a:endParaRPr lang="en-US" sz="12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06511" y="515734"/>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Integración del apego evitativo</a:t>
            </a:r>
            <a:endParaRPr lang="en-US" sz="2400" dirty="0"/>
          </a:p>
        </p:txBody>
      </p:sp>
      <p:sp>
        <p:nvSpPr>
          <p:cNvPr id="3" name="Text 1"/>
          <p:cNvSpPr/>
          <p:nvPr/>
        </p:nvSpPr>
        <p:spPr>
          <a:xfrm>
            <a:off x="496118" y="1503642"/>
            <a:ext cx="8151763" cy="1798588"/>
          </a:xfrm>
          <a:prstGeom prst="rect">
            <a:avLst/>
          </a:prstGeom>
          <a:noFill/>
          <a:ln/>
        </p:spPr>
        <p:txBody>
          <a:bodyPr wrap="square" lIns="0" tIns="0" rIns="0" bIns="0" rtlCol="0" anchor="t"/>
          <a:lstStyle/>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La estrategia de supervivencia del apego evitativo es la desactivación.</a:t>
            </a:r>
            <a:endParaRPr lang="en-US" sz="1600" dirty="0"/>
          </a:p>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Cuando aparece amenaza de intimidad, el sistema reduce la conexión emocional.</a:t>
            </a:r>
            <a:endParaRPr lang="en-US" sz="1600" dirty="0"/>
          </a:p>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La persona puede tomar distancia, minimizar lo que siente, racionalizar o evitar conversaciones emocionales.</a:t>
            </a:r>
            <a:endParaRPr lang="en-US" sz="1600" dirty="0"/>
          </a:p>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El objetivo profundo no siempre es dañar.</a:t>
            </a:r>
            <a:endParaRPr lang="en-US" sz="1600" dirty="0"/>
          </a:p>
          <a:p>
            <a:pPr marL="0" indent="0" algn="l">
              <a:lnSpc>
                <a:spcPct val="133000"/>
              </a:lnSpc>
              <a:buNone/>
            </a:pPr>
            <a:r>
              <a:rPr lang="en-US" sz="1600" dirty="0">
                <a:solidFill>
                  <a:srgbClr val="2C2926"/>
                </a:solidFill>
                <a:latin typeface="Abadi" panose="020B0604020104020204" pitchFamily="34" charset="0"/>
                <a:ea typeface="Inter" pitchFamily="34" charset="-122"/>
                <a:cs typeface="Inter" pitchFamily="34" charset="-120"/>
              </a:rPr>
              <a:t>Muchas veces es no sentirse atrapado, invadido o vulnerable.</a:t>
            </a:r>
            <a:endParaRPr lang="en-US" sz="16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8" y="436424"/>
            <a:ext cx="8151763" cy="534888"/>
          </a:xfrm>
          <a:prstGeom prst="rect">
            <a:avLst/>
          </a:prstGeom>
          <a:noFill/>
          <a:ln/>
        </p:spPr>
        <p:txBody>
          <a:bodyPr wrap="none" lIns="0" tIns="0" rIns="0" bIns="0" rtlCol="0" anchor="t"/>
          <a:lstStyle/>
          <a:p>
            <a:pPr marL="0" indent="0" algn="ctr">
              <a:lnSpc>
                <a:spcPct val="104000"/>
              </a:lnSpc>
              <a:buNone/>
            </a:pPr>
            <a:r>
              <a:rPr lang="en-US" sz="3350" dirty="0">
                <a:solidFill>
                  <a:srgbClr val="2C2926"/>
                </a:solidFill>
                <a:latin typeface="Abadi" panose="020B0604020104020204" pitchFamily="34" charset="0"/>
                <a:ea typeface="Bricolage Grotesque SemiBold" pitchFamily="34" charset="-122"/>
                <a:cs typeface="Bricolage Grotesque SemiBold" pitchFamily="34" charset="-120"/>
              </a:rPr>
              <a:t>Apego desorganizado en la vida adulta</a:t>
            </a:r>
            <a:endParaRPr lang="en-US" sz="3350" dirty="0"/>
          </a:p>
        </p:txBody>
      </p:sp>
      <p:sp>
        <p:nvSpPr>
          <p:cNvPr id="3" name="Text 1"/>
          <p:cNvSpPr/>
          <p:nvPr/>
        </p:nvSpPr>
        <p:spPr>
          <a:xfrm>
            <a:off x="496119" y="1213010"/>
            <a:ext cx="8608963" cy="248096"/>
          </a:xfrm>
          <a:prstGeom prst="rect">
            <a:avLst/>
          </a:prstGeom>
          <a:noFill/>
          <a:ln/>
        </p:spPr>
        <p:txBody>
          <a:bodyPr wrap="none" lIns="0" tIns="0" rIns="0" bIns="0" rtlCol="0" anchor="t"/>
          <a:lstStyle/>
          <a:p>
            <a:pPr marL="0" indent="0" algn="l">
              <a:lnSpc>
                <a:spcPct val="133000"/>
              </a:lnSpc>
              <a:buNone/>
            </a:pPr>
            <a:r>
              <a:rPr lang="en-US" sz="1600" dirty="0">
                <a:solidFill>
                  <a:srgbClr val="2C2926"/>
                </a:solidFill>
                <a:latin typeface="Abadi" panose="020B0604020104020204" pitchFamily="34" charset="0"/>
                <a:ea typeface="Inter" pitchFamily="34" charset="-122"/>
                <a:cs typeface="Inter" pitchFamily="34" charset="-120"/>
              </a:rPr>
              <a:t>El apego desorganizado se organiza alrededor de una contradicción profunda</a:t>
            </a:r>
            <a:r>
              <a:rPr lang="en-US" sz="1200" dirty="0">
                <a:solidFill>
                  <a:srgbClr val="2C2926"/>
                </a:solidFill>
                <a:latin typeface="Abadi" panose="020B0604020104020204" pitchFamily="34" charset="0"/>
                <a:ea typeface="Inter" pitchFamily="34" charset="-122"/>
                <a:cs typeface="Inter" pitchFamily="34" charset="-120"/>
              </a:rPr>
              <a:t>:</a:t>
            </a:r>
            <a:endParaRPr lang="en-US" sz="1200" dirty="0"/>
          </a:p>
        </p:txBody>
      </p:sp>
      <p:sp>
        <p:nvSpPr>
          <p:cNvPr id="4" name="Text 2"/>
          <p:cNvSpPr/>
          <p:nvPr/>
        </p:nvSpPr>
        <p:spPr>
          <a:xfrm>
            <a:off x="496117" y="1862361"/>
            <a:ext cx="8151763" cy="310083"/>
          </a:xfrm>
          <a:prstGeom prst="rect">
            <a:avLst/>
          </a:prstGeom>
          <a:noFill/>
          <a:ln/>
        </p:spPr>
        <p:txBody>
          <a:bodyPr wrap="none" lIns="0" tIns="0" rIns="0" bIns="0" rtlCol="0" anchor="t"/>
          <a:lstStyle/>
          <a:p>
            <a:pPr marL="0" indent="0" algn="ctr">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Necesito el vínculo, pero el vínculo también me asusta.</a:t>
            </a:r>
            <a:endParaRPr lang="en-US" sz="1950" dirty="0"/>
          </a:p>
        </p:txBody>
      </p:sp>
      <p:sp>
        <p:nvSpPr>
          <p:cNvPr id="5" name="Text 3"/>
          <p:cNvSpPr/>
          <p:nvPr/>
        </p:nvSpPr>
        <p:spPr>
          <a:xfrm>
            <a:off x="496119" y="2668563"/>
            <a:ext cx="8151763" cy="1023342"/>
          </a:xfrm>
          <a:prstGeom prst="rect">
            <a:avLst/>
          </a:prstGeom>
          <a:noFill/>
          <a:ln/>
        </p:spPr>
        <p:txBody>
          <a:bodyPr wrap="square" lIns="0" tIns="0" rIns="0" bIns="0" rtlCol="0" anchor="t"/>
          <a:lstStyle/>
          <a:p>
            <a:pPr marL="0" indent="0" algn="l">
              <a:lnSpc>
                <a:spcPct val="133000"/>
              </a:lnSpc>
              <a:spcAft>
                <a:spcPts val="1050"/>
              </a:spcAft>
              <a:buNone/>
            </a:pPr>
            <a:r>
              <a:rPr lang="en-US" sz="1600" b="1" i="1" dirty="0">
                <a:solidFill>
                  <a:srgbClr val="002060"/>
                </a:solidFill>
                <a:latin typeface="Abadi" panose="020B0604020104020204" pitchFamily="34" charset="0"/>
                <a:ea typeface="Inter" pitchFamily="34" charset="-122"/>
                <a:cs typeface="Inter" pitchFamily="34" charset="-120"/>
              </a:rPr>
              <a:t>La persona puede buscar mucha cercanía y, cuando la tiene, sentir miedo.</a:t>
            </a:r>
            <a:endParaRPr lang="en-US" sz="1600" b="1" i="1" dirty="0">
              <a:solidFill>
                <a:srgbClr val="002060"/>
              </a:solidFill>
            </a:endParaRPr>
          </a:p>
          <a:p>
            <a:pPr marL="0" indent="0" algn="l">
              <a:lnSpc>
                <a:spcPct val="133000"/>
              </a:lnSpc>
              <a:spcAft>
                <a:spcPts val="1050"/>
              </a:spcAft>
              <a:buNone/>
            </a:pPr>
            <a:r>
              <a:rPr lang="en-US" sz="1600" b="1" i="1" dirty="0">
                <a:solidFill>
                  <a:srgbClr val="002060"/>
                </a:solidFill>
                <a:latin typeface="Abadi" panose="020B0604020104020204" pitchFamily="34" charset="0"/>
                <a:ea typeface="Inter" pitchFamily="34" charset="-122"/>
                <a:cs typeface="Inter" pitchFamily="34" charset="-120"/>
              </a:rPr>
              <a:t>Puede angustiarse ante la distancia, pero también sentirse amenazada por la intimidad.</a:t>
            </a:r>
            <a:endParaRPr lang="en-US" sz="1600" b="1" i="1" dirty="0">
              <a:solidFill>
                <a:srgbClr val="002060"/>
              </a:solidFill>
            </a:endParaRPr>
          </a:p>
          <a:p>
            <a:pPr marL="0" indent="0" algn="l">
              <a:lnSpc>
                <a:spcPct val="133000"/>
              </a:lnSpc>
              <a:buNone/>
            </a:pPr>
            <a:r>
              <a:rPr lang="en-US" sz="1600" b="1" i="1" dirty="0">
                <a:solidFill>
                  <a:srgbClr val="002060"/>
                </a:solidFill>
                <a:latin typeface="Abadi" panose="020B0604020104020204" pitchFamily="34" charset="0"/>
                <a:ea typeface="Inter" pitchFamily="34" charset="-122"/>
                <a:cs typeface="Inter" pitchFamily="34" charset="-120"/>
              </a:rPr>
              <a:t>La pregunta interna suele ser:</a:t>
            </a:r>
            <a:endParaRPr lang="en-US" sz="1600" b="1" i="1" dirty="0">
              <a:solidFill>
                <a:srgbClr val="002060"/>
              </a:solidFill>
            </a:endParaRPr>
          </a:p>
        </p:txBody>
      </p:sp>
      <p:sp>
        <p:nvSpPr>
          <p:cNvPr id="6" name="Text 4"/>
          <p:cNvSpPr/>
          <p:nvPr/>
        </p:nvSpPr>
        <p:spPr>
          <a:xfrm>
            <a:off x="294784" y="4188023"/>
            <a:ext cx="8151763" cy="310083"/>
          </a:xfrm>
          <a:prstGeom prst="rect">
            <a:avLst/>
          </a:prstGeom>
          <a:noFill/>
          <a:ln/>
        </p:spPr>
        <p:txBody>
          <a:bodyPr wrap="none" lIns="0" tIns="0" rIns="0" bIns="0" rtlCol="0" anchor="t"/>
          <a:lstStyle/>
          <a:p>
            <a:pPr marL="0" indent="0" algn="ctr">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¿Eres refugio o amenaza?</a:t>
            </a:r>
            <a:endParaRPr lang="en-US" sz="2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24718" y="255659"/>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Manifestaciones del apego desorganizado</a:t>
            </a:r>
            <a:endParaRPr lang="en-US" sz="2400" dirty="0"/>
          </a:p>
        </p:txBody>
      </p:sp>
      <p:sp>
        <p:nvSpPr>
          <p:cNvPr id="3" name="Text 1"/>
          <p:cNvSpPr/>
          <p:nvPr/>
        </p:nvSpPr>
        <p:spPr>
          <a:xfrm>
            <a:off x="325960" y="926977"/>
            <a:ext cx="8608963" cy="248096"/>
          </a:xfrm>
          <a:prstGeom prst="rect">
            <a:avLst/>
          </a:prstGeom>
          <a:noFill/>
          <a:ln/>
        </p:spPr>
        <p:txBody>
          <a:bodyPr wrap="none" lIns="0" tIns="0" rIns="0" bIns="0" rtlCol="0" anchor="t"/>
          <a:lstStyle/>
          <a:p>
            <a:pPr marL="0" indent="0" algn="l">
              <a:lnSpc>
                <a:spcPct val="133000"/>
              </a:lnSpc>
              <a:buNone/>
            </a:pPr>
            <a:r>
              <a:rPr lang="en-US" dirty="0">
                <a:solidFill>
                  <a:srgbClr val="2C2926"/>
                </a:solidFill>
                <a:latin typeface="Abadi" panose="020B0604020104020204" pitchFamily="34" charset="0"/>
                <a:ea typeface="Inter" pitchFamily="34" charset="-122"/>
                <a:cs typeface="Inter" pitchFamily="34" charset="-120"/>
              </a:rPr>
              <a:t>El apego desorganizado puede manifestarse como</a:t>
            </a:r>
            <a:r>
              <a:rPr lang="en-US" sz="1200" dirty="0">
                <a:solidFill>
                  <a:srgbClr val="2C2926"/>
                </a:solidFill>
                <a:latin typeface="Abadi" panose="020B0604020104020204" pitchFamily="34" charset="0"/>
                <a:ea typeface="Inter" pitchFamily="34" charset="-122"/>
                <a:cs typeface="Inter" pitchFamily="34" charset="-120"/>
              </a:rPr>
              <a:t>:</a:t>
            </a:r>
            <a:endParaRPr lang="en-US" sz="1200" dirty="0"/>
          </a:p>
        </p:txBody>
      </p:sp>
      <p:sp>
        <p:nvSpPr>
          <p:cNvPr id="4" name="Shape 2"/>
          <p:cNvSpPr/>
          <p:nvPr/>
        </p:nvSpPr>
        <p:spPr>
          <a:xfrm>
            <a:off x="496119" y="1866081"/>
            <a:ext cx="2634555" cy="664220"/>
          </a:xfrm>
          <a:prstGeom prst="roundRect">
            <a:avLst>
              <a:gd name="adj" fmla="val 7844"/>
            </a:avLst>
          </a:prstGeom>
          <a:solidFill>
            <a:schemeClr val="accent6">
              <a:lumMod val="40000"/>
              <a:lumOff val="60000"/>
              <a:alpha val="95000"/>
            </a:schemeClr>
          </a:solidFill>
          <a:ln w="14288">
            <a:solidFill>
              <a:srgbClr val="F8ECD3"/>
            </a:solidFill>
            <a:prstDash val="solid"/>
          </a:ln>
        </p:spPr>
        <p:txBody>
          <a:bodyPr/>
          <a:lstStyle/>
          <a:p>
            <a:endParaRPr lang="es-ES"/>
          </a:p>
        </p:txBody>
      </p:sp>
      <p:sp>
        <p:nvSpPr>
          <p:cNvPr id="5" name="Text 3"/>
          <p:cNvSpPr/>
          <p:nvPr/>
        </p:nvSpPr>
        <p:spPr>
          <a:xfrm>
            <a:off x="634380" y="2004343"/>
            <a:ext cx="235803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Oscilación entre fusión y rechazo.</a:t>
            </a:r>
            <a:endParaRPr lang="en-US" sz="1200" dirty="0"/>
          </a:p>
        </p:txBody>
      </p:sp>
      <p:sp>
        <p:nvSpPr>
          <p:cNvPr id="6" name="Shape 4"/>
          <p:cNvSpPr/>
          <p:nvPr/>
        </p:nvSpPr>
        <p:spPr>
          <a:xfrm>
            <a:off x="3254648" y="1866081"/>
            <a:ext cx="2634630" cy="664220"/>
          </a:xfrm>
          <a:prstGeom prst="roundRect">
            <a:avLst>
              <a:gd name="adj" fmla="val 7844"/>
            </a:avLst>
          </a:prstGeom>
          <a:solidFill>
            <a:schemeClr val="accent2">
              <a:lumMod val="40000"/>
              <a:lumOff val="60000"/>
              <a:alpha val="95000"/>
            </a:schemeClr>
          </a:solidFill>
          <a:ln w="14288">
            <a:solidFill>
              <a:srgbClr val="F8ECD3"/>
            </a:solidFill>
            <a:prstDash val="solid"/>
          </a:ln>
        </p:spPr>
        <p:txBody>
          <a:bodyPr/>
          <a:lstStyle/>
          <a:p>
            <a:endParaRPr lang="es-ES"/>
          </a:p>
        </p:txBody>
      </p:sp>
      <p:sp>
        <p:nvSpPr>
          <p:cNvPr id="7" name="Text 5"/>
          <p:cNvSpPr/>
          <p:nvPr/>
        </p:nvSpPr>
        <p:spPr>
          <a:xfrm>
            <a:off x="3392909" y="2004343"/>
            <a:ext cx="2358107"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Deseo intenso de vínculo y miedo intenso al vínculo.</a:t>
            </a:r>
            <a:endParaRPr lang="en-US" sz="1200" dirty="0"/>
          </a:p>
        </p:txBody>
      </p:sp>
      <p:sp>
        <p:nvSpPr>
          <p:cNvPr id="8" name="Shape 6"/>
          <p:cNvSpPr/>
          <p:nvPr/>
        </p:nvSpPr>
        <p:spPr>
          <a:xfrm>
            <a:off x="6013252" y="1866081"/>
            <a:ext cx="2634555" cy="664220"/>
          </a:xfrm>
          <a:prstGeom prst="roundRect">
            <a:avLst>
              <a:gd name="adj" fmla="val 7844"/>
            </a:avLst>
          </a:prstGeom>
          <a:solidFill>
            <a:schemeClr val="tx2">
              <a:lumMod val="20000"/>
              <a:lumOff val="80000"/>
              <a:alpha val="95000"/>
            </a:schemeClr>
          </a:solidFill>
          <a:ln w="14288">
            <a:solidFill>
              <a:srgbClr val="F8ECD3"/>
            </a:solidFill>
            <a:prstDash val="solid"/>
          </a:ln>
        </p:spPr>
        <p:txBody>
          <a:bodyPr/>
          <a:lstStyle/>
          <a:p>
            <a:endParaRPr lang="es-ES"/>
          </a:p>
        </p:txBody>
      </p:sp>
      <p:sp>
        <p:nvSpPr>
          <p:cNvPr id="9" name="Text 7"/>
          <p:cNvSpPr/>
          <p:nvPr/>
        </p:nvSpPr>
        <p:spPr>
          <a:xfrm>
            <a:off x="6151513" y="2004343"/>
            <a:ext cx="235803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Relaciones muy intensas y confusas.</a:t>
            </a:r>
            <a:endParaRPr lang="en-US" sz="1200" dirty="0"/>
          </a:p>
        </p:txBody>
      </p:sp>
      <p:sp>
        <p:nvSpPr>
          <p:cNvPr id="10" name="Shape 8"/>
          <p:cNvSpPr/>
          <p:nvPr/>
        </p:nvSpPr>
        <p:spPr>
          <a:xfrm>
            <a:off x="496119" y="2654275"/>
            <a:ext cx="2634555" cy="664220"/>
          </a:xfrm>
          <a:prstGeom prst="roundRect">
            <a:avLst>
              <a:gd name="adj" fmla="val 7844"/>
            </a:avLst>
          </a:prstGeom>
          <a:solidFill>
            <a:schemeClr val="tx2">
              <a:lumMod val="20000"/>
              <a:lumOff val="80000"/>
              <a:alpha val="95000"/>
            </a:schemeClr>
          </a:solidFill>
          <a:ln w="14288">
            <a:solidFill>
              <a:srgbClr val="F8ECD3"/>
            </a:solidFill>
            <a:prstDash val="solid"/>
          </a:ln>
        </p:spPr>
        <p:txBody>
          <a:bodyPr/>
          <a:lstStyle/>
          <a:p>
            <a:endParaRPr lang="es-ES"/>
          </a:p>
        </p:txBody>
      </p:sp>
      <p:sp>
        <p:nvSpPr>
          <p:cNvPr id="11" name="Text 9"/>
          <p:cNvSpPr/>
          <p:nvPr/>
        </p:nvSpPr>
        <p:spPr>
          <a:xfrm>
            <a:off x="634380" y="2792537"/>
            <a:ext cx="2358033"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Idealización y desconfianza.</a:t>
            </a:r>
            <a:endParaRPr lang="en-US" sz="1200" dirty="0"/>
          </a:p>
        </p:txBody>
      </p:sp>
      <p:sp>
        <p:nvSpPr>
          <p:cNvPr id="12" name="Shape 10"/>
          <p:cNvSpPr/>
          <p:nvPr/>
        </p:nvSpPr>
        <p:spPr>
          <a:xfrm>
            <a:off x="3254648" y="2654275"/>
            <a:ext cx="2634630" cy="664220"/>
          </a:xfrm>
          <a:prstGeom prst="roundRect">
            <a:avLst>
              <a:gd name="adj" fmla="val 7844"/>
            </a:avLst>
          </a:prstGeom>
          <a:solidFill>
            <a:schemeClr val="accent6">
              <a:lumMod val="40000"/>
              <a:lumOff val="60000"/>
              <a:alpha val="95000"/>
            </a:schemeClr>
          </a:solidFill>
          <a:ln w="14288">
            <a:solidFill>
              <a:srgbClr val="F8ECD3"/>
            </a:solidFill>
            <a:prstDash val="solid"/>
          </a:ln>
        </p:spPr>
        <p:txBody>
          <a:bodyPr/>
          <a:lstStyle/>
          <a:p>
            <a:endParaRPr lang="es-ES"/>
          </a:p>
        </p:txBody>
      </p:sp>
      <p:sp>
        <p:nvSpPr>
          <p:cNvPr id="13" name="Text 11"/>
          <p:cNvSpPr/>
          <p:nvPr/>
        </p:nvSpPr>
        <p:spPr>
          <a:xfrm>
            <a:off x="3392909" y="2792537"/>
            <a:ext cx="2358107"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Miedo al abandono y miedo a la invasión.</a:t>
            </a:r>
            <a:endParaRPr lang="en-US" sz="1200" dirty="0"/>
          </a:p>
        </p:txBody>
      </p:sp>
      <p:sp>
        <p:nvSpPr>
          <p:cNvPr id="14" name="Shape 12"/>
          <p:cNvSpPr/>
          <p:nvPr/>
        </p:nvSpPr>
        <p:spPr>
          <a:xfrm>
            <a:off x="6013252" y="2654275"/>
            <a:ext cx="2634555" cy="664220"/>
          </a:xfrm>
          <a:prstGeom prst="roundRect">
            <a:avLst>
              <a:gd name="adj" fmla="val 7844"/>
            </a:avLst>
          </a:prstGeom>
          <a:solidFill>
            <a:schemeClr val="accent2">
              <a:lumMod val="20000"/>
              <a:lumOff val="80000"/>
              <a:alpha val="95000"/>
            </a:schemeClr>
          </a:solidFill>
          <a:ln w="14288">
            <a:solidFill>
              <a:srgbClr val="F8ECD3"/>
            </a:solidFill>
            <a:prstDash val="solid"/>
          </a:ln>
        </p:spPr>
        <p:txBody>
          <a:bodyPr/>
          <a:lstStyle/>
          <a:p>
            <a:endParaRPr lang="es-ES"/>
          </a:p>
        </p:txBody>
      </p:sp>
      <p:sp>
        <p:nvSpPr>
          <p:cNvPr id="15" name="Text 13"/>
          <p:cNvSpPr/>
          <p:nvPr/>
        </p:nvSpPr>
        <p:spPr>
          <a:xfrm>
            <a:off x="6151513" y="2792537"/>
            <a:ext cx="235803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Reacciones de rabia, pánico, bloqueo o desconexión.</a:t>
            </a:r>
            <a:endParaRPr lang="en-US" sz="1200" dirty="0"/>
          </a:p>
        </p:txBody>
      </p:sp>
      <p:sp>
        <p:nvSpPr>
          <p:cNvPr id="16" name="Shape 14"/>
          <p:cNvSpPr/>
          <p:nvPr/>
        </p:nvSpPr>
        <p:spPr>
          <a:xfrm>
            <a:off x="496119" y="3442469"/>
            <a:ext cx="2634555" cy="858069"/>
          </a:xfrm>
          <a:prstGeom prst="roundRect">
            <a:avLst>
              <a:gd name="adj" fmla="val 6072"/>
            </a:avLst>
          </a:prstGeom>
          <a:solidFill>
            <a:schemeClr val="tx2">
              <a:lumMod val="60000"/>
              <a:lumOff val="40000"/>
              <a:alpha val="95000"/>
            </a:schemeClr>
          </a:solidFill>
          <a:ln w="14288">
            <a:solidFill>
              <a:srgbClr val="F8ECD3"/>
            </a:solidFill>
            <a:prstDash val="solid"/>
          </a:ln>
        </p:spPr>
        <p:txBody>
          <a:bodyPr/>
          <a:lstStyle/>
          <a:p>
            <a:endParaRPr lang="es-ES"/>
          </a:p>
        </p:txBody>
      </p:sp>
      <p:sp>
        <p:nvSpPr>
          <p:cNvPr id="17" name="Text 15"/>
          <p:cNvSpPr/>
          <p:nvPr/>
        </p:nvSpPr>
        <p:spPr>
          <a:xfrm>
            <a:off x="634380" y="3580730"/>
            <a:ext cx="235803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Dificultad para distinguir seguridad de amenaza.</a:t>
            </a:r>
            <a:endParaRPr lang="en-US" sz="1200" dirty="0"/>
          </a:p>
        </p:txBody>
      </p:sp>
      <p:sp>
        <p:nvSpPr>
          <p:cNvPr id="18" name="Shape 16"/>
          <p:cNvSpPr/>
          <p:nvPr/>
        </p:nvSpPr>
        <p:spPr>
          <a:xfrm>
            <a:off x="3254648" y="3442469"/>
            <a:ext cx="2634630" cy="858069"/>
          </a:xfrm>
          <a:prstGeom prst="roundRect">
            <a:avLst>
              <a:gd name="adj" fmla="val 6072"/>
            </a:avLst>
          </a:prstGeom>
          <a:solidFill>
            <a:schemeClr val="accent4">
              <a:lumMod val="60000"/>
              <a:lumOff val="40000"/>
              <a:alpha val="95000"/>
            </a:schemeClr>
          </a:solidFill>
          <a:ln w="14288">
            <a:solidFill>
              <a:srgbClr val="F8ECD3"/>
            </a:solidFill>
            <a:prstDash val="solid"/>
          </a:ln>
        </p:spPr>
        <p:txBody>
          <a:bodyPr/>
          <a:lstStyle/>
          <a:p>
            <a:endParaRPr lang="es-ES"/>
          </a:p>
        </p:txBody>
      </p:sp>
      <p:sp>
        <p:nvSpPr>
          <p:cNvPr id="19" name="Text 17"/>
          <p:cNvSpPr/>
          <p:nvPr/>
        </p:nvSpPr>
        <p:spPr>
          <a:xfrm>
            <a:off x="3392909" y="3580730"/>
            <a:ext cx="2358107" cy="581546"/>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Sensación de no poder estar con el otro, pero tampoco sin él.</a:t>
            </a:r>
            <a:endParaRPr lang="en-US" sz="1200" dirty="0"/>
          </a:p>
        </p:txBody>
      </p:sp>
      <p:sp>
        <p:nvSpPr>
          <p:cNvPr id="20" name="Shape 18"/>
          <p:cNvSpPr/>
          <p:nvPr/>
        </p:nvSpPr>
        <p:spPr>
          <a:xfrm>
            <a:off x="6013252" y="3442469"/>
            <a:ext cx="2634555" cy="858069"/>
          </a:xfrm>
          <a:prstGeom prst="roundRect">
            <a:avLst>
              <a:gd name="adj" fmla="val 6072"/>
            </a:avLst>
          </a:prstGeom>
          <a:solidFill>
            <a:schemeClr val="tx2">
              <a:lumMod val="40000"/>
              <a:lumOff val="60000"/>
              <a:alpha val="95000"/>
            </a:schemeClr>
          </a:solidFill>
          <a:ln w="14288">
            <a:solidFill>
              <a:srgbClr val="F8ECD3"/>
            </a:solidFill>
            <a:prstDash val="solid"/>
          </a:ln>
        </p:spPr>
        <p:txBody>
          <a:bodyPr/>
          <a:lstStyle/>
          <a:p>
            <a:endParaRPr lang="es-ES"/>
          </a:p>
        </p:txBody>
      </p:sp>
      <p:sp>
        <p:nvSpPr>
          <p:cNvPr id="21" name="Text 19"/>
          <p:cNvSpPr/>
          <p:nvPr/>
        </p:nvSpPr>
        <p:spPr>
          <a:xfrm>
            <a:off x="6151513" y="3580730"/>
            <a:ext cx="235803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Mucha desregulación emocional en la intimidad.</a:t>
            </a:r>
            <a:endParaRPr lang="en-US" sz="12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933376"/>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Frases internas del apego desorganizado</a:t>
            </a:r>
            <a:endParaRPr lang="en-US" sz="240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568946"/>
            <a:ext cx="4013895" cy="470371"/>
          </a:xfrm>
          <a:prstGeom prst="rect">
            <a:avLst/>
          </a:prstGeom>
        </p:spPr>
      </p:pic>
      <p:sp>
        <p:nvSpPr>
          <p:cNvPr id="4" name="Text 1"/>
          <p:cNvSpPr/>
          <p:nvPr/>
        </p:nvSpPr>
        <p:spPr>
          <a:xfrm>
            <a:off x="691530" y="1707207"/>
            <a:ext cx="3680222"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"Te necesito, pero no sé si puedo confiar."</a:t>
            </a:r>
            <a:endParaRPr lang="en-US" sz="1200" dirty="0"/>
          </a:p>
        </p:txBody>
      </p:sp>
      <p:pic>
        <p:nvPicPr>
          <p:cNvPr id="5"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33987" y="1568946"/>
            <a:ext cx="4013895" cy="470371"/>
          </a:xfrm>
          <a:prstGeom prst="rect">
            <a:avLst/>
          </a:prstGeom>
        </p:spPr>
      </p:pic>
      <p:sp>
        <p:nvSpPr>
          <p:cNvPr id="6" name="Text 2"/>
          <p:cNvSpPr/>
          <p:nvPr/>
        </p:nvSpPr>
        <p:spPr>
          <a:xfrm>
            <a:off x="4829398" y="1707207"/>
            <a:ext cx="3680222"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"Quiero acercarme, pero me da miedo."</a:t>
            </a:r>
            <a:endParaRPr lang="en-US" sz="1200" dirty="0"/>
          </a:p>
        </p:txBody>
      </p:sp>
      <p:pic>
        <p:nvPicPr>
          <p:cNvPr id="7"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163291"/>
            <a:ext cx="4013895" cy="470371"/>
          </a:xfrm>
          <a:prstGeom prst="rect">
            <a:avLst/>
          </a:prstGeom>
        </p:spPr>
      </p:pic>
      <p:sp>
        <p:nvSpPr>
          <p:cNvPr id="8" name="Text 3"/>
          <p:cNvSpPr/>
          <p:nvPr/>
        </p:nvSpPr>
        <p:spPr>
          <a:xfrm>
            <a:off x="691530" y="2301553"/>
            <a:ext cx="3680222"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"Si te vas, me hundo."</a:t>
            </a:r>
            <a:endParaRPr lang="en-US" sz="1200" dirty="0"/>
          </a:p>
        </p:txBody>
      </p:sp>
      <p:pic>
        <p:nvPicPr>
          <p:cNvPr id="9"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33987" y="2163291"/>
            <a:ext cx="4013895" cy="470371"/>
          </a:xfrm>
          <a:prstGeom prst="rect">
            <a:avLst/>
          </a:prstGeom>
        </p:spPr>
      </p:pic>
      <p:sp>
        <p:nvSpPr>
          <p:cNvPr id="10" name="Text 4"/>
          <p:cNvSpPr/>
          <p:nvPr/>
        </p:nvSpPr>
        <p:spPr>
          <a:xfrm>
            <a:off x="4829398" y="2301553"/>
            <a:ext cx="3680222"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"Si te quedas demasiado cerca, me asusto."</a:t>
            </a:r>
            <a:endParaRPr lang="en-US" sz="1200" dirty="0"/>
          </a:p>
        </p:txBody>
      </p:sp>
      <p:pic>
        <p:nvPicPr>
          <p:cNvPr id="11"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2757636"/>
            <a:ext cx="4013895" cy="664220"/>
          </a:xfrm>
          <a:prstGeom prst="rect">
            <a:avLst/>
          </a:prstGeom>
        </p:spPr>
      </p:pic>
      <p:sp>
        <p:nvSpPr>
          <p:cNvPr id="12" name="Text 5"/>
          <p:cNvSpPr/>
          <p:nvPr/>
        </p:nvSpPr>
        <p:spPr>
          <a:xfrm>
            <a:off x="691530" y="2895898"/>
            <a:ext cx="3680222"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"No sé si eres refugio o peligro."</a:t>
            </a:r>
            <a:endParaRPr lang="en-US" sz="1200" dirty="0"/>
          </a:p>
        </p:txBody>
      </p:sp>
      <p:pic>
        <p:nvPicPr>
          <p:cNvPr id="13" name="Image 5"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33987" y="2757636"/>
            <a:ext cx="4013895" cy="664220"/>
          </a:xfrm>
          <a:prstGeom prst="rect">
            <a:avLst/>
          </a:prstGeom>
        </p:spPr>
      </p:pic>
      <p:sp>
        <p:nvSpPr>
          <p:cNvPr id="14" name="Text 6"/>
          <p:cNvSpPr/>
          <p:nvPr/>
        </p:nvSpPr>
        <p:spPr>
          <a:xfrm>
            <a:off x="4829398" y="2895898"/>
            <a:ext cx="3680222"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"Necesito que me quieras, pero no creo que sea seguro."</a:t>
            </a:r>
            <a:endParaRPr lang="en-US" sz="1200" dirty="0"/>
          </a:p>
        </p:txBody>
      </p:sp>
      <p:pic>
        <p:nvPicPr>
          <p:cNvPr id="15" name="Image 6"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3545830"/>
            <a:ext cx="4013895" cy="664220"/>
          </a:xfrm>
          <a:prstGeom prst="rect">
            <a:avLst/>
          </a:prstGeom>
        </p:spPr>
      </p:pic>
      <p:sp>
        <p:nvSpPr>
          <p:cNvPr id="16" name="Text 7"/>
          <p:cNvSpPr/>
          <p:nvPr/>
        </p:nvSpPr>
        <p:spPr>
          <a:xfrm>
            <a:off x="691530" y="3684091"/>
            <a:ext cx="3680222"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"Quiero entregarme, pero algo dentro de mí quiere huir."</a:t>
            </a:r>
            <a:endParaRPr lang="en-US" sz="1200" dirty="0"/>
          </a:p>
        </p:txBody>
      </p:sp>
      <p:pic>
        <p:nvPicPr>
          <p:cNvPr id="17" name="Image 7"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33987" y="3545830"/>
            <a:ext cx="4013895" cy="664220"/>
          </a:xfrm>
          <a:prstGeom prst="rect">
            <a:avLst/>
          </a:prstGeom>
        </p:spPr>
      </p:pic>
      <p:sp>
        <p:nvSpPr>
          <p:cNvPr id="18" name="Text 8"/>
          <p:cNvSpPr/>
          <p:nvPr/>
        </p:nvSpPr>
        <p:spPr>
          <a:xfrm>
            <a:off x="4829398" y="3684091"/>
            <a:ext cx="3680222"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"No puedo estar contigo, pero tampoco puedo estar sin ti."</a:t>
            </a:r>
            <a:endParaRPr lang="en-US" sz="12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84795"/>
            <a:ext cx="8151763" cy="224061"/>
          </a:xfrm>
          <a:prstGeom prst="rect">
            <a:avLst/>
          </a:prstGeom>
          <a:noFill/>
          <a:ln/>
        </p:spPr>
        <p:txBody>
          <a:bodyPr wrap="none" lIns="0" tIns="0" rIns="0" bIns="0" rtlCol="0" anchor="t"/>
          <a:lstStyle/>
          <a:p>
            <a:pPr marL="0" indent="0" algn="l">
              <a:lnSpc>
                <a:spcPct val="104000"/>
              </a:lnSpc>
              <a:buNone/>
            </a:pPr>
            <a:r>
              <a:rPr lang="en-US" dirty="0">
                <a:solidFill>
                  <a:srgbClr val="C00000"/>
                </a:solidFill>
                <a:latin typeface="Abadi" panose="020B0604020104020204" pitchFamily="34" charset="0"/>
                <a:ea typeface="Bricolage Grotesque SemiBold" pitchFamily="34" charset="-122"/>
                <a:cs typeface="Bricolage Grotesque SemiBold" pitchFamily="34" charset="-120"/>
              </a:rPr>
              <a:t>Ejercicio</a:t>
            </a:r>
            <a:endParaRPr lang="en-US" dirty="0">
              <a:solidFill>
                <a:srgbClr val="C00000"/>
              </a:solidFill>
            </a:endParaRPr>
          </a:p>
        </p:txBody>
      </p:sp>
      <p:sp>
        <p:nvSpPr>
          <p:cNvPr id="3" name="Text 1"/>
          <p:cNvSpPr/>
          <p:nvPr/>
        </p:nvSpPr>
        <p:spPr>
          <a:xfrm>
            <a:off x="1762856" y="407230"/>
            <a:ext cx="8151763" cy="179189"/>
          </a:xfrm>
          <a:prstGeom prst="rect">
            <a:avLst/>
          </a:prstGeom>
          <a:noFill/>
          <a:ln/>
        </p:spPr>
        <p:txBody>
          <a:bodyPr wrap="none" lIns="0" tIns="0" rIns="0" bIns="0" rtlCol="0" anchor="t"/>
          <a:lstStyle/>
          <a:p>
            <a:pPr marL="0" indent="0" algn="l">
              <a:lnSpc>
                <a:spcPct val="104000"/>
              </a:lnSpc>
              <a:buNone/>
            </a:pPr>
            <a:r>
              <a:rPr lang="en-US" sz="2000" b="1" i="1" dirty="0">
                <a:solidFill>
                  <a:srgbClr val="C00000"/>
                </a:solidFill>
                <a:latin typeface="Abadi" panose="020B0604020104020204" pitchFamily="34" charset="0"/>
                <a:ea typeface="Bricolage Grotesque SemiBold" pitchFamily="34" charset="-122"/>
                <a:cs typeface="Bricolage Grotesque SemiBold" pitchFamily="34" charset="-120"/>
              </a:rPr>
              <a:t>Mi ambivalencia vincular</a:t>
            </a:r>
            <a:endParaRPr lang="en-US" sz="2000" b="1" i="1" dirty="0">
              <a:solidFill>
                <a:srgbClr val="C00000"/>
              </a:solidFill>
            </a:endParaRPr>
          </a:p>
        </p:txBody>
      </p:sp>
      <p:sp>
        <p:nvSpPr>
          <p:cNvPr id="4" name="Text 2"/>
          <p:cNvSpPr/>
          <p:nvPr/>
        </p:nvSpPr>
        <p:spPr>
          <a:xfrm>
            <a:off x="496119" y="866701"/>
            <a:ext cx="8608963" cy="113184"/>
          </a:xfrm>
          <a:prstGeom prst="rect">
            <a:avLst/>
          </a:prstGeom>
          <a:noFill/>
          <a:ln/>
        </p:spPr>
        <p:txBody>
          <a:bodyPr wrap="none" lIns="0" tIns="0" rIns="0" bIns="0" rtlCol="0" anchor="t"/>
          <a:lstStyle/>
          <a:p>
            <a:pPr marL="0" indent="0" algn="l">
              <a:lnSpc>
                <a:spcPct val="105000"/>
              </a:lnSpc>
              <a:buNone/>
            </a:pPr>
            <a:r>
              <a:rPr lang="en-US" sz="700" dirty="0">
                <a:solidFill>
                  <a:srgbClr val="2C2926"/>
                </a:solidFill>
                <a:latin typeface="Abadi" panose="020B0604020104020204" pitchFamily="34" charset="0"/>
                <a:ea typeface="Inter" pitchFamily="34" charset="-122"/>
                <a:cs typeface="Inter" pitchFamily="34" charset="-120"/>
              </a:rPr>
              <a:t>Completa:</a:t>
            </a:r>
            <a:endParaRPr lang="en-US" sz="70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026468"/>
            <a:ext cx="8151763" cy="430262"/>
          </a:xfrm>
          <a:prstGeom prst="rect">
            <a:avLst/>
          </a:prstGeom>
        </p:spPr>
      </p:pic>
      <p:sp>
        <p:nvSpPr>
          <p:cNvPr id="6" name="Text 3"/>
          <p:cNvSpPr/>
          <p:nvPr/>
        </p:nvSpPr>
        <p:spPr>
          <a:xfrm>
            <a:off x="592857" y="1174403"/>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1</a:t>
            </a:r>
            <a:endParaRPr lang="en-US" sz="800" dirty="0"/>
          </a:p>
        </p:txBody>
      </p:sp>
      <p:sp>
        <p:nvSpPr>
          <p:cNvPr id="7" name="Text 4"/>
          <p:cNvSpPr/>
          <p:nvPr/>
        </p:nvSpPr>
        <p:spPr>
          <a:xfrm>
            <a:off x="833884" y="1107653"/>
            <a:ext cx="7732812" cy="112068"/>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Una parte de mí quiere acercarse porque…</a:t>
            </a:r>
            <a:endParaRPr lang="en-US"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498178"/>
            <a:ext cx="8151763" cy="430262"/>
          </a:xfrm>
          <a:prstGeom prst="rect">
            <a:avLst/>
          </a:prstGeom>
        </p:spPr>
      </p:pic>
      <p:sp>
        <p:nvSpPr>
          <p:cNvPr id="9" name="Text 5"/>
          <p:cNvSpPr/>
          <p:nvPr/>
        </p:nvSpPr>
        <p:spPr>
          <a:xfrm>
            <a:off x="592857" y="1646113"/>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2</a:t>
            </a:r>
            <a:endParaRPr lang="en-US" sz="800" dirty="0"/>
          </a:p>
        </p:txBody>
      </p:sp>
      <p:sp>
        <p:nvSpPr>
          <p:cNvPr id="10" name="Text 6"/>
          <p:cNvSpPr/>
          <p:nvPr/>
        </p:nvSpPr>
        <p:spPr>
          <a:xfrm>
            <a:off x="833884" y="1579364"/>
            <a:ext cx="7732812" cy="112068"/>
          </a:xfrm>
          <a:prstGeom prst="rect">
            <a:avLst/>
          </a:prstGeom>
          <a:noFill/>
          <a:ln/>
        </p:spPr>
        <p:txBody>
          <a:bodyPr wrap="none" lIns="0" tIns="0" rIns="0" bIns="0" rtlCol="0" anchor="t"/>
          <a:lstStyle/>
          <a:p>
            <a:pPr marL="0" indent="0" algn="l">
              <a:lnSpc>
                <a:spcPct val="104000"/>
              </a:lnSpc>
              <a:buNone/>
            </a:pPr>
            <a:r>
              <a:rPr lang="en-US" sz="1600" dirty="0">
                <a:solidFill>
                  <a:srgbClr val="2C2926"/>
                </a:solidFill>
                <a:latin typeface="Abadi" panose="020B0604020104020204" pitchFamily="34" charset="0"/>
                <a:ea typeface="Bricolage Grotesque SemiBold" pitchFamily="34" charset="-122"/>
                <a:cs typeface="Bricolage Grotesque SemiBold" pitchFamily="34" charset="-120"/>
              </a:rPr>
              <a:t>Otra parte de mí quiere alejarse porque…</a:t>
            </a:r>
            <a:endParaRPr lang="en-US" sz="160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969889"/>
            <a:ext cx="8151763" cy="430262"/>
          </a:xfrm>
          <a:prstGeom prst="rect">
            <a:avLst/>
          </a:prstGeom>
        </p:spPr>
      </p:pic>
      <p:sp>
        <p:nvSpPr>
          <p:cNvPr id="12" name="Text 7"/>
          <p:cNvSpPr/>
          <p:nvPr/>
        </p:nvSpPr>
        <p:spPr>
          <a:xfrm>
            <a:off x="592857" y="2117824"/>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3</a:t>
            </a:r>
            <a:endParaRPr lang="en-US" sz="800" dirty="0"/>
          </a:p>
        </p:txBody>
      </p:sp>
      <p:sp>
        <p:nvSpPr>
          <p:cNvPr id="13" name="Text 8"/>
          <p:cNvSpPr/>
          <p:nvPr/>
        </p:nvSpPr>
        <p:spPr>
          <a:xfrm>
            <a:off x="833884" y="2051075"/>
            <a:ext cx="7732812" cy="112068"/>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Cuando el otro se acerca, yo puedo sentir…</a:t>
            </a:r>
            <a:endParaRPr lang="en-US" dirty="0"/>
          </a:p>
        </p:txBody>
      </p:sp>
      <p:pic>
        <p:nvPicPr>
          <p:cNvPr id="14"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441600"/>
            <a:ext cx="8151763" cy="430262"/>
          </a:xfrm>
          <a:prstGeom prst="rect">
            <a:avLst/>
          </a:prstGeom>
        </p:spPr>
      </p:pic>
      <p:sp>
        <p:nvSpPr>
          <p:cNvPr id="15" name="Text 9"/>
          <p:cNvSpPr/>
          <p:nvPr/>
        </p:nvSpPr>
        <p:spPr>
          <a:xfrm>
            <a:off x="592857" y="2589535"/>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4</a:t>
            </a:r>
            <a:endParaRPr lang="en-US" sz="800" dirty="0"/>
          </a:p>
        </p:txBody>
      </p:sp>
      <p:sp>
        <p:nvSpPr>
          <p:cNvPr id="16" name="Text 10"/>
          <p:cNvSpPr/>
          <p:nvPr/>
        </p:nvSpPr>
        <p:spPr>
          <a:xfrm>
            <a:off x="833884" y="2522786"/>
            <a:ext cx="7732812" cy="112068"/>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Cuando el otro se aleja, yo puedo sentir…</a:t>
            </a:r>
            <a:endParaRPr lang="en-US" dirty="0"/>
          </a:p>
        </p:txBody>
      </p:sp>
      <p:pic>
        <p:nvPicPr>
          <p:cNvPr id="17"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913311"/>
            <a:ext cx="8151763" cy="430262"/>
          </a:xfrm>
          <a:prstGeom prst="rect">
            <a:avLst/>
          </a:prstGeom>
        </p:spPr>
      </p:pic>
      <p:sp>
        <p:nvSpPr>
          <p:cNvPr id="18" name="Text 11"/>
          <p:cNvSpPr/>
          <p:nvPr/>
        </p:nvSpPr>
        <p:spPr>
          <a:xfrm>
            <a:off x="592857" y="3061246"/>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5</a:t>
            </a:r>
            <a:endParaRPr lang="en-US" sz="800" dirty="0"/>
          </a:p>
        </p:txBody>
      </p:sp>
      <p:sp>
        <p:nvSpPr>
          <p:cNvPr id="19" name="Text 12"/>
          <p:cNvSpPr/>
          <p:nvPr/>
        </p:nvSpPr>
        <p:spPr>
          <a:xfrm>
            <a:off x="833884" y="2994496"/>
            <a:ext cx="7732812" cy="112068"/>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Lo que más deseo del vínculo es…</a:t>
            </a:r>
            <a:endParaRPr lang="en-US" dirty="0"/>
          </a:p>
        </p:txBody>
      </p:sp>
      <p:pic>
        <p:nvPicPr>
          <p:cNvPr id="20" name="Image 5"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3385021"/>
            <a:ext cx="8151763" cy="430262"/>
          </a:xfrm>
          <a:prstGeom prst="rect">
            <a:avLst/>
          </a:prstGeom>
        </p:spPr>
      </p:pic>
      <p:sp>
        <p:nvSpPr>
          <p:cNvPr id="21" name="Text 13"/>
          <p:cNvSpPr/>
          <p:nvPr/>
        </p:nvSpPr>
        <p:spPr>
          <a:xfrm>
            <a:off x="592857" y="3532956"/>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6</a:t>
            </a:r>
            <a:endParaRPr lang="en-US" sz="800" dirty="0"/>
          </a:p>
        </p:txBody>
      </p:sp>
      <p:sp>
        <p:nvSpPr>
          <p:cNvPr id="22" name="Text 14"/>
          <p:cNvSpPr/>
          <p:nvPr/>
        </p:nvSpPr>
        <p:spPr>
          <a:xfrm>
            <a:off x="833884" y="3466207"/>
            <a:ext cx="7732812" cy="112068"/>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Lo que más temo del vínculo es…</a:t>
            </a:r>
            <a:endParaRPr lang="en-US" dirty="0"/>
          </a:p>
        </p:txBody>
      </p:sp>
      <p:pic>
        <p:nvPicPr>
          <p:cNvPr id="23" name="Image 6"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3856732"/>
            <a:ext cx="8151763" cy="430262"/>
          </a:xfrm>
          <a:prstGeom prst="rect">
            <a:avLst/>
          </a:prstGeom>
        </p:spPr>
      </p:pic>
      <p:sp>
        <p:nvSpPr>
          <p:cNvPr id="24" name="Text 15"/>
          <p:cNvSpPr/>
          <p:nvPr/>
        </p:nvSpPr>
        <p:spPr>
          <a:xfrm>
            <a:off x="592857" y="4004667"/>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7</a:t>
            </a:r>
            <a:endParaRPr lang="en-US" sz="800" dirty="0"/>
          </a:p>
        </p:txBody>
      </p:sp>
      <p:sp>
        <p:nvSpPr>
          <p:cNvPr id="25" name="Text 16"/>
          <p:cNvSpPr/>
          <p:nvPr/>
        </p:nvSpPr>
        <p:spPr>
          <a:xfrm>
            <a:off x="833884" y="3937918"/>
            <a:ext cx="7732812" cy="112068"/>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La frase que resume mi ambivalencia es…</a:t>
            </a:r>
            <a:endParaRPr lang="en-US" dirty="0"/>
          </a:p>
        </p:txBody>
      </p:sp>
      <p:pic>
        <p:nvPicPr>
          <p:cNvPr id="26" name="Image 7"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4328443"/>
            <a:ext cx="8151763" cy="430262"/>
          </a:xfrm>
          <a:prstGeom prst="rect">
            <a:avLst/>
          </a:prstGeom>
        </p:spPr>
      </p:pic>
      <p:sp>
        <p:nvSpPr>
          <p:cNvPr id="27" name="Text 17"/>
          <p:cNvSpPr/>
          <p:nvPr/>
        </p:nvSpPr>
        <p:spPr>
          <a:xfrm>
            <a:off x="592857" y="4476378"/>
            <a:ext cx="107528" cy="134392"/>
          </a:xfrm>
          <a:prstGeom prst="rect">
            <a:avLst/>
          </a:prstGeom>
          <a:noFill/>
          <a:ln/>
        </p:spPr>
        <p:txBody>
          <a:bodyPr wrap="none" lIns="0" tIns="0" rIns="0" bIns="0" rtlCol="0" anchor="ctr"/>
          <a:lstStyle/>
          <a:p>
            <a:pPr marL="0" indent="0" algn="ctr">
              <a:lnSpc>
                <a:spcPct val="100000"/>
              </a:lnSpc>
              <a:buNone/>
            </a:pPr>
            <a:r>
              <a:rPr lang="en-US" sz="800" dirty="0">
                <a:solidFill>
                  <a:srgbClr val="2C2926"/>
                </a:solidFill>
                <a:latin typeface="Abadi" panose="020B0604020104020204" pitchFamily="34" charset="0"/>
                <a:ea typeface="Bricolage Grotesque SemiBold" pitchFamily="34" charset="-122"/>
                <a:cs typeface="Bricolage Grotesque SemiBold" pitchFamily="34" charset="-120"/>
              </a:rPr>
              <a:t>8</a:t>
            </a:r>
            <a:endParaRPr lang="en-US" sz="800" dirty="0"/>
          </a:p>
        </p:txBody>
      </p:sp>
      <p:sp>
        <p:nvSpPr>
          <p:cNvPr id="28" name="Text 18"/>
          <p:cNvSpPr/>
          <p:nvPr/>
        </p:nvSpPr>
        <p:spPr>
          <a:xfrm>
            <a:off x="833884" y="4409629"/>
            <a:ext cx="7732812" cy="112068"/>
          </a:xfrm>
          <a:prstGeom prst="rect">
            <a:avLst/>
          </a:prstGeom>
          <a:noFill/>
          <a:ln/>
        </p:spPr>
        <p:txBody>
          <a:bodyPr wrap="none" lIns="0" tIns="0" rIns="0" bIns="0" rtlCol="0" anchor="t"/>
          <a:lstStyle/>
          <a:p>
            <a:pPr marL="0" indent="0" algn="l">
              <a:lnSpc>
                <a:spcPct val="104000"/>
              </a:lnSpc>
              <a:buNone/>
            </a:pPr>
            <a:r>
              <a:rPr lang="en-US" dirty="0">
                <a:solidFill>
                  <a:srgbClr val="2C2926"/>
                </a:solidFill>
                <a:latin typeface="Abadi" panose="020B0604020104020204" pitchFamily="34" charset="0"/>
                <a:ea typeface="Bricolage Grotesque SemiBold" pitchFamily="34" charset="-122"/>
                <a:cs typeface="Bricolage Grotesque SemiBold" pitchFamily="34" charset="-120"/>
              </a:rPr>
              <a:t>Lo que necesitaría para sentirme más seguro/a sería</a:t>
            </a:r>
            <a:r>
              <a:rPr lang="en-US" sz="7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7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72288" y="363905"/>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Integración del apego desorganizado</a:t>
            </a:r>
            <a:endParaRPr lang="en-US" sz="2400" dirty="0"/>
          </a:p>
        </p:txBody>
      </p:sp>
      <p:sp>
        <p:nvSpPr>
          <p:cNvPr id="3" name="Text 1"/>
          <p:cNvSpPr/>
          <p:nvPr/>
        </p:nvSpPr>
        <p:spPr>
          <a:xfrm>
            <a:off x="563231" y="1049810"/>
            <a:ext cx="8151763" cy="2186211"/>
          </a:xfrm>
          <a:prstGeom prst="rect">
            <a:avLst/>
          </a:prstGeom>
          <a:noFill/>
          <a:ln/>
        </p:spPr>
        <p:txBody>
          <a:bodyPr wrap="square" lIns="0" tIns="0" rIns="0" bIns="0" rtlCol="0" anchor="t"/>
          <a:lstStyle/>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En el apego desorganizado, la contradicción no es capricho.</a:t>
            </a:r>
            <a:endParaRPr lang="en-US" sz="1600" dirty="0"/>
          </a:p>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Es una organización defensiva nacida de un vínculo que fue necesario y peligroso al mismo tiempo.</a:t>
            </a:r>
            <a:endParaRPr lang="en-US" sz="1600" dirty="0"/>
          </a:p>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La persona puede necesitar refugio y temer el refugio.</a:t>
            </a:r>
            <a:endParaRPr lang="en-US" sz="1600" dirty="0"/>
          </a:p>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Puede querer entregarse y querer huir.</a:t>
            </a:r>
            <a:endParaRPr lang="en-US" sz="1600" dirty="0"/>
          </a:p>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Puede buscar amor y leer amenaza dentro del amor.</a:t>
            </a:r>
            <a:endParaRPr lang="en-US" sz="1600" dirty="0"/>
          </a:p>
          <a:p>
            <a:pPr marL="0" indent="0" algn="l">
              <a:lnSpc>
                <a:spcPct val="133000"/>
              </a:lnSpc>
              <a:buNone/>
            </a:pPr>
            <a:r>
              <a:rPr lang="en-US" sz="1600" dirty="0">
                <a:solidFill>
                  <a:srgbClr val="2C2926"/>
                </a:solidFill>
                <a:latin typeface="Abadi" panose="020B0604020104020204" pitchFamily="34" charset="0"/>
                <a:ea typeface="Inter" pitchFamily="34" charset="-122"/>
                <a:cs typeface="Inter" pitchFamily="34" charset="-120"/>
              </a:rPr>
              <a:t>El vínculo se desea y se teme al mismo tiempo.</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621804"/>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Mapa de la clase</a:t>
            </a:r>
            <a:endParaRPr lang="en-US" sz="2400" dirty="0"/>
          </a:p>
        </p:txBody>
      </p:sp>
      <p:sp>
        <p:nvSpPr>
          <p:cNvPr id="3" name="Text 1"/>
          <p:cNvSpPr/>
          <p:nvPr/>
        </p:nvSpPr>
        <p:spPr>
          <a:xfrm>
            <a:off x="3026047" y="590848"/>
            <a:ext cx="3235227" cy="418504"/>
          </a:xfrm>
          <a:prstGeom prst="rect">
            <a:avLst/>
          </a:prstGeom>
          <a:noFill/>
          <a:ln/>
        </p:spPr>
        <p:txBody>
          <a:bodyPr wrap="none" lIns="0" tIns="0" rIns="0" bIns="0" rtlCol="0" anchor="t"/>
          <a:lstStyle/>
          <a:p>
            <a:pPr marL="0" indent="0" algn="l">
              <a:lnSpc>
                <a:spcPct val="133000"/>
              </a:lnSpc>
              <a:buNone/>
            </a:pPr>
            <a:r>
              <a:rPr lang="en-US" sz="2000" dirty="0">
                <a:solidFill>
                  <a:srgbClr val="2C2926"/>
                </a:solidFill>
                <a:latin typeface="Abadi" panose="020B0604020104020204" pitchFamily="34" charset="0"/>
                <a:ea typeface="Inter" pitchFamily="34" charset="-122"/>
                <a:cs typeface="Inter" pitchFamily="34" charset="-120"/>
              </a:rPr>
              <a:t>En esta clase trabajaremos:</a:t>
            </a:r>
            <a:endParaRPr lang="en-US" sz="2000" dirty="0"/>
          </a:p>
        </p:txBody>
      </p:sp>
      <p:sp>
        <p:nvSpPr>
          <p:cNvPr id="4" name="Text 2"/>
          <p:cNvSpPr/>
          <p:nvPr/>
        </p:nvSpPr>
        <p:spPr>
          <a:xfrm>
            <a:off x="496119" y="1644997"/>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01</a:t>
            </a:r>
            <a:endParaRPr lang="en-US" sz="950" dirty="0"/>
          </a:p>
        </p:txBody>
      </p:sp>
      <p:sp>
        <p:nvSpPr>
          <p:cNvPr id="5" name="Shape 3"/>
          <p:cNvSpPr/>
          <p:nvPr/>
        </p:nvSpPr>
        <p:spPr>
          <a:xfrm>
            <a:off x="496119" y="1841450"/>
            <a:ext cx="2634555" cy="14288"/>
          </a:xfrm>
          <a:prstGeom prst="rect">
            <a:avLst/>
          </a:prstGeom>
          <a:solidFill>
            <a:srgbClr val="DA9B49"/>
          </a:solidFill>
          <a:ln/>
        </p:spPr>
        <p:txBody>
          <a:bodyPr/>
          <a:lstStyle/>
          <a:p>
            <a:endParaRPr lang="es-ES"/>
          </a:p>
        </p:txBody>
      </p:sp>
      <p:sp>
        <p:nvSpPr>
          <p:cNvPr id="6" name="Text 4"/>
          <p:cNvSpPr/>
          <p:nvPr/>
        </p:nvSpPr>
        <p:spPr>
          <a:xfrm>
            <a:off x="496119" y="1932012"/>
            <a:ext cx="2634555" cy="496193"/>
          </a:xfrm>
          <a:prstGeom prst="rect">
            <a:avLst/>
          </a:prstGeom>
          <a:noFill/>
          <a:ln/>
        </p:spPr>
        <p:txBody>
          <a:bodyPr wrap="square" lIns="0" tIns="0" rIns="0" bIns="0" rtlCol="0" anchor="t">
            <a:noAutofit/>
          </a:bodyPr>
          <a:lstStyle/>
          <a:p>
            <a:pPr marL="0" indent="0" algn="l">
              <a:lnSpc>
                <a:spcPct val="133000"/>
              </a:lnSpc>
              <a:buNone/>
            </a:pPr>
            <a:r>
              <a:rPr lang="en-US" sz="1600" dirty="0">
                <a:solidFill>
                  <a:srgbClr val="002060"/>
                </a:solidFill>
                <a:latin typeface="Abadi" panose="020B0604020104020204" pitchFamily="34" charset="0"/>
                <a:ea typeface="Inter" pitchFamily="34" charset="-122"/>
                <a:cs typeface="Inter" pitchFamily="34" charset="-120"/>
              </a:rPr>
              <a:t>La pareja como escenario de reactivación.</a:t>
            </a:r>
            <a:endParaRPr lang="en-US" sz="1600" dirty="0">
              <a:solidFill>
                <a:srgbClr val="002060"/>
              </a:solidFill>
            </a:endParaRPr>
          </a:p>
        </p:txBody>
      </p:sp>
      <p:sp>
        <p:nvSpPr>
          <p:cNvPr id="7" name="Text 5"/>
          <p:cNvSpPr/>
          <p:nvPr/>
        </p:nvSpPr>
        <p:spPr>
          <a:xfrm>
            <a:off x="3254648" y="1644997"/>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02</a:t>
            </a:r>
            <a:endParaRPr lang="en-US" sz="950" dirty="0"/>
          </a:p>
        </p:txBody>
      </p:sp>
      <p:sp>
        <p:nvSpPr>
          <p:cNvPr id="8" name="Shape 6"/>
          <p:cNvSpPr/>
          <p:nvPr/>
        </p:nvSpPr>
        <p:spPr>
          <a:xfrm>
            <a:off x="3254648" y="1853878"/>
            <a:ext cx="2634630" cy="14288"/>
          </a:xfrm>
          <a:prstGeom prst="rect">
            <a:avLst/>
          </a:prstGeom>
          <a:solidFill>
            <a:srgbClr val="DA9B49"/>
          </a:solidFill>
          <a:ln/>
        </p:spPr>
        <p:txBody>
          <a:bodyPr/>
          <a:lstStyle/>
          <a:p>
            <a:endParaRPr lang="es-ES"/>
          </a:p>
        </p:txBody>
      </p:sp>
      <p:sp>
        <p:nvSpPr>
          <p:cNvPr id="9" name="Text 7"/>
          <p:cNvSpPr/>
          <p:nvPr/>
        </p:nvSpPr>
        <p:spPr>
          <a:xfrm>
            <a:off x="3254648" y="1932012"/>
            <a:ext cx="2634630" cy="248096"/>
          </a:xfrm>
          <a:prstGeom prst="rect">
            <a:avLst/>
          </a:prstGeom>
          <a:noFill/>
          <a:ln/>
        </p:spPr>
        <p:txBody>
          <a:bodyPr wrap="none" lIns="0" tIns="0" rIns="0" bIns="0" rtlCol="0" anchor="t"/>
          <a:lstStyle/>
          <a:p>
            <a:pPr marL="0" indent="0" algn="l">
              <a:lnSpc>
                <a:spcPct val="133000"/>
              </a:lnSpc>
              <a:buNone/>
            </a:pPr>
            <a:r>
              <a:rPr lang="en-US" sz="1600" dirty="0">
                <a:solidFill>
                  <a:srgbClr val="002060"/>
                </a:solidFill>
                <a:latin typeface="Abadi" panose="020B0604020104020204" pitchFamily="34" charset="0"/>
                <a:ea typeface="Inter" pitchFamily="34" charset="-122"/>
                <a:cs typeface="Inter" pitchFamily="34" charset="-120"/>
              </a:rPr>
              <a:t>El apego ansioso </a:t>
            </a:r>
            <a:r>
              <a:rPr lang="en-US" sz="1600" dirty="0" err="1">
                <a:solidFill>
                  <a:srgbClr val="002060"/>
                </a:solidFill>
                <a:latin typeface="Abadi" panose="020B0604020104020204" pitchFamily="34" charset="0"/>
                <a:ea typeface="Inter" pitchFamily="34" charset="-122"/>
                <a:cs typeface="Inter" pitchFamily="34" charset="-120"/>
              </a:rPr>
              <a:t>en</a:t>
            </a:r>
            <a:r>
              <a:rPr lang="en-US" sz="1600" dirty="0">
                <a:solidFill>
                  <a:srgbClr val="002060"/>
                </a:solidFill>
                <a:latin typeface="Abadi" panose="020B0604020104020204" pitchFamily="34" charset="0"/>
                <a:ea typeface="Inter" pitchFamily="34" charset="-122"/>
                <a:cs typeface="Inter" pitchFamily="34" charset="-120"/>
              </a:rPr>
              <a:t> la</a:t>
            </a:r>
          </a:p>
          <a:p>
            <a:pPr marL="0" indent="0" algn="l">
              <a:lnSpc>
                <a:spcPct val="133000"/>
              </a:lnSpc>
              <a:buNone/>
            </a:pPr>
            <a:r>
              <a:rPr lang="en-US" sz="1600" dirty="0">
                <a:solidFill>
                  <a:srgbClr val="002060"/>
                </a:solidFill>
                <a:latin typeface="Abadi" panose="020B0604020104020204" pitchFamily="34" charset="0"/>
                <a:ea typeface="Inter" pitchFamily="34" charset="-122"/>
                <a:cs typeface="Inter" pitchFamily="34" charset="-120"/>
              </a:rPr>
              <a:t> vida adulta</a:t>
            </a:r>
            <a:r>
              <a:rPr lang="en-US" sz="1200" dirty="0">
                <a:solidFill>
                  <a:srgbClr val="2C2926"/>
                </a:solidFill>
                <a:latin typeface="Abadi" panose="020B0604020104020204" pitchFamily="34" charset="0"/>
                <a:ea typeface="Inter" pitchFamily="34" charset="-122"/>
                <a:cs typeface="Inter" pitchFamily="34" charset="-120"/>
              </a:rPr>
              <a:t>.</a:t>
            </a:r>
            <a:endParaRPr lang="en-US" sz="1200" dirty="0"/>
          </a:p>
        </p:txBody>
      </p:sp>
      <p:sp>
        <p:nvSpPr>
          <p:cNvPr id="10" name="Text 8"/>
          <p:cNvSpPr/>
          <p:nvPr/>
        </p:nvSpPr>
        <p:spPr>
          <a:xfrm>
            <a:off x="6013252" y="1644997"/>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03</a:t>
            </a:r>
            <a:endParaRPr lang="en-US" sz="950" dirty="0"/>
          </a:p>
        </p:txBody>
      </p:sp>
      <p:sp>
        <p:nvSpPr>
          <p:cNvPr id="11" name="Shape 9"/>
          <p:cNvSpPr/>
          <p:nvPr/>
        </p:nvSpPr>
        <p:spPr>
          <a:xfrm>
            <a:off x="6013252" y="1853878"/>
            <a:ext cx="2634555" cy="14288"/>
          </a:xfrm>
          <a:prstGeom prst="rect">
            <a:avLst/>
          </a:prstGeom>
          <a:solidFill>
            <a:srgbClr val="DA9B49"/>
          </a:solidFill>
          <a:ln/>
        </p:spPr>
        <p:txBody>
          <a:bodyPr/>
          <a:lstStyle/>
          <a:p>
            <a:endParaRPr lang="es-ES"/>
          </a:p>
        </p:txBody>
      </p:sp>
      <p:sp>
        <p:nvSpPr>
          <p:cNvPr id="12" name="Text 10"/>
          <p:cNvSpPr/>
          <p:nvPr/>
        </p:nvSpPr>
        <p:spPr>
          <a:xfrm>
            <a:off x="6013252" y="1932012"/>
            <a:ext cx="2634555" cy="248096"/>
          </a:xfrm>
          <a:prstGeom prst="rect">
            <a:avLst/>
          </a:prstGeom>
          <a:noFill/>
          <a:ln/>
        </p:spPr>
        <p:txBody>
          <a:bodyPr wrap="none" lIns="0" tIns="0" rIns="0" bIns="0" rtlCol="0" anchor="t"/>
          <a:lstStyle/>
          <a:p>
            <a:pPr marL="0" indent="0" algn="l">
              <a:lnSpc>
                <a:spcPct val="133000"/>
              </a:lnSpc>
              <a:buNone/>
            </a:pPr>
            <a:r>
              <a:rPr lang="en-US" sz="1600" dirty="0">
                <a:solidFill>
                  <a:srgbClr val="002060"/>
                </a:solidFill>
                <a:latin typeface="Abadi" panose="020B0604020104020204" pitchFamily="34" charset="0"/>
                <a:ea typeface="Inter" pitchFamily="34" charset="-122"/>
                <a:cs typeface="Inter" pitchFamily="34" charset="-120"/>
              </a:rPr>
              <a:t>El apego evitativo </a:t>
            </a:r>
            <a:r>
              <a:rPr lang="en-US" sz="1600" dirty="0" err="1">
                <a:solidFill>
                  <a:srgbClr val="002060"/>
                </a:solidFill>
                <a:latin typeface="Abadi" panose="020B0604020104020204" pitchFamily="34" charset="0"/>
                <a:ea typeface="Inter" pitchFamily="34" charset="-122"/>
                <a:cs typeface="Inter" pitchFamily="34" charset="-120"/>
              </a:rPr>
              <a:t>en</a:t>
            </a:r>
            <a:r>
              <a:rPr lang="en-US" sz="1600" dirty="0">
                <a:solidFill>
                  <a:srgbClr val="002060"/>
                </a:solidFill>
                <a:latin typeface="Abadi" panose="020B0604020104020204" pitchFamily="34" charset="0"/>
                <a:ea typeface="Inter" pitchFamily="34" charset="-122"/>
                <a:cs typeface="Inter" pitchFamily="34" charset="-120"/>
              </a:rPr>
              <a:t> la</a:t>
            </a:r>
          </a:p>
          <a:p>
            <a:pPr marL="0" indent="0" algn="l">
              <a:lnSpc>
                <a:spcPct val="133000"/>
              </a:lnSpc>
              <a:buNone/>
            </a:pPr>
            <a:r>
              <a:rPr lang="en-US" sz="1600" dirty="0">
                <a:solidFill>
                  <a:srgbClr val="002060"/>
                </a:solidFill>
                <a:latin typeface="Abadi" panose="020B0604020104020204" pitchFamily="34" charset="0"/>
                <a:ea typeface="Inter" pitchFamily="34" charset="-122"/>
                <a:cs typeface="Inter" pitchFamily="34" charset="-120"/>
              </a:rPr>
              <a:t> vida adulta</a:t>
            </a:r>
            <a:r>
              <a:rPr lang="en-US" sz="1200" dirty="0">
                <a:solidFill>
                  <a:srgbClr val="2C2926"/>
                </a:solidFill>
                <a:latin typeface="Abadi" panose="020B0604020104020204" pitchFamily="34" charset="0"/>
                <a:ea typeface="Inter" pitchFamily="34" charset="-122"/>
                <a:cs typeface="Inter" pitchFamily="34" charset="-120"/>
              </a:rPr>
              <a:t>.</a:t>
            </a:r>
            <a:endParaRPr lang="en-US" sz="1200" dirty="0"/>
          </a:p>
        </p:txBody>
      </p:sp>
      <p:sp>
        <p:nvSpPr>
          <p:cNvPr id="13" name="Text 11"/>
          <p:cNvSpPr/>
          <p:nvPr/>
        </p:nvSpPr>
        <p:spPr>
          <a:xfrm>
            <a:off x="496119" y="2645197"/>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04</a:t>
            </a:r>
            <a:endParaRPr lang="en-US" sz="950" dirty="0"/>
          </a:p>
        </p:txBody>
      </p:sp>
      <p:sp>
        <p:nvSpPr>
          <p:cNvPr id="14" name="Shape 12"/>
          <p:cNvSpPr/>
          <p:nvPr/>
        </p:nvSpPr>
        <p:spPr>
          <a:xfrm>
            <a:off x="496119" y="2829297"/>
            <a:ext cx="2634555" cy="14288"/>
          </a:xfrm>
          <a:prstGeom prst="rect">
            <a:avLst/>
          </a:prstGeom>
          <a:solidFill>
            <a:srgbClr val="DA9B49"/>
          </a:solidFill>
          <a:ln/>
        </p:spPr>
        <p:txBody>
          <a:bodyPr/>
          <a:lstStyle/>
          <a:p>
            <a:endParaRPr lang="es-ES"/>
          </a:p>
        </p:txBody>
      </p:sp>
      <p:sp>
        <p:nvSpPr>
          <p:cNvPr id="15" name="Text 13"/>
          <p:cNvSpPr/>
          <p:nvPr/>
        </p:nvSpPr>
        <p:spPr>
          <a:xfrm>
            <a:off x="496119" y="2932212"/>
            <a:ext cx="2634555" cy="496193"/>
          </a:xfrm>
          <a:prstGeom prst="rect">
            <a:avLst/>
          </a:prstGeom>
          <a:noFill/>
          <a:ln/>
        </p:spPr>
        <p:txBody>
          <a:bodyPr wrap="square" lIns="0" tIns="0" rIns="0" bIns="0" rtlCol="0" anchor="t">
            <a:noAutofit/>
          </a:bodyPr>
          <a:lstStyle/>
          <a:p>
            <a:pPr marL="0" indent="0" algn="l">
              <a:lnSpc>
                <a:spcPct val="133000"/>
              </a:lnSpc>
              <a:buNone/>
            </a:pPr>
            <a:r>
              <a:rPr lang="en-US" sz="1600" dirty="0">
                <a:solidFill>
                  <a:srgbClr val="002060"/>
                </a:solidFill>
                <a:latin typeface="Abadi" panose="020B0604020104020204" pitchFamily="34" charset="0"/>
                <a:ea typeface="Inter" pitchFamily="34" charset="-122"/>
                <a:cs typeface="Inter" pitchFamily="34" charset="-120"/>
              </a:rPr>
              <a:t>El apego desorganizado en la vida adulta.</a:t>
            </a:r>
            <a:endParaRPr lang="en-US" sz="1600" dirty="0">
              <a:solidFill>
                <a:srgbClr val="002060"/>
              </a:solidFill>
            </a:endParaRPr>
          </a:p>
        </p:txBody>
      </p:sp>
      <p:sp>
        <p:nvSpPr>
          <p:cNvPr id="16" name="Text 14"/>
          <p:cNvSpPr/>
          <p:nvPr/>
        </p:nvSpPr>
        <p:spPr>
          <a:xfrm>
            <a:off x="3254648" y="2645197"/>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05</a:t>
            </a:r>
            <a:endParaRPr lang="en-US" sz="950" dirty="0"/>
          </a:p>
        </p:txBody>
      </p:sp>
      <p:sp>
        <p:nvSpPr>
          <p:cNvPr id="17" name="Shape 15"/>
          <p:cNvSpPr/>
          <p:nvPr/>
        </p:nvSpPr>
        <p:spPr>
          <a:xfrm>
            <a:off x="3254648" y="2841650"/>
            <a:ext cx="2634630" cy="14288"/>
          </a:xfrm>
          <a:prstGeom prst="rect">
            <a:avLst/>
          </a:prstGeom>
          <a:solidFill>
            <a:srgbClr val="DA9B49"/>
          </a:solidFill>
          <a:ln/>
        </p:spPr>
        <p:txBody>
          <a:bodyPr/>
          <a:lstStyle/>
          <a:p>
            <a:endParaRPr lang="es-ES"/>
          </a:p>
        </p:txBody>
      </p:sp>
      <p:sp>
        <p:nvSpPr>
          <p:cNvPr id="18" name="Text 16"/>
          <p:cNvSpPr/>
          <p:nvPr/>
        </p:nvSpPr>
        <p:spPr>
          <a:xfrm>
            <a:off x="3254648" y="2932212"/>
            <a:ext cx="2634630" cy="248096"/>
          </a:xfrm>
          <a:prstGeom prst="rect">
            <a:avLst/>
          </a:prstGeom>
          <a:noFill/>
          <a:ln/>
        </p:spPr>
        <p:txBody>
          <a:bodyPr wrap="none" lIns="0" tIns="0" rIns="0" bIns="0" rtlCol="0" anchor="t"/>
          <a:lstStyle/>
          <a:p>
            <a:pPr marL="0" indent="0" algn="l">
              <a:lnSpc>
                <a:spcPct val="133000"/>
              </a:lnSpc>
              <a:buNone/>
            </a:pPr>
            <a:r>
              <a:rPr lang="en-US" sz="1600" dirty="0">
                <a:solidFill>
                  <a:srgbClr val="002060"/>
                </a:solidFill>
                <a:latin typeface="Abadi" panose="020B0604020104020204" pitchFamily="34" charset="0"/>
                <a:ea typeface="Inter" pitchFamily="34" charset="-122"/>
                <a:cs typeface="Inter" pitchFamily="34" charset="-120"/>
              </a:rPr>
              <a:t>La dinámica ansioso-evitativa</a:t>
            </a:r>
            <a:r>
              <a:rPr lang="en-US" sz="1200" dirty="0">
                <a:solidFill>
                  <a:srgbClr val="2C2926"/>
                </a:solidFill>
                <a:latin typeface="Abadi" panose="020B0604020104020204" pitchFamily="34" charset="0"/>
                <a:ea typeface="Inter" pitchFamily="34" charset="-122"/>
                <a:cs typeface="Inter" pitchFamily="34" charset="-120"/>
              </a:rPr>
              <a:t>.</a:t>
            </a:r>
            <a:endParaRPr lang="en-US" sz="1200" dirty="0"/>
          </a:p>
        </p:txBody>
      </p:sp>
      <p:sp>
        <p:nvSpPr>
          <p:cNvPr id="19" name="Text 17"/>
          <p:cNvSpPr/>
          <p:nvPr/>
        </p:nvSpPr>
        <p:spPr>
          <a:xfrm>
            <a:off x="6013252" y="2645197"/>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06</a:t>
            </a:r>
            <a:endParaRPr lang="en-US" sz="950" dirty="0"/>
          </a:p>
        </p:txBody>
      </p:sp>
      <p:sp>
        <p:nvSpPr>
          <p:cNvPr id="20" name="Shape 18"/>
          <p:cNvSpPr/>
          <p:nvPr/>
        </p:nvSpPr>
        <p:spPr>
          <a:xfrm>
            <a:off x="6013252" y="2841650"/>
            <a:ext cx="2634555" cy="14288"/>
          </a:xfrm>
          <a:prstGeom prst="rect">
            <a:avLst/>
          </a:prstGeom>
          <a:solidFill>
            <a:srgbClr val="DA9B49"/>
          </a:solidFill>
          <a:ln/>
        </p:spPr>
        <p:txBody>
          <a:bodyPr/>
          <a:lstStyle/>
          <a:p>
            <a:endParaRPr lang="es-ES"/>
          </a:p>
        </p:txBody>
      </p:sp>
      <p:sp>
        <p:nvSpPr>
          <p:cNvPr id="21" name="Text 19"/>
          <p:cNvSpPr/>
          <p:nvPr/>
        </p:nvSpPr>
        <p:spPr>
          <a:xfrm>
            <a:off x="6013252" y="2932212"/>
            <a:ext cx="2634555" cy="248096"/>
          </a:xfrm>
          <a:prstGeom prst="rect">
            <a:avLst/>
          </a:prstGeom>
          <a:noFill/>
          <a:ln/>
        </p:spPr>
        <p:txBody>
          <a:bodyPr wrap="none" lIns="0" tIns="0" rIns="0" bIns="0" rtlCol="0" anchor="t"/>
          <a:lstStyle/>
          <a:p>
            <a:pPr marL="0" indent="0" algn="l">
              <a:lnSpc>
                <a:spcPct val="133000"/>
              </a:lnSpc>
              <a:buNone/>
            </a:pPr>
            <a:r>
              <a:rPr lang="en-US" sz="1600" dirty="0">
                <a:solidFill>
                  <a:srgbClr val="002060"/>
                </a:solidFill>
                <a:latin typeface="Abadi" panose="020B0604020104020204" pitchFamily="34" charset="0"/>
                <a:ea typeface="Inter" pitchFamily="34" charset="-122"/>
                <a:cs typeface="Inter" pitchFamily="34" charset="-120"/>
              </a:rPr>
              <a:t>La repetición vincular</a:t>
            </a:r>
            <a:r>
              <a:rPr lang="en-US" sz="1200" dirty="0">
                <a:solidFill>
                  <a:srgbClr val="2C2926"/>
                </a:solidFill>
                <a:latin typeface="Abadi" panose="020B0604020104020204" pitchFamily="34" charset="0"/>
                <a:ea typeface="Inter" pitchFamily="34" charset="-122"/>
                <a:cs typeface="Inter" pitchFamily="34" charset="-120"/>
              </a:rPr>
              <a:t>.</a:t>
            </a:r>
            <a:endParaRPr lang="en-US" sz="1200" dirty="0"/>
          </a:p>
        </p:txBody>
      </p:sp>
      <p:sp>
        <p:nvSpPr>
          <p:cNvPr id="22" name="Text 20"/>
          <p:cNvSpPr/>
          <p:nvPr/>
        </p:nvSpPr>
        <p:spPr>
          <a:xfrm>
            <a:off x="496119" y="3645396"/>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07</a:t>
            </a:r>
            <a:endParaRPr lang="en-US" sz="950" dirty="0"/>
          </a:p>
        </p:txBody>
      </p:sp>
      <p:sp>
        <p:nvSpPr>
          <p:cNvPr id="23" name="Shape 21"/>
          <p:cNvSpPr/>
          <p:nvPr/>
        </p:nvSpPr>
        <p:spPr>
          <a:xfrm>
            <a:off x="496119" y="3817069"/>
            <a:ext cx="2634555" cy="14288"/>
          </a:xfrm>
          <a:prstGeom prst="rect">
            <a:avLst/>
          </a:prstGeom>
          <a:solidFill>
            <a:srgbClr val="DA9B49"/>
          </a:solidFill>
          <a:ln/>
        </p:spPr>
        <p:txBody>
          <a:bodyPr/>
          <a:lstStyle/>
          <a:p>
            <a:endParaRPr lang="es-ES"/>
          </a:p>
        </p:txBody>
      </p:sp>
      <p:sp>
        <p:nvSpPr>
          <p:cNvPr id="24" name="Text 22"/>
          <p:cNvSpPr/>
          <p:nvPr/>
        </p:nvSpPr>
        <p:spPr>
          <a:xfrm>
            <a:off x="496119" y="3932411"/>
            <a:ext cx="2634555" cy="496193"/>
          </a:xfrm>
          <a:prstGeom prst="rect">
            <a:avLst/>
          </a:prstGeom>
          <a:noFill/>
          <a:ln/>
        </p:spPr>
        <p:txBody>
          <a:bodyPr wrap="square" lIns="0" tIns="0" rIns="0" bIns="0" rtlCol="0" anchor="t">
            <a:noAutofit/>
          </a:bodyPr>
          <a:lstStyle/>
          <a:p>
            <a:pPr marL="0" indent="0" algn="l">
              <a:lnSpc>
                <a:spcPct val="133000"/>
              </a:lnSpc>
              <a:buNone/>
            </a:pPr>
            <a:r>
              <a:rPr lang="en-US" sz="1600" dirty="0">
                <a:solidFill>
                  <a:srgbClr val="002060"/>
                </a:solidFill>
                <a:latin typeface="Abadi" panose="020B0604020104020204" pitchFamily="34" charset="0"/>
                <a:ea typeface="Inter" pitchFamily="34" charset="-122"/>
                <a:cs typeface="Inter" pitchFamily="34" charset="-120"/>
              </a:rPr>
              <a:t>Dependencia emocional y vínculo traumático.</a:t>
            </a:r>
            <a:endParaRPr lang="en-US" sz="1600" dirty="0">
              <a:solidFill>
                <a:srgbClr val="002060"/>
              </a:solidFill>
            </a:endParaRPr>
          </a:p>
        </p:txBody>
      </p:sp>
      <p:sp>
        <p:nvSpPr>
          <p:cNvPr id="25" name="Text 23"/>
          <p:cNvSpPr/>
          <p:nvPr/>
        </p:nvSpPr>
        <p:spPr>
          <a:xfrm>
            <a:off x="3254648" y="3645396"/>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08</a:t>
            </a:r>
            <a:endParaRPr lang="en-US" sz="950" dirty="0"/>
          </a:p>
        </p:txBody>
      </p:sp>
      <p:sp>
        <p:nvSpPr>
          <p:cNvPr id="26" name="Shape 24"/>
          <p:cNvSpPr/>
          <p:nvPr/>
        </p:nvSpPr>
        <p:spPr>
          <a:xfrm>
            <a:off x="3254648" y="3817069"/>
            <a:ext cx="2634630" cy="14288"/>
          </a:xfrm>
          <a:prstGeom prst="rect">
            <a:avLst/>
          </a:prstGeom>
          <a:solidFill>
            <a:srgbClr val="DA9B49"/>
          </a:solidFill>
          <a:ln/>
        </p:spPr>
        <p:txBody>
          <a:bodyPr/>
          <a:lstStyle/>
          <a:p>
            <a:endParaRPr lang="es-ES"/>
          </a:p>
        </p:txBody>
      </p:sp>
      <p:sp>
        <p:nvSpPr>
          <p:cNvPr id="27" name="Text 25"/>
          <p:cNvSpPr/>
          <p:nvPr/>
        </p:nvSpPr>
        <p:spPr>
          <a:xfrm>
            <a:off x="3254648" y="3932411"/>
            <a:ext cx="2634630" cy="248096"/>
          </a:xfrm>
          <a:prstGeom prst="rect">
            <a:avLst/>
          </a:prstGeom>
          <a:noFill/>
          <a:ln/>
        </p:spPr>
        <p:txBody>
          <a:bodyPr wrap="none" lIns="0" tIns="0" rIns="0" bIns="0" rtlCol="0" anchor="t"/>
          <a:lstStyle/>
          <a:p>
            <a:pPr marL="0" indent="0" algn="l">
              <a:lnSpc>
                <a:spcPct val="133000"/>
              </a:lnSpc>
              <a:buNone/>
            </a:pPr>
            <a:r>
              <a:rPr lang="en-US" sz="1600" dirty="0">
                <a:solidFill>
                  <a:srgbClr val="002060"/>
                </a:solidFill>
                <a:latin typeface="Abadi" panose="020B0604020104020204" pitchFamily="34" charset="0"/>
                <a:ea typeface="Inter" pitchFamily="34" charset="-122"/>
                <a:cs typeface="Inter" pitchFamily="34" charset="-120"/>
              </a:rPr>
              <a:t>Límites, celos, </a:t>
            </a:r>
          </a:p>
          <a:p>
            <a:pPr marL="0" indent="0" algn="l">
              <a:lnSpc>
                <a:spcPct val="133000"/>
              </a:lnSpc>
              <a:buNone/>
            </a:pPr>
            <a:r>
              <a:rPr lang="en-US" sz="1600" dirty="0" err="1">
                <a:solidFill>
                  <a:srgbClr val="002060"/>
                </a:solidFill>
                <a:latin typeface="Abadi" panose="020B0604020104020204" pitchFamily="34" charset="0"/>
                <a:ea typeface="Inter" pitchFamily="34" charset="-122"/>
                <a:cs typeface="Inter" pitchFamily="34" charset="-120"/>
              </a:rPr>
              <a:t>sexualidad</a:t>
            </a:r>
            <a:r>
              <a:rPr lang="en-US" sz="1600" dirty="0">
                <a:solidFill>
                  <a:srgbClr val="002060"/>
                </a:solidFill>
                <a:latin typeface="Abadi" panose="020B0604020104020204" pitchFamily="34" charset="0"/>
                <a:ea typeface="Inter" pitchFamily="34" charset="-122"/>
                <a:cs typeface="Inter" pitchFamily="34" charset="-120"/>
              </a:rPr>
              <a:t> y cuerpo</a:t>
            </a:r>
            <a:r>
              <a:rPr lang="en-US" sz="1200" dirty="0">
                <a:solidFill>
                  <a:srgbClr val="2C2926"/>
                </a:solidFill>
                <a:latin typeface="Abadi" panose="020B0604020104020204" pitchFamily="34" charset="0"/>
                <a:ea typeface="Inter" pitchFamily="34" charset="-122"/>
                <a:cs typeface="Inter" pitchFamily="34" charset="-120"/>
              </a:rPr>
              <a:t>.</a:t>
            </a:r>
            <a:endParaRPr lang="en-US" sz="1200" dirty="0"/>
          </a:p>
        </p:txBody>
      </p:sp>
      <p:sp>
        <p:nvSpPr>
          <p:cNvPr id="28" name="Text 26"/>
          <p:cNvSpPr/>
          <p:nvPr/>
        </p:nvSpPr>
        <p:spPr>
          <a:xfrm>
            <a:off x="6013252" y="3645396"/>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09</a:t>
            </a:r>
            <a:endParaRPr lang="en-US" sz="950" dirty="0"/>
          </a:p>
        </p:txBody>
      </p:sp>
      <p:sp>
        <p:nvSpPr>
          <p:cNvPr id="29" name="Shape 27"/>
          <p:cNvSpPr/>
          <p:nvPr/>
        </p:nvSpPr>
        <p:spPr>
          <a:xfrm>
            <a:off x="6013252" y="3817069"/>
            <a:ext cx="2634555" cy="14288"/>
          </a:xfrm>
          <a:prstGeom prst="rect">
            <a:avLst/>
          </a:prstGeom>
          <a:solidFill>
            <a:srgbClr val="DA9B49"/>
          </a:solidFill>
          <a:ln/>
        </p:spPr>
        <p:txBody>
          <a:bodyPr/>
          <a:lstStyle/>
          <a:p>
            <a:endParaRPr lang="es-ES"/>
          </a:p>
        </p:txBody>
      </p:sp>
      <p:sp>
        <p:nvSpPr>
          <p:cNvPr id="30" name="Text 28"/>
          <p:cNvSpPr/>
          <p:nvPr/>
        </p:nvSpPr>
        <p:spPr>
          <a:xfrm>
            <a:off x="6013252" y="3932411"/>
            <a:ext cx="2634555" cy="496193"/>
          </a:xfrm>
          <a:prstGeom prst="rect">
            <a:avLst/>
          </a:prstGeom>
          <a:noFill/>
          <a:ln/>
        </p:spPr>
        <p:txBody>
          <a:bodyPr wrap="square" lIns="0" tIns="0" rIns="0" bIns="0" rtlCol="0" anchor="t">
            <a:noAutofit/>
          </a:bodyPr>
          <a:lstStyle/>
          <a:p>
            <a:pPr marL="0" indent="0" algn="l">
              <a:lnSpc>
                <a:spcPct val="133000"/>
              </a:lnSpc>
              <a:buNone/>
            </a:pPr>
            <a:r>
              <a:rPr lang="en-US" sz="1600" dirty="0">
                <a:solidFill>
                  <a:srgbClr val="002060"/>
                </a:solidFill>
                <a:latin typeface="Abadi" panose="020B0604020104020204" pitchFamily="34" charset="0"/>
                <a:ea typeface="Inter" pitchFamily="34" charset="-122"/>
                <a:cs typeface="Inter" pitchFamily="34" charset="-120"/>
              </a:rPr>
              <a:t>Diferenciar amor, necesidad y activación traumática.</a:t>
            </a:r>
            <a:endParaRPr lang="en-US" sz="1600" dirty="0">
              <a:solidFill>
                <a:srgbClr val="00206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791021"/>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C00000"/>
                </a:solidFill>
                <a:latin typeface="Abadi" panose="020B0604020104020204" pitchFamily="34" charset="0"/>
                <a:ea typeface="Bricolage Grotesque SemiBold" pitchFamily="34" charset="-122"/>
                <a:cs typeface="Bricolage Grotesque SemiBold" pitchFamily="34" charset="-120"/>
              </a:rPr>
              <a:t>Ejercicio</a:t>
            </a:r>
            <a:endParaRPr lang="en-US" sz="2400" dirty="0">
              <a:solidFill>
                <a:srgbClr val="C00000"/>
              </a:solidFill>
            </a:endParaRPr>
          </a:p>
        </p:txBody>
      </p:sp>
      <p:sp>
        <p:nvSpPr>
          <p:cNvPr id="3" name="Text 1"/>
          <p:cNvSpPr/>
          <p:nvPr/>
        </p:nvSpPr>
        <p:spPr>
          <a:xfrm>
            <a:off x="2132781" y="775432"/>
            <a:ext cx="8151763" cy="310083"/>
          </a:xfrm>
          <a:prstGeom prst="rect">
            <a:avLst/>
          </a:prstGeom>
          <a:noFill/>
          <a:ln/>
        </p:spPr>
        <p:txBody>
          <a:bodyPr wrap="none" lIns="0" tIns="0" rIns="0" bIns="0" rtlCol="0" anchor="t"/>
          <a:lstStyle/>
          <a:p>
            <a:pPr marL="0" indent="0" algn="l">
              <a:lnSpc>
                <a:spcPct val="104000"/>
              </a:lnSpc>
              <a:buNone/>
            </a:pPr>
            <a:r>
              <a:rPr lang="en-US" sz="1950" dirty="0">
                <a:solidFill>
                  <a:srgbClr val="C00000"/>
                </a:solidFill>
                <a:latin typeface="Abadi" panose="020B0604020104020204" pitchFamily="34" charset="0"/>
                <a:ea typeface="Bricolage Grotesque SemiBold" pitchFamily="34" charset="-122"/>
                <a:cs typeface="Bricolage Grotesque SemiBold" pitchFamily="34" charset="-120"/>
              </a:rPr>
              <a:t>Mi mapa de apego en vínculos adultos</a:t>
            </a:r>
            <a:endParaRPr lang="en-US" sz="1950" dirty="0">
              <a:solidFill>
                <a:srgbClr val="C00000"/>
              </a:solidFill>
            </a:endParaRPr>
          </a:p>
        </p:txBody>
      </p:sp>
      <p:sp>
        <p:nvSpPr>
          <p:cNvPr id="4" name="Text 2"/>
          <p:cNvSpPr/>
          <p:nvPr/>
        </p:nvSpPr>
        <p:spPr>
          <a:xfrm>
            <a:off x="496119" y="1724248"/>
            <a:ext cx="8608963"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Completa esta tabla personal:</a:t>
            </a:r>
            <a:endParaRPr lang="en-US" sz="120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111871"/>
            <a:ext cx="2634555" cy="664220"/>
          </a:xfrm>
          <a:prstGeom prst="rect">
            <a:avLst/>
          </a:prstGeom>
        </p:spPr>
      </p:pic>
      <p:sp>
        <p:nvSpPr>
          <p:cNvPr id="6" name="Text 3"/>
          <p:cNvSpPr/>
          <p:nvPr/>
        </p:nvSpPr>
        <p:spPr>
          <a:xfrm>
            <a:off x="691530" y="2250132"/>
            <a:ext cx="230088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Cuando tengo miedo al abandono, suelo…</a:t>
            </a:r>
            <a:endParaRPr lang="en-US" sz="12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4648" y="2111871"/>
            <a:ext cx="2634630" cy="664220"/>
          </a:xfrm>
          <a:prstGeom prst="rect">
            <a:avLst/>
          </a:prstGeom>
        </p:spPr>
      </p:pic>
      <p:sp>
        <p:nvSpPr>
          <p:cNvPr id="8" name="Text 4"/>
          <p:cNvSpPr/>
          <p:nvPr/>
        </p:nvSpPr>
        <p:spPr>
          <a:xfrm>
            <a:off x="3450059" y="2250132"/>
            <a:ext cx="2300957"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Cuando tengo miedo a la invasión, suelo…</a:t>
            </a:r>
            <a:endParaRPr lang="en-US" sz="120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3252" y="2111871"/>
            <a:ext cx="2634555" cy="664220"/>
          </a:xfrm>
          <a:prstGeom prst="rect">
            <a:avLst/>
          </a:prstGeom>
        </p:spPr>
      </p:pic>
      <p:sp>
        <p:nvSpPr>
          <p:cNvPr id="10" name="Text 5"/>
          <p:cNvSpPr/>
          <p:nvPr/>
        </p:nvSpPr>
        <p:spPr>
          <a:xfrm>
            <a:off x="6208663" y="2250132"/>
            <a:ext cx="230088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Cuando necesito seguridad, suelo pedirla mediante…</a:t>
            </a:r>
            <a:endParaRPr lang="en-US" sz="1200" dirty="0"/>
          </a:p>
        </p:txBody>
      </p:sp>
      <p:pic>
        <p:nvPicPr>
          <p:cNvPr id="11"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900065"/>
            <a:ext cx="2634555" cy="664220"/>
          </a:xfrm>
          <a:prstGeom prst="rect">
            <a:avLst/>
          </a:prstGeom>
        </p:spPr>
      </p:pic>
      <p:sp>
        <p:nvSpPr>
          <p:cNvPr id="12" name="Text 6"/>
          <p:cNvSpPr/>
          <p:nvPr/>
        </p:nvSpPr>
        <p:spPr>
          <a:xfrm>
            <a:off x="691530" y="3038326"/>
            <a:ext cx="230088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Cuando no sé pedir seguridad, suelo…</a:t>
            </a:r>
            <a:endParaRPr lang="en-US" sz="1200" dirty="0"/>
          </a:p>
        </p:txBody>
      </p:sp>
      <p:pic>
        <p:nvPicPr>
          <p:cNvPr id="13"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4648" y="2900065"/>
            <a:ext cx="2634630" cy="664220"/>
          </a:xfrm>
          <a:prstGeom prst="rect">
            <a:avLst/>
          </a:prstGeom>
        </p:spPr>
      </p:pic>
      <p:sp>
        <p:nvSpPr>
          <p:cNvPr id="14" name="Text 7"/>
          <p:cNvSpPr/>
          <p:nvPr/>
        </p:nvSpPr>
        <p:spPr>
          <a:xfrm>
            <a:off x="3450059" y="3038326"/>
            <a:ext cx="2300957"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Cuando me siento rechazado/a, mi cuerpo…</a:t>
            </a:r>
            <a:endParaRPr lang="en-US" sz="1200" dirty="0"/>
          </a:p>
        </p:txBody>
      </p:sp>
      <p:pic>
        <p:nvPicPr>
          <p:cNvPr id="15" name="Image 5"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3252" y="2900065"/>
            <a:ext cx="2634555" cy="664220"/>
          </a:xfrm>
          <a:prstGeom prst="rect">
            <a:avLst/>
          </a:prstGeom>
        </p:spPr>
      </p:pic>
      <p:sp>
        <p:nvSpPr>
          <p:cNvPr id="16" name="Text 8"/>
          <p:cNvSpPr/>
          <p:nvPr/>
        </p:nvSpPr>
        <p:spPr>
          <a:xfrm>
            <a:off x="6208663" y="3038326"/>
            <a:ext cx="230088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Cuando me siento atrapado/a, mi cuerpo…</a:t>
            </a:r>
            <a:endParaRPr lang="en-US" sz="1200" dirty="0"/>
          </a:p>
        </p:txBody>
      </p:sp>
      <p:pic>
        <p:nvPicPr>
          <p:cNvPr id="17" name="Image 6"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3688259"/>
            <a:ext cx="2634555" cy="664220"/>
          </a:xfrm>
          <a:prstGeom prst="rect">
            <a:avLst/>
          </a:prstGeom>
        </p:spPr>
      </p:pic>
      <p:sp>
        <p:nvSpPr>
          <p:cNvPr id="18" name="Text 9"/>
          <p:cNvSpPr/>
          <p:nvPr/>
        </p:nvSpPr>
        <p:spPr>
          <a:xfrm>
            <a:off x="691530" y="3826520"/>
            <a:ext cx="230088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Cuando quiero protegerme, mi estrategia más habitual es…</a:t>
            </a:r>
            <a:endParaRPr lang="en-US" sz="12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955804" y="295618"/>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El ciclo ansioso-evitativo</a:t>
            </a:r>
            <a:endParaRPr lang="en-US" sz="2400" dirty="0"/>
          </a:p>
        </p:txBody>
      </p:sp>
      <p:sp>
        <p:nvSpPr>
          <p:cNvPr id="3" name="Shape 1"/>
          <p:cNvSpPr/>
          <p:nvPr/>
        </p:nvSpPr>
        <p:spPr>
          <a:xfrm>
            <a:off x="406822" y="1708100"/>
            <a:ext cx="4103191" cy="2771621"/>
          </a:xfrm>
          <a:prstGeom prst="roundRect">
            <a:avLst>
              <a:gd name="adj" fmla="val 5854"/>
            </a:avLst>
          </a:prstGeom>
          <a:solidFill>
            <a:srgbClr val="E7BF6A">
              <a:alpha val="95000"/>
            </a:srgbClr>
          </a:solidFill>
          <a:ln/>
        </p:spPr>
        <p:txBody>
          <a:bodyPr/>
          <a:lstStyle/>
          <a:p>
            <a:endParaRPr lang="es-ES"/>
          </a:p>
        </p:txBody>
      </p:sp>
      <p:sp>
        <p:nvSpPr>
          <p:cNvPr id="4" name="Text 2"/>
          <p:cNvSpPr/>
          <p:nvPr/>
        </p:nvSpPr>
        <p:spPr>
          <a:xfrm>
            <a:off x="530796" y="1832074"/>
            <a:ext cx="3855244"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Persona con activación ansiosa</a:t>
            </a:r>
            <a:endParaRPr lang="en-US" sz="1950" dirty="0"/>
          </a:p>
        </p:txBody>
      </p:sp>
      <p:sp>
        <p:nvSpPr>
          <p:cNvPr id="5" name="Text 3"/>
          <p:cNvSpPr/>
          <p:nvPr/>
        </p:nvSpPr>
        <p:spPr>
          <a:xfrm>
            <a:off x="530796" y="2266131"/>
            <a:ext cx="3855244" cy="855911"/>
          </a:xfrm>
          <a:prstGeom prst="rect">
            <a:avLst/>
          </a:prstGeom>
          <a:noFill/>
          <a:ln/>
        </p:spPr>
        <p:txBody>
          <a:bodyPr wrap="square" lIns="0" tIns="0" rIns="0" bIns="0" rtlCol="0" anchor="t"/>
          <a:lstStyle/>
          <a:p>
            <a:pPr marL="0" indent="0" algn="l">
              <a:lnSpc>
                <a:spcPct val="133000"/>
              </a:lnSpc>
              <a:spcAft>
                <a:spcPts val="850"/>
              </a:spcAft>
              <a:buNone/>
            </a:pPr>
            <a:r>
              <a:rPr lang="en-US" sz="1200" dirty="0">
                <a:solidFill>
                  <a:srgbClr val="2C2926"/>
                </a:solidFill>
                <a:latin typeface="Abadi" panose="020B0604020104020204" pitchFamily="34" charset="0"/>
                <a:ea typeface="Inter" pitchFamily="34" charset="-122"/>
                <a:cs typeface="Inter" pitchFamily="34" charset="-120"/>
              </a:rPr>
              <a:t>"Si se aleja, me abandona."</a:t>
            </a:r>
            <a:endParaRPr lang="en-US" sz="1200" dirty="0"/>
          </a:p>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Estrategia: acercarse, insistir, pedir, reclamar, controlar, buscar confirmación.</a:t>
            </a:r>
            <a:endParaRPr lang="en-US" sz="1200" dirty="0"/>
          </a:p>
        </p:txBody>
      </p:sp>
      <p:sp>
        <p:nvSpPr>
          <p:cNvPr id="6" name="Text 4"/>
          <p:cNvSpPr/>
          <p:nvPr/>
        </p:nvSpPr>
        <p:spPr>
          <a:xfrm>
            <a:off x="4728046" y="1832074"/>
            <a:ext cx="3924598"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Persona con activación evitativa</a:t>
            </a:r>
            <a:endParaRPr lang="en-US" sz="1950" dirty="0"/>
          </a:p>
        </p:txBody>
      </p:sp>
      <p:sp>
        <p:nvSpPr>
          <p:cNvPr id="7" name="Text 5"/>
          <p:cNvSpPr/>
          <p:nvPr/>
        </p:nvSpPr>
        <p:spPr>
          <a:xfrm>
            <a:off x="4728046" y="2266131"/>
            <a:ext cx="3924598" cy="855911"/>
          </a:xfrm>
          <a:prstGeom prst="rect">
            <a:avLst/>
          </a:prstGeom>
          <a:noFill/>
          <a:ln/>
        </p:spPr>
        <p:txBody>
          <a:bodyPr wrap="square" lIns="0" tIns="0" rIns="0" bIns="0" rtlCol="0" anchor="t"/>
          <a:lstStyle/>
          <a:p>
            <a:pPr marL="0" indent="0" algn="l">
              <a:lnSpc>
                <a:spcPct val="133000"/>
              </a:lnSpc>
              <a:spcAft>
                <a:spcPts val="850"/>
              </a:spcAft>
              <a:buNone/>
            </a:pPr>
            <a:r>
              <a:rPr lang="en-US" sz="1200" dirty="0">
                <a:solidFill>
                  <a:srgbClr val="2C2926"/>
                </a:solidFill>
                <a:latin typeface="Abadi" panose="020B0604020104020204" pitchFamily="34" charset="0"/>
                <a:ea typeface="Inter" pitchFamily="34" charset="-122"/>
                <a:cs typeface="Inter" pitchFamily="34" charset="-120"/>
              </a:rPr>
              <a:t>"Si se acerca tanto, me invade."</a:t>
            </a:r>
            <a:endParaRPr lang="en-US" sz="1200" dirty="0"/>
          </a:p>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Estrategia: tomar distancia, callar, racionalizar, minimizar, desconectarse, pedir espacio.</a:t>
            </a:r>
            <a:endParaRPr lang="en-US" sz="1200" dirty="0"/>
          </a:p>
        </p:txBody>
      </p:sp>
      <p:sp>
        <p:nvSpPr>
          <p:cNvPr id="8" name="Text 6"/>
          <p:cNvSpPr/>
          <p:nvPr/>
        </p:nvSpPr>
        <p:spPr>
          <a:xfrm>
            <a:off x="496119" y="3373189"/>
            <a:ext cx="8151763" cy="635719"/>
          </a:xfrm>
          <a:prstGeom prst="rect">
            <a:avLst/>
          </a:prstGeom>
          <a:noFill/>
          <a:ln/>
        </p:spPr>
        <p:txBody>
          <a:bodyPr wrap="square" lIns="0" tIns="0" rIns="0" bIns="0" rtlCol="0" anchor="t"/>
          <a:lstStyle/>
          <a:p>
            <a:pPr marL="0" indent="0" algn="l">
              <a:lnSpc>
                <a:spcPct val="133000"/>
              </a:lnSpc>
              <a:spcAft>
                <a:spcPts val="1050"/>
              </a:spcAft>
              <a:buNone/>
            </a:pPr>
            <a:r>
              <a:rPr lang="en-US" sz="1200" i="1" dirty="0">
                <a:solidFill>
                  <a:srgbClr val="2C2926"/>
                </a:solidFill>
                <a:latin typeface="Abadi" panose="020B0604020104020204" pitchFamily="34" charset="0"/>
                <a:ea typeface="Inter" pitchFamily="34" charset="-122"/>
                <a:cs typeface="Inter" pitchFamily="34" charset="-120"/>
              </a:rPr>
              <a:t>Ambas personas intentan protegerse.</a:t>
            </a:r>
            <a:endParaRPr lang="en-US" sz="1200" i="1" dirty="0"/>
          </a:p>
          <a:p>
            <a:pPr marL="0" indent="0" algn="l">
              <a:lnSpc>
                <a:spcPct val="133000"/>
              </a:lnSpc>
              <a:buNone/>
            </a:pPr>
            <a:r>
              <a:rPr lang="en-US" sz="1200" i="1" dirty="0">
                <a:solidFill>
                  <a:srgbClr val="2C2926"/>
                </a:solidFill>
                <a:latin typeface="Abadi" panose="020B0604020104020204" pitchFamily="34" charset="0"/>
                <a:ea typeface="Inter" pitchFamily="34" charset="-122"/>
                <a:cs typeface="Inter" pitchFamily="34" charset="-120"/>
              </a:rPr>
              <a:t>Pero sus estrategias se activan mutuamente la herida</a:t>
            </a:r>
            <a:r>
              <a:rPr lang="en-US" sz="1200" dirty="0">
                <a:solidFill>
                  <a:srgbClr val="2C2926"/>
                </a:solidFill>
                <a:latin typeface="Abadi" panose="020B0604020104020204" pitchFamily="34" charset="0"/>
                <a:ea typeface="Inter" pitchFamily="34" charset="-122"/>
                <a:cs typeface="Inter" pitchFamily="34" charset="-120"/>
              </a:rPr>
              <a:t>.</a:t>
            </a:r>
            <a:endParaRPr lang="en-US" sz="12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85614"/>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El ciclo en una escena cotidiana</a:t>
            </a:r>
            <a:endParaRPr lang="en-US" sz="2400" dirty="0"/>
          </a:p>
        </p:txBody>
      </p:sp>
      <p:sp>
        <p:nvSpPr>
          <p:cNvPr id="3" name="Text 1"/>
          <p:cNvSpPr/>
          <p:nvPr/>
        </p:nvSpPr>
        <p:spPr>
          <a:xfrm>
            <a:off x="496119" y="1021184"/>
            <a:ext cx="8151763" cy="3736702"/>
          </a:xfrm>
          <a:prstGeom prst="rect">
            <a:avLst/>
          </a:prstGeom>
          <a:noFill/>
          <a:ln/>
        </p:spPr>
        <p:txBody>
          <a:bodyPr wrap="square" lIns="0" tIns="0" rIns="0" bIns="0" rtlCol="0" anchor="t"/>
          <a:lstStyle/>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Una persona tarda en responder.</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La persona ansiosa se activa:</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"Algo pasa. Ya no le importo. Tengo que escribirle."</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Envía varios mensajes.</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La persona evitativa se activa:</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"Esto es demasiado. Me agobia. Necesito espacio."</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Responde más fría o se distancia.</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La persona ansiosa interpreta esa distancia como confirmación de abandono.</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La persona evitativa interpreta la insistencia como confirmación de invasión.</a:t>
            </a:r>
            <a:endParaRPr lang="en-US" sz="1200" dirty="0"/>
          </a:p>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El ciclo se refuerza.</a:t>
            </a:r>
            <a:endParaRPr lang="en-US" sz="12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857027"/>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Lo que cada uno cree que está pasando</a:t>
            </a:r>
            <a:endParaRPr lang="en-US" sz="2400" dirty="0"/>
          </a:p>
        </p:txBody>
      </p:sp>
      <p:sp>
        <p:nvSpPr>
          <p:cNvPr id="3" name="Shape 1"/>
          <p:cNvSpPr/>
          <p:nvPr/>
        </p:nvSpPr>
        <p:spPr>
          <a:xfrm>
            <a:off x="190202" y="1430610"/>
            <a:ext cx="4381798" cy="3544062"/>
          </a:xfrm>
          <a:prstGeom prst="roundRect">
            <a:avLst>
              <a:gd name="adj" fmla="val 9732"/>
            </a:avLst>
          </a:prstGeom>
          <a:solidFill>
            <a:srgbClr val="E7BF6A">
              <a:alpha val="95000"/>
            </a:srgbClr>
          </a:solidFill>
          <a:ln/>
        </p:spPr>
        <p:txBody>
          <a:bodyPr/>
          <a:lstStyle/>
          <a:p>
            <a:endParaRPr lang="es-ES"/>
          </a:p>
        </p:txBody>
      </p:sp>
      <p:sp>
        <p:nvSpPr>
          <p:cNvPr id="4" name="Text 2"/>
          <p:cNvSpPr/>
          <p:nvPr/>
        </p:nvSpPr>
        <p:spPr>
          <a:xfrm>
            <a:off x="818182" y="1515122"/>
            <a:ext cx="3855244"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Persona ansiosa</a:t>
            </a:r>
            <a:endParaRPr lang="en-US" sz="1950" dirty="0"/>
          </a:p>
        </p:txBody>
      </p:sp>
      <p:sp>
        <p:nvSpPr>
          <p:cNvPr id="5" name="Text 3"/>
          <p:cNvSpPr/>
          <p:nvPr/>
        </p:nvSpPr>
        <p:spPr>
          <a:xfrm>
            <a:off x="496119" y="1912735"/>
            <a:ext cx="4312444" cy="248096"/>
          </a:xfrm>
          <a:prstGeom prst="rect">
            <a:avLst/>
          </a:prstGeom>
          <a:noFill/>
          <a:ln/>
        </p:spPr>
        <p:txBody>
          <a:bodyPr wrap="none" lIns="0" tIns="0" rIns="0" bIns="0" rtlCol="0" anchor="t"/>
          <a:lstStyle/>
          <a:p>
            <a:pPr marL="0" indent="0" algn="l">
              <a:lnSpc>
                <a:spcPct val="133000"/>
              </a:lnSpc>
              <a:buNone/>
            </a:pPr>
            <a:r>
              <a:rPr lang="en-US" sz="1600" b="1" i="1" dirty="0">
                <a:solidFill>
                  <a:schemeClr val="accent1">
                    <a:lumMod val="50000"/>
                  </a:schemeClr>
                </a:solidFill>
                <a:latin typeface="Abadi" panose="020B0604020104020204" pitchFamily="34" charset="0"/>
                <a:ea typeface="Inter" pitchFamily="34" charset="-122"/>
                <a:cs typeface="Inter" pitchFamily="34" charset="-120"/>
              </a:rPr>
              <a:t>"Solo estoy intentando que no se </a:t>
            </a:r>
            <a:r>
              <a:rPr lang="en-US" sz="1600" b="1" i="1" dirty="0" err="1">
                <a:solidFill>
                  <a:schemeClr val="accent1">
                    <a:lumMod val="50000"/>
                  </a:schemeClr>
                </a:solidFill>
                <a:latin typeface="Abadi" panose="020B0604020104020204" pitchFamily="34" charset="0"/>
                <a:ea typeface="Inter" pitchFamily="34" charset="-122"/>
                <a:cs typeface="Inter" pitchFamily="34" charset="-120"/>
              </a:rPr>
              <a:t>rompa</a:t>
            </a:r>
            <a:r>
              <a:rPr lang="en-US" sz="1600" b="1" i="1" dirty="0">
                <a:solidFill>
                  <a:schemeClr val="accent1">
                    <a:lumMod val="50000"/>
                  </a:schemeClr>
                </a:solidFill>
                <a:latin typeface="Abadi" panose="020B0604020104020204" pitchFamily="34" charset="0"/>
                <a:ea typeface="Inter" pitchFamily="34" charset="-122"/>
                <a:cs typeface="Inter" pitchFamily="34" charset="-120"/>
              </a:rPr>
              <a:t> </a:t>
            </a:r>
          </a:p>
          <a:p>
            <a:pPr marL="0" indent="0" algn="l">
              <a:lnSpc>
                <a:spcPct val="133000"/>
              </a:lnSpc>
              <a:buNone/>
            </a:pPr>
            <a:r>
              <a:rPr lang="en-US" sz="1600" b="1" i="1" dirty="0">
                <a:solidFill>
                  <a:schemeClr val="accent1">
                    <a:lumMod val="50000"/>
                  </a:schemeClr>
                </a:solidFill>
                <a:latin typeface="Abadi" panose="020B0604020104020204" pitchFamily="34" charset="0"/>
                <a:ea typeface="Inter" pitchFamily="34" charset="-122"/>
                <a:cs typeface="Inter" pitchFamily="34" charset="-120"/>
              </a:rPr>
              <a:t>el vínculo."</a:t>
            </a:r>
            <a:endParaRPr lang="en-US" sz="1600" b="1" i="1" dirty="0">
              <a:solidFill>
                <a:schemeClr val="accent1">
                  <a:lumMod val="50000"/>
                </a:schemeClr>
              </a:solidFill>
            </a:endParaRPr>
          </a:p>
        </p:txBody>
      </p:sp>
      <p:sp>
        <p:nvSpPr>
          <p:cNvPr id="6" name="Text 4"/>
          <p:cNvSpPr/>
          <p:nvPr/>
        </p:nvSpPr>
        <p:spPr>
          <a:xfrm>
            <a:off x="4728046" y="1554584"/>
            <a:ext cx="3924598"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Persona evitativa</a:t>
            </a:r>
            <a:endParaRPr lang="en-US" sz="1950" dirty="0"/>
          </a:p>
        </p:txBody>
      </p:sp>
      <p:sp>
        <p:nvSpPr>
          <p:cNvPr id="7" name="Text 5"/>
          <p:cNvSpPr/>
          <p:nvPr/>
        </p:nvSpPr>
        <p:spPr>
          <a:xfrm>
            <a:off x="4728046" y="1988641"/>
            <a:ext cx="4381798" cy="248096"/>
          </a:xfrm>
          <a:prstGeom prst="rect">
            <a:avLst/>
          </a:prstGeom>
          <a:noFill/>
          <a:ln/>
        </p:spPr>
        <p:txBody>
          <a:bodyPr wrap="none" lIns="0" tIns="0" rIns="0" bIns="0" rtlCol="0" anchor="t"/>
          <a:lstStyle/>
          <a:p>
            <a:pPr marL="0" indent="0" algn="l">
              <a:lnSpc>
                <a:spcPct val="133000"/>
              </a:lnSpc>
              <a:buNone/>
            </a:pPr>
            <a:r>
              <a:rPr lang="en-US" sz="1600" b="1" i="1" dirty="0">
                <a:solidFill>
                  <a:schemeClr val="accent1">
                    <a:lumMod val="50000"/>
                  </a:schemeClr>
                </a:solidFill>
                <a:latin typeface="Abadi" panose="020B0604020104020204" pitchFamily="34" charset="0"/>
                <a:ea typeface="Inter" pitchFamily="34" charset="-122"/>
                <a:cs typeface="Inter" pitchFamily="34" charset="-120"/>
              </a:rPr>
              <a:t>"Solo estoy intentando no sentirme atrapado/a."</a:t>
            </a:r>
            <a:endParaRPr lang="en-US" sz="1600" b="1" i="1" dirty="0">
              <a:solidFill>
                <a:schemeClr val="accent1">
                  <a:lumMod val="50000"/>
                </a:schemeClr>
              </a:solidFill>
            </a:endParaRPr>
          </a:p>
        </p:txBody>
      </p:sp>
      <p:sp>
        <p:nvSpPr>
          <p:cNvPr id="8" name="Text 6"/>
          <p:cNvSpPr/>
          <p:nvPr/>
        </p:nvSpPr>
        <p:spPr>
          <a:xfrm>
            <a:off x="496119" y="2487885"/>
            <a:ext cx="8151763" cy="1798588"/>
          </a:xfrm>
          <a:prstGeom prst="rect">
            <a:avLst/>
          </a:prstGeom>
          <a:noFill/>
          <a:ln/>
        </p:spPr>
        <p:txBody>
          <a:bodyPr wrap="square" lIns="0" tIns="0" rIns="0" bIns="0" rtlCol="0" anchor="t"/>
          <a:lstStyle/>
          <a:p>
            <a:pPr marL="0" indent="0" algn="l">
              <a:lnSpc>
                <a:spcPct val="133000"/>
              </a:lnSpc>
              <a:spcAft>
                <a:spcPts val="1050"/>
              </a:spcAft>
              <a:buNone/>
            </a:pPr>
            <a:r>
              <a:rPr lang="en-US" sz="1400" dirty="0">
                <a:solidFill>
                  <a:srgbClr val="2C2926"/>
                </a:solidFill>
                <a:latin typeface="Abadi" panose="020B0604020104020204" pitchFamily="34" charset="0"/>
                <a:ea typeface="Inter" pitchFamily="34" charset="-122"/>
                <a:cs typeface="Inter" pitchFamily="34" charset="-120"/>
              </a:rPr>
              <a:t>Pero el otro recibe otra cosa.</a:t>
            </a:r>
            <a:endParaRPr lang="en-US" sz="1400" dirty="0"/>
          </a:p>
          <a:p>
            <a:pPr marL="0" indent="0" algn="l">
              <a:lnSpc>
                <a:spcPct val="133000"/>
              </a:lnSpc>
              <a:spcAft>
                <a:spcPts val="1050"/>
              </a:spcAft>
              <a:buNone/>
            </a:pPr>
            <a:r>
              <a:rPr lang="en-US" sz="1400" dirty="0">
                <a:solidFill>
                  <a:srgbClr val="2C2926"/>
                </a:solidFill>
                <a:latin typeface="Abadi" panose="020B0604020104020204" pitchFamily="34" charset="0"/>
                <a:ea typeface="Inter" pitchFamily="34" charset="-122"/>
                <a:cs typeface="Inter" pitchFamily="34" charset="-120"/>
              </a:rPr>
              <a:t>La persona ansiosa recibe abandono.</a:t>
            </a:r>
            <a:endParaRPr lang="en-US" sz="1400" dirty="0"/>
          </a:p>
          <a:p>
            <a:pPr marL="0" indent="0" algn="l">
              <a:lnSpc>
                <a:spcPct val="133000"/>
              </a:lnSpc>
              <a:spcAft>
                <a:spcPts val="1050"/>
              </a:spcAft>
              <a:buNone/>
            </a:pPr>
            <a:r>
              <a:rPr lang="en-US" sz="1400" dirty="0">
                <a:solidFill>
                  <a:srgbClr val="2C2926"/>
                </a:solidFill>
                <a:latin typeface="Abadi" panose="020B0604020104020204" pitchFamily="34" charset="0"/>
                <a:ea typeface="Inter" pitchFamily="34" charset="-122"/>
                <a:cs typeface="Inter" pitchFamily="34" charset="-120"/>
              </a:rPr>
              <a:t>La persona evitativa recibe presión.</a:t>
            </a:r>
            <a:endParaRPr lang="en-US" sz="1400" dirty="0"/>
          </a:p>
          <a:p>
            <a:pPr marL="0" indent="0" algn="l">
              <a:lnSpc>
                <a:spcPct val="133000"/>
              </a:lnSpc>
              <a:spcAft>
                <a:spcPts val="1050"/>
              </a:spcAft>
              <a:buNone/>
            </a:pPr>
            <a:r>
              <a:rPr lang="en-US" sz="1400" dirty="0">
                <a:solidFill>
                  <a:srgbClr val="2C2926"/>
                </a:solidFill>
                <a:latin typeface="Abadi" panose="020B0604020104020204" pitchFamily="34" charset="0"/>
                <a:ea typeface="Inter" pitchFamily="34" charset="-122"/>
                <a:cs typeface="Inter" pitchFamily="34" charset="-120"/>
              </a:rPr>
              <a:t>El problema no es solo la conducta.</a:t>
            </a:r>
            <a:endParaRPr lang="en-US" sz="1400" dirty="0"/>
          </a:p>
          <a:p>
            <a:pPr marL="0" indent="0" algn="l">
              <a:lnSpc>
                <a:spcPct val="133000"/>
              </a:lnSpc>
              <a:buNone/>
            </a:pPr>
            <a:r>
              <a:rPr lang="en-US" sz="1400" dirty="0">
                <a:solidFill>
                  <a:srgbClr val="2C2926"/>
                </a:solidFill>
                <a:latin typeface="Abadi" panose="020B0604020104020204" pitchFamily="34" charset="0"/>
                <a:ea typeface="Inter" pitchFamily="34" charset="-122"/>
                <a:cs typeface="Inter" pitchFamily="34" charset="-120"/>
              </a:rPr>
              <a:t>Es la interpretación traumática que cada </a:t>
            </a:r>
            <a:r>
              <a:rPr lang="en-US" sz="1400" dirty="0" err="1">
                <a:solidFill>
                  <a:srgbClr val="2C2926"/>
                </a:solidFill>
                <a:latin typeface="Abadi" panose="020B0604020104020204" pitchFamily="34" charset="0"/>
                <a:ea typeface="Inter" pitchFamily="34" charset="-122"/>
                <a:cs typeface="Inter" pitchFamily="34" charset="-120"/>
              </a:rPr>
              <a:t>sistema</a:t>
            </a:r>
            <a:r>
              <a:rPr lang="en-US" sz="1400" dirty="0">
                <a:solidFill>
                  <a:srgbClr val="2C2926"/>
                </a:solidFill>
                <a:latin typeface="Abadi" panose="020B0604020104020204" pitchFamily="34" charset="0"/>
                <a:ea typeface="Inter" pitchFamily="34" charset="-122"/>
                <a:cs typeface="Inter" pitchFamily="34" charset="-120"/>
              </a:rPr>
              <a:t> </a:t>
            </a:r>
          </a:p>
          <a:p>
            <a:pPr marL="0" indent="0" algn="l">
              <a:lnSpc>
                <a:spcPct val="133000"/>
              </a:lnSpc>
              <a:buNone/>
            </a:pPr>
            <a:r>
              <a:rPr lang="en-US" sz="1400" dirty="0" err="1">
                <a:solidFill>
                  <a:srgbClr val="2C2926"/>
                </a:solidFill>
                <a:latin typeface="Abadi" panose="020B0604020104020204" pitchFamily="34" charset="0"/>
                <a:ea typeface="Inter" pitchFamily="34" charset="-122"/>
                <a:cs typeface="Inter" pitchFamily="34" charset="-120"/>
              </a:rPr>
              <a:t>hace</a:t>
            </a:r>
            <a:r>
              <a:rPr lang="en-US" sz="1400" dirty="0">
                <a:solidFill>
                  <a:srgbClr val="2C2926"/>
                </a:solidFill>
                <a:latin typeface="Abadi" panose="020B0604020104020204" pitchFamily="34" charset="0"/>
                <a:ea typeface="Inter" pitchFamily="34" charset="-122"/>
                <a:cs typeface="Inter" pitchFamily="34" charset="-120"/>
              </a:rPr>
              <a:t> de la conducta del otro.</a:t>
            </a:r>
            <a:endParaRPr lang="en-US" sz="14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00450" cy="5143500"/>
          </a:xfrm>
          <a:prstGeom prst="rect">
            <a:avLst/>
          </a:prstGeom>
        </p:spPr>
      </p:pic>
      <p:sp>
        <p:nvSpPr>
          <p:cNvPr id="3" name="Text 0"/>
          <p:cNvSpPr/>
          <p:nvPr/>
        </p:nvSpPr>
        <p:spPr>
          <a:xfrm>
            <a:off x="3925119" y="382935"/>
            <a:ext cx="4722763" cy="363364"/>
          </a:xfrm>
          <a:prstGeom prst="rect">
            <a:avLst/>
          </a:prstGeom>
          <a:noFill/>
          <a:ln/>
        </p:spPr>
        <p:txBody>
          <a:bodyPr wrap="none" lIns="0" tIns="0" rIns="0" bIns="0" rtlCol="0" anchor="t"/>
          <a:lstStyle/>
          <a:p>
            <a:pPr marL="0" indent="0" algn="l">
              <a:lnSpc>
                <a:spcPct val="104000"/>
              </a:lnSpc>
              <a:buNone/>
            </a:pPr>
            <a:r>
              <a:rPr lang="en-US" sz="2250" dirty="0">
                <a:solidFill>
                  <a:srgbClr val="2C2926"/>
                </a:solidFill>
                <a:latin typeface="Abadi" panose="020B0604020104020204" pitchFamily="34" charset="0"/>
                <a:ea typeface="Bricolage Grotesque SemiBold" pitchFamily="34" charset="-122"/>
                <a:cs typeface="Bricolage Grotesque SemiBold" pitchFamily="34" charset="-120"/>
              </a:rPr>
              <a:t>Ejercicio</a:t>
            </a:r>
            <a:endParaRPr lang="en-US" sz="2250" dirty="0"/>
          </a:p>
        </p:txBody>
      </p:sp>
      <p:sp>
        <p:nvSpPr>
          <p:cNvPr id="4" name="Text 1"/>
          <p:cNvSpPr/>
          <p:nvPr/>
        </p:nvSpPr>
        <p:spPr>
          <a:xfrm>
            <a:off x="5418360" y="419249"/>
            <a:ext cx="4722763" cy="290736"/>
          </a:xfrm>
          <a:prstGeom prst="rect">
            <a:avLst/>
          </a:prstGeom>
          <a:noFill/>
          <a:ln/>
        </p:spPr>
        <p:txBody>
          <a:bodyPr wrap="none" lIns="0" tIns="0" rIns="0" bIns="0" rtlCol="0" anchor="t"/>
          <a:lstStyle/>
          <a:p>
            <a:pPr marL="0" indent="0" algn="l">
              <a:lnSpc>
                <a:spcPct val="104000"/>
              </a:lnSpc>
              <a:buNone/>
            </a:pPr>
            <a:r>
              <a:rPr lang="en-US" sz="1800" dirty="0">
                <a:solidFill>
                  <a:srgbClr val="2C2926"/>
                </a:solidFill>
                <a:latin typeface="Abadi" panose="020B0604020104020204" pitchFamily="34" charset="0"/>
                <a:ea typeface="Bricolage Grotesque SemiBold" pitchFamily="34" charset="-122"/>
                <a:cs typeface="Bricolage Grotesque SemiBold" pitchFamily="34" charset="-120"/>
              </a:rPr>
              <a:t>El ciclo que se repite</a:t>
            </a:r>
            <a:endParaRPr lang="en-US" sz="1800" dirty="0"/>
          </a:p>
        </p:txBody>
      </p:sp>
      <p:sp>
        <p:nvSpPr>
          <p:cNvPr id="5" name="Text 2"/>
          <p:cNvSpPr/>
          <p:nvPr/>
        </p:nvSpPr>
        <p:spPr>
          <a:xfrm>
            <a:off x="3807674" y="1032543"/>
            <a:ext cx="4722763" cy="798388"/>
          </a:xfrm>
          <a:prstGeom prst="rect">
            <a:avLst/>
          </a:prstGeom>
          <a:noFill/>
          <a:ln/>
        </p:spPr>
        <p:txBody>
          <a:bodyPr wrap="square" lIns="0" tIns="0" rIns="0" bIns="0" rtlCol="0" anchor="t">
            <a:normAutofit lnSpcReduction="10000"/>
          </a:bodyPr>
          <a:lstStyle/>
          <a:p>
            <a:pPr marL="0" indent="0" algn="l">
              <a:lnSpc>
                <a:spcPct val="129000"/>
              </a:lnSpc>
              <a:spcAft>
                <a:spcPts val="950"/>
              </a:spcAft>
              <a:buNone/>
            </a:pPr>
            <a:r>
              <a:rPr lang="en-US" sz="1100" dirty="0">
                <a:solidFill>
                  <a:srgbClr val="2C2926"/>
                </a:solidFill>
                <a:latin typeface="Abadi" panose="020B0604020104020204" pitchFamily="34" charset="0"/>
                <a:ea typeface="Inter" pitchFamily="34" charset="-122"/>
                <a:cs typeface="Inter" pitchFamily="34" charset="-120"/>
              </a:rPr>
              <a:t>Piensa en una relación donde se haya repetido un ciclo de persecución-distancia, demanda-retirada o fusión-huida.</a:t>
            </a:r>
            <a:endParaRPr lang="en-US" sz="1100" dirty="0"/>
          </a:p>
          <a:p>
            <a:pPr marL="0" indent="0" algn="l">
              <a:lnSpc>
                <a:spcPct val="129000"/>
              </a:lnSpc>
              <a:buNone/>
            </a:pPr>
            <a:r>
              <a:rPr lang="en-US" sz="1600" dirty="0">
                <a:solidFill>
                  <a:srgbClr val="C00000"/>
                </a:solidFill>
                <a:latin typeface="Abadi" panose="020B0604020104020204" pitchFamily="34" charset="0"/>
                <a:ea typeface="Inter" pitchFamily="34" charset="-122"/>
                <a:cs typeface="Inter" pitchFamily="34" charset="-120"/>
              </a:rPr>
              <a:t>Completa:</a:t>
            </a:r>
            <a:endParaRPr lang="en-US" sz="1600" dirty="0">
              <a:solidFill>
                <a:srgbClr val="C00000"/>
              </a:solidFill>
            </a:endParaRPr>
          </a:p>
        </p:txBody>
      </p:sp>
      <p:sp>
        <p:nvSpPr>
          <p:cNvPr id="6" name="Text 3"/>
          <p:cNvSpPr/>
          <p:nvPr/>
        </p:nvSpPr>
        <p:spPr>
          <a:xfrm>
            <a:off x="3807673" y="1856890"/>
            <a:ext cx="4722763" cy="2595414"/>
          </a:xfrm>
          <a:prstGeom prst="rect">
            <a:avLst/>
          </a:prstGeom>
          <a:noFill/>
          <a:ln/>
        </p:spPr>
        <p:txBody>
          <a:bodyPr wrap="square" lIns="0" tIns="0" rIns="0" bIns="0" rtlCol="0" anchor="t">
            <a:noAutofit/>
          </a:bodyPr>
          <a:lstStyle/>
          <a:p>
            <a:pPr marL="182880" indent="-182880" algn="l">
              <a:lnSpc>
                <a:spcPct val="129000"/>
              </a:lnSpc>
              <a:buSzPct val="100000"/>
              <a:buFont typeface="+mj-lt"/>
              <a:buAutoNum type="arabicPeriod"/>
            </a:pPr>
            <a:r>
              <a:rPr lang="en-US" sz="1600" dirty="0">
                <a:solidFill>
                  <a:srgbClr val="2C2926"/>
                </a:solidFill>
                <a:latin typeface="Abadi" panose="020B0604020104020204" pitchFamily="34" charset="0"/>
                <a:ea typeface="Inter" pitchFamily="34" charset="-122"/>
                <a:cs typeface="Inter" pitchFamily="34" charset="-120"/>
              </a:rPr>
              <a:t>Cuando yo me activaba, solía hacer…</a:t>
            </a:r>
            <a:endParaRPr lang="en-US" sz="1600" dirty="0"/>
          </a:p>
          <a:p>
            <a:pPr marL="182880" indent="-182880" algn="l">
              <a:lnSpc>
                <a:spcPct val="129000"/>
              </a:lnSpc>
              <a:buSzPct val="100000"/>
              <a:buFont typeface="+mj-lt"/>
              <a:buAutoNum type="arabicPeriod" startAt="2"/>
            </a:pPr>
            <a:r>
              <a:rPr lang="en-US" sz="1600" dirty="0">
                <a:solidFill>
                  <a:srgbClr val="2C2926"/>
                </a:solidFill>
                <a:latin typeface="Abadi" panose="020B0604020104020204" pitchFamily="34" charset="0"/>
                <a:ea typeface="Inter" pitchFamily="34" charset="-122"/>
                <a:cs typeface="Inter" pitchFamily="34" charset="-120"/>
              </a:rPr>
              <a:t>La otra persona respondía…</a:t>
            </a:r>
            <a:endParaRPr lang="en-US" sz="1600" dirty="0"/>
          </a:p>
          <a:p>
            <a:pPr marL="182880" indent="-182880" algn="l">
              <a:lnSpc>
                <a:spcPct val="129000"/>
              </a:lnSpc>
              <a:buSzPct val="100000"/>
              <a:buFont typeface="+mj-lt"/>
              <a:buAutoNum type="arabicPeriod" startAt="3"/>
            </a:pPr>
            <a:r>
              <a:rPr lang="en-US" sz="1600" dirty="0">
                <a:solidFill>
                  <a:srgbClr val="2C2926"/>
                </a:solidFill>
                <a:latin typeface="Abadi" panose="020B0604020104020204" pitchFamily="34" charset="0"/>
                <a:ea typeface="Inter" pitchFamily="34" charset="-122"/>
                <a:cs typeface="Inter" pitchFamily="34" charset="-120"/>
              </a:rPr>
              <a:t>Entonces yo interpretaba…</a:t>
            </a:r>
            <a:endParaRPr lang="en-US" sz="1600" dirty="0"/>
          </a:p>
          <a:p>
            <a:pPr marL="182880" indent="-182880" algn="l">
              <a:lnSpc>
                <a:spcPct val="129000"/>
              </a:lnSpc>
              <a:buSzPct val="100000"/>
              <a:buFont typeface="+mj-lt"/>
              <a:buAutoNum type="arabicPeriod" startAt="4"/>
            </a:pPr>
            <a:r>
              <a:rPr lang="en-US" sz="1600" dirty="0">
                <a:solidFill>
                  <a:srgbClr val="2C2926"/>
                </a:solidFill>
                <a:latin typeface="Abadi" panose="020B0604020104020204" pitchFamily="34" charset="0"/>
                <a:ea typeface="Inter" pitchFamily="34" charset="-122"/>
                <a:cs typeface="Inter" pitchFamily="34" charset="-120"/>
              </a:rPr>
              <a:t>Y hacía…</a:t>
            </a:r>
            <a:endParaRPr lang="en-US" sz="1600" dirty="0"/>
          </a:p>
          <a:p>
            <a:pPr marL="182880" indent="-182880" algn="l">
              <a:lnSpc>
                <a:spcPct val="129000"/>
              </a:lnSpc>
              <a:buSzPct val="100000"/>
              <a:buFont typeface="+mj-lt"/>
              <a:buAutoNum type="arabicPeriod" startAt="5"/>
            </a:pPr>
            <a:r>
              <a:rPr lang="en-US" sz="1600" dirty="0">
                <a:solidFill>
                  <a:srgbClr val="2C2926"/>
                </a:solidFill>
                <a:latin typeface="Abadi" panose="020B0604020104020204" pitchFamily="34" charset="0"/>
                <a:ea typeface="Inter" pitchFamily="34" charset="-122"/>
                <a:cs typeface="Inter" pitchFamily="34" charset="-120"/>
              </a:rPr>
              <a:t>La otra persona interpretaba…</a:t>
            </a:r>
            <a:endParaRPr lang="en-US" sz="1600" dirty="0"/>
          </a:p>
          <a:p>
            <a:pPr marL="182880" indent="-182880" algn="l">
              <a:lnSpc>
                <a:spcPct val="129000"/>
              </a:lnSpc>
              <a:buSzPct val="100000"/>
              <a:buFont typeface="+mj-lt"/>
              <a:buAutoNum type="arabicPeriod" startAt="6"/>
            </a:pPr>
            <a:r>
              <a:rPr lang="en-US" sz="1600" dirty="0">
                <a:solidFill>
                  <a:srgbClr val="2C2926"/>
                </a:solidFill>
                <a:latin typeface="Abadi" panose="020B0604020104020204" pitchFamily="34" charset="0"/>
                <a:ea typeface="Inter" pitchFamily="34" charset="-122"/>
                <a:cs typeface="Inter" pitchFamily="34" charset="-120"/>
              </a:rPr>
              <a:t>El ciclo terminaba en…</a:t>
            </a:r>
            <a:endParaRPr lang="en-US" sz="1600" dirty="0"/>
          </a:p>
          <a:p>
            <a:pPr marL="182880" indent="-182880" algn="l">
              <a:lnSpc>
                <a:spcPct val="129000"/>
              </a:lnSpc>
              <a:buSzPct val="100000"/>
              <a:buFont typeface="+mj-lt"/>
              <a:buAutoNum type="arabicPeriod" startAt="7"/>
            </a:pPr>
            <a:r>
              <a:rPr lang="en-US" sz="1600" dirty="0">
                <a:solidFill>
                  <a:srgbClr val="2C2926"/>
                </a:solidFill>
                <a:latin typeface="Abadi" panose="020B0604020104020204" pitchFamily="34" charset="0"/>
                <a:ea typeface="Inter" pitchFamily="34" charset="-122"/>
                <a:cs typeface="Inter" pitchFamily="34" charset="-120"/>
              </a:rPr>
              <a:t>Lo que yo necesitaba de verdad era…</a:t>
            </a:r>
            <a:endParaRPr lang="en-US" sz="1600" dirty="0"/>
          </a:p>
          <a:p>
            <a:pPr marL="182880" indent="-182880" algn="l">
              <a:lnSpc>
                <a:spcPct val="129000"/>
              </a:lnSpc>
              <a:buSzPct val="100000"/>
              <a:buFont typeface="+mj-lt"/>
              <a:buAutoNum type="arabicPeriod" startAt="8"/>
            </a:pPr>
            <a:r>
              <a:rPr lang="en-US" sz="1600" dirty="0">
                <a:solidFill>
                  <a:srgbClr val="2C2926"/>
                </a:solidFill>
                <a:latin typeface="Abadi" panose="020B0604020104020204" pitchFamily="34" charset="0"/>
                <a:ea typeface="Inter" pitchFamily="34" charset="-122"/>
                <a:cs typeface="Inter" pitchFamily="34" charset="-120"/>
              </a:rPr>
              <a:t>Lo que quizá la otra persona necesitaba era…</a:t>
            </a:r>
            <a:endParaRPr lang="en-US" sz="1600" dirty="0"/>
          </a:p>
          <a:p>
            <a:pPr marL="182880" indent="-182880" algn="l">
              <a:lnSpc>
                <a:spcPct val="129000"/>
              </a:lnSpc>
              <a:buSzPct val="100000"/>
              <a:buFont typeface="+mj-lt"/>
              <a:buAutoNum type="arabicPeriod" startAt="9"/>
            </a:pPr>
            <a:r>
              <a:rPr lang="en-US" sz="1600" dirty="0">
                <a:solidFill>
                  <a:srgbClr val="2C2926"/>
                </a:solidFill>
                <a:latin typeface="Abadi" panose="020B0604020104020204" pitchFamily="34" charset="0"/>
                <a:ea typeface="Inter" pitchFamily="34" charset="-122"/>
                <a:cs typeface="Inter" pitchFamily="34" charset="-120"/>
              </a:rPr>
              <a:t>La herida que se activaba en mí era…</a:t>
            </a:r>
            <a:endParaRPr lang="en-US" sz="1600" dirty="0"/>
          </a:p>
          <a:p>
            <a:pPr marL="182880" indent="-182880" algn="l">
              <a:lnSpc>
                <a:spcPct val="129000"/>
              </a:lnSpc>
              <a:buSzPct val="100000"/>
              <a:buFont typeface="+mj-lt"/>
              <a:buAutoNum type="arabicPeriod" startAt="10"/>
            </a:pPr>
            <a:r>
              <a:rPr lang="en-US" sz="1600" dirty="0">
                <a:solidFill>
                  <a:srgbClr val="2C2926"/>
                </a:solidFill>
                <a:latin typeface="Abadi" panose="020B0604020104020204" pitchFamily="34" charset="0"/>
                <a:ea typeface="Inter" pitchFamily="34" charset="-122"/>
                <a:cs typeface="Inter" pitchFamily="34" charset="-120"/>
              </a:rPr>
              <a:t>El ciclo se habría podido interrumpir si…</a:t>
            </a:r>
            <a:endParaRPr lang="en-US" sz="16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737690" y="450409"/>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Repetición vincular</a:t>
            </a:r>
            <a:endParaRPr lang="en-US" sz="2400" dirty="0"/>
          </a:p>
        </p:txBody>
      </p:sp>
      <p:sp>
        <p:nvSpPr>
          <p:cNvPr id="3" name="Text 1"/>
          <p:cNvSpPr/>
          <p:nvPr/>
        </p:nvSpPr>
        <p:spPr>
          <a:xfrm>
            <a:off x="496119" y="1866156"/>
            <a:ext cx="8151763" cy="2046684"/>
          </a:xfrm>
          <a:prstGeom prst="rect">
            <a:avLst/>
          </a:prstGeom>
          <a:noFill/>
          <a:ln/>
        </p:spPr>
        <p:txBody>
          <a:bodyPr wrap="square" lIns="0" tIns="0" rIns="0" bIns="0" rtlCol="0" anchor="t">
            <a:noAutofit/>
          </a:bodyPr>
          <a:lstStyle/>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La repetición vincular aparece cuando una persona tiende a elegir, sostener o reproducir relaciones que se parecen emocionalmente a sus heridas tempranas.</a:t>
            </a:r>
            <a:endParaRPr lang="en-US" sz="1600" dirty="0"/>
          </a:p>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No siempre repetimos lo que nos hizo felices.</a:t>
            </a:r>
            <a:endParaRPr lang="en-US" sz="1600" dirty="0"/>
          </a:p>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A veces repetimos lo que nuestro sistema aprendió a reconocer como amor.</a:t>
            </a:r>
            <a:endParaRPr lang="en-US" sz="1600" dirty="0"/>
          </a:p>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Lo familiar no siempre es sano.</a:t>
            </a:r>
            <a:endParaRPr lang="en-US" sz="1600" dirty="0"/>
          </a:p>
          <a:p>
            <a:pPr marL="0" indent="0" algn="l">
              <a:lnSpc>
                <a:spcPct val="133000"/>
              </a:lnSpc>
              <a:buNone/>
            </a:pPr>
            <a:r>
              <a:rPr lang="en-US" sz="1600" dirty="0">
                <a:solidFill>
                  <a:srgbClr val="2C2926"/>
                </a:solidFill>
                <a:latin typeface="Abadi" panose="020B0604020104020204" pitchFamily="34" charset="0"/>
                <a:ea typeface="Inter" pitchFamily="34" charset="-122"/>
                <a:cs typeface="Inter" pitchFamily="34" charset="-120"/>
              </a:rPr>
              <a:t>Y lo sano, cuando no es familiar, puede resultar extraño.</a:t>
            </a:r>
            <a:endParaRPr lang="en-US" sz="16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425723"/>
            <a:ext cx="8151763" cy="381521"/>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Por qué repetimos lo que duele</a:t>
            </a:r>
            <a:endParaRPr lang="en-US" sz="240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883" y="1078037"/>
            <a:ext cx="183133" cy="183133"/>
          </a:xfrm>
          <a:prstGeom prst="rect">
            <a:avLst/>
          </a:prstGeom>
        </p:spPr>
      </p:pic>
      <p:sp>
        <p:nvSpPr>
          <p:cNvPr id="4" name="Text 1"/>
          <p:cNvSpPr/>
          <p:nvPr/>
        </p:nvSpPr>
        <p:spPr>
          <a:xfrm>
            <a:off x="892894" y="1047601"/>
            <a:ext cx="7754987" cy="242218"/>
          </a:xfrm>
          <a:prstGeom prst="rect">
            <a:avLst/>
          </a:prstGeom>
          <a:noFill/>
          <a:ln/>
        </p:spPr>
        <p:txBody>
          <a:bodyPr wrap="none" lIns="0" tIns="0" rIns="0" bIns="0" rtlCol="0" anchor="t"/>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Repetimos porque el sistema emocional busca resolver algo pendiente.</a:t>
            </a:r>
            <a:endParaRPr lang="en-US" sz="1200" dirty="0"/>
          </a:p>
        </p:txBody>
      </p:sp>
      <p:pic>
        <p:nvPicPr>
          <p:cNvPr id="5"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883" y="1715170"/>
            <a:ext cx="183133" cy="183133"/>
          </a:xfrm>
          <a:prstGeom prst="rect">
            <a:avLst/>
          </a:prstGeom>
        </p:spPr>
      </p:pic>
      <p:sp>
        <p:nvSpPr>
          <p:cNvPr id="6" name="Text 2"/>
          <p:cNvSpPr/>
          <p:nvPr/>
        </p:nvSpPr>
        <p:spPr>
          <a:xfrm>
            <a:off x="892894" y="1684734"/>
            <a:ext cx="7754987" cy="242218"/>
          </a:xfrm>
          <a:prstGeom prst="rect">
            <a:avLst/>
          </a:prstGeom>
          <a:noFill/>
          <a:ln/>
        </p:spPr>
        <p:txBody>
          <a:bodyPr wrap="none" lIns="0" tIns="0" rIns="0" bIns="0" rtlCol="0" anchor="t"/>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Repetimos porque lo conocido se siente más predecible que lo nuevo.</a:t>
            </a:r>
            <a:endParaRPr lang="en-US" sz="1200" dirty="0"/>
          </a:p>
        </p:txBody>
      </p:sp>
      <p:pic>
        <p:nvPicPr>
          <p:cNvPr id="7"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883" y="2352303"/>
            <a:ext cx="183133" cy="183133"/>
          </a:xfrm>
          <a:prstGeom prst="rect">
            <a:avLst/>
          </a:prstGeom>
        </p:spPr>
      </p:pic>
      <p:sp>
        <p:nvSpPr>
          <p:cNvPr id="8" name="Text 3"/>
          <p:cNvSpPr/>
          <p:nvPr/>
        </p:nvSpPr>
        <p:spPr>
          <a:xfrm>
            <a:off x="892894" y="2321868"/>
            <a:ext cx="7754987" cy="242218"/>
          </a:xfrm>
          <a:prstGeom prst="rect">
            <a:avLst/>
          </a:prstGeom>
          <a:noFill/>
          <a:ln/>
        </p:spPr>
        <p:txBody>
          <a:bodyPr wrap="none" lIns="0" tIns="0" rIns="0" bIns="0" rtlCol="0" anchor="t"/>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Repetimos porque confundimos activación con conexión.</a:t>
            </a:r>
            <a:endParaRPr lang="en-US" sz="1200" dirty="0"/>
          </a:p>
        </p:txBody>
      </p:sp>
      <p:pic>
        <p:nvPicPr>
          <p:cNvPr id="9"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883" y="2989436"/>
            <a:ext cx="183133" cy="183133"/>
          </a:xfrm>
          <a:prstGeom prst="rect">
            <a:avLst/>
          </a:prstGeom>
        </p:spPr>
      </p:pic>
      <p:sp>
        <p:nvSpPr>
          <p:cNvPr id="10" name="Text 4"/>
          <p:cNvSpPr/>
          <p:nvPr/>
        </p:nvSpPr>
        <p:spPr>
          <a:xfrm>
            <a:off x="892894" y="2959001"/>
            <a:ext cx="7754987" cy="242218"/>
          </a:xfrm>
          <a:prstGeom prst="rect">
            <a:avLst/>
          </a:prstGeom>
          <a:noFill/>
          <a:ln/>
        </p:spPr>
        <p:txBody>
          <a:bodyPr wrap="none" lIns="0" tIns="0" rIns="0" bIns="0" rtlCol="0" anchor="t"/>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Repetimos porque intentamos conseguir esta vez un final diferente.</a:t>
            </a:r>
            <a:endParaRPr lang="en-US" sz="1200" dirty="0"/>
          </a:p>
        </p:txBody>
      </p:sp>
      <p:pic>
        <p:nvPicPr>
          <p:cNvPr id="11"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883" y="3626569"/>
            <a:ext cx="183133" cy="183133"/>
          </a:xfrm>
          <a:prstGeom prst="rect">
            <a:avLst/>
          </a:prstGeom>
        </p:spPr>
      </p:pic>
      <p:sp>
        <p:nvSpPr>
          <p:cNvPr id="12" name="Text 5"/>
          <p:cNvSpPr/>
          <p:nvPr/>
        </p:nvSpPr>
        <p:spPr>
          <a:xfrm>
            <a:off x="892894" y="3596134"/>
            <a:ext cx="7754987" cy="484436"/>
          </a:xfrm>
          <a:prstGeom prst="rect">
            <a:avLst/>
          </a:prstGeom>
          <a:noFill/>
          <a:ln/>
        </p:spPr>
        <p:txBody>
          <a:bodyPr wrap="square" lIns="0" tIns="0" rIns="0" bIns="0" rtlCol="0" anchor="t">
            <a:normAutofit/>
          </a:bodyPr>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Repetimos porque una parte de nosotros sigue esperando ser elegida por alguien parecido a quien no supo elegirnos.</a:t>
            </a:r>
            <a:endParaRPr lang="en-US" sz="1200" dirty="0"/>
          </a:p>
        </p:txBody>
      </p:sp>
      <p:pic>
        <p:nvPicPr>
          <p:cNvPr id="13" name="Image 5"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883" y="4351362"/>
            <a:ext cx="183133" cy="183133"/>
          </a:xfrm>
          <a:prstGeom prst="rect">
            <a:avLst/>
          </a:prstGeom>
        </p:spPr>
      </p:pic>
      <p:sp>
        <p:nvSpPr>
          <p:cNvPr id="14" name="Text 6"/>
          <p:cNvSpPr/>
          <p:nvPr/>
        </p:nvSpPr>
        <p:spPr>
          <a:xfrm>
            <a:off x="892894" y="4320927"/>
            <a:ext cx="7754987" cy="242218"/>
          </a:xfrm>
          <a:prstGeom prst="rect">
            <a:avLst/>
          </a:prstGeom>
          <a:noFill/>
          <a:ln/>
        </p:spPr>
        <p:txBody>
          <a:bodyPr wrap="none" lIns="0" tIns="0" rIns="0" bIns="0" rtlCol="0" anchor="t"/>
          <a:lstStyle/>
          <a:p>
            <a:pPr marL="0" indent="0" algn="l">
              <a:lnSpc>
                <a:spcPct val="132000"/>
              </a:lnSpc>
              <a:buNone/>
            </a:pPr>
            <a:r>
              <a:rPr lang="en-US" sz="1200" dirty="0">
                <a:solidFill>
                  <a:srgbClr val="2C2926"/>
                </a:solidFill>
                <a:latin typeface="Abadi" panose="020B0604020104020204" pitchFamily="34" charset="0"/>
                <a:ea typeface="Inter" pitchFamily="34" charset="-122"/>
                <a:cs typeface="Inter" pitchFamily="34" charset="-120"/>
              </a:rPr>
              <a:t>Repetimos porque la herida busca reparación, pero muchas veces la busca en escenarios que la reactivan.</a:t>
            </a:r>
            <a:endParaRPr lang="en-US" sz="12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00450" cy="5143500"/>
          </a:xfrm>
          <a:prstGeom prst="rect">
            <a:avLst/>
          </a:prstGeom>
        </p:spPr>
      </p:pic>
      <p:sp>
        <p:nvSpPr>
          <p:cNvPr id="3" name="Text 0"/>
          <p:cNvSpPr/>
          <p:nvPr/>
        </p:nvSpPr>
        <p:spPr>
          <a:xfrm>
            <a:off x="3925119" y="621357"/>
            <a:ext cx="4722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Ejercicio</a:t>
            </a:r>
            <a:endParaRPr lang="en-US" sz="2400" dirty="0"/>
          </a:p>
        </p:txBody>
      </p:sp>
      <p:sp>
        <p:nvSpPr>
          <p:cNvPr id="4" name="Text 1"/>
          <p:cNvSpPr/>
          <p:nvPr/>
        </p:nvSpPr>
        <p:spPr>
          <a:xfrm>
            <a:off x="5225413" y="613544"/>
            <a:ext cx="4722763"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Mi patrón de repetición</a:t>
            </a:r>
            <a:endParaRPr lang="en-US" sz="1950" dirty="0"/>
          </a:p>
        </p:txBody>
      </p:sp>
      <p:sp>
        <p:nvSpPr>
          <p:cNvPr id="5" name="Text 2"/>
          <p:cNvSpPr/>
          <p:nvPr/>
        </p:nvSpPr>
        <p:spPr>
          <a:xfrm>
            <a:off x="3925119" y="1106033"/>
            <a:ext cx="5179963"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Completa:</a:t>
            </a:r>
            <a:endParaRPr lang="en-US" sz="1200" dirty="0"/>
          </a:p>
        </p:txBody>
      </p:sp>
      <p:sp>
        <p:nvSpPr>
          <p:cNvPr id="6" name="Text 3"/>
          <p:cNvSpPr/>
          <p:nvPr/>
        </p:nvSpPr>
        <p:spPr>
          <a:xfrm>
            <a:off x="3858007" y="1557663"/>
            <a:ext cx="4722763" cy="2579936"/>
          </a:xfrm>
          <a:prstGeom prst="rect">
            <a:avLst/>
          </a:prstGeom>
          <a:noFill/>
          <a:ln/>
        </p:spPr>
        <p:txBody>
          <a:bodyPr wrap="square" lIns="0" tIns="0" rIns="0" bIns="0" rtlCol="0" anchor="t">
            <a:noAutofit/>
          </a:bodyPr>
          <a:lstStyle/>
          <a:p>
            <a:pPr marL="193040" indent="-193040" algn="l">
              <a:lnSpc>
                <a:spcPct val="133000"/>
              </a:lnSpc>
              <a:buSzPct val="100000"/>
              <a:buFont typeface="+mj-lt"/>
              <a:buAutoNum type="arabicPeriod"/>
            </a:pPr>
            <a:r>
              <a:rPr lang="en-US" sz="1600" dirty="0">
                <a:solidFill>
                  <a:srgbClr val="2C2926"/>
                </a:solidFill>
                <a:latin typeface="Abadi" panose="020B0604020104020204" pitchFamily="34" charset="0"/>
                <a:ea typeface="Inter" pitchFamily="34" charset="-122"/>
                <a:cs typeface="Inter" pitchFamily="34" charset="-120"/>
              </a:rPr>
              <a:t>Suelo sentirme atraído/a por personas que…</a:t>
            </a:r>
            <a:endParaRPr lang="en-US" sz="1600" dirty="0"/>
          </a:p>
          <a:p>
            <a:pPr marL="193040" indent="-193040" algn="l">
              <a:lnSpc>
                <a:spcPct val="133000"/>
              </a:lnSpc>
              <a:buSzPct val="100000"/>
              <a:buFont typeface="+mj-lt"/>
              <a:buAutoNum type="arabicPeriod" startAt="2"/>
            </a:pPr>
            <a:r>
              <a:rPr lang="en-US" sz="1600" dirty="0">
                <a:solidFill>
                  <a:srgbClr val="2C2926"/>
                </a:solidFill>
                <a:latin typeface="Abadi" panose="020B0604020104020204" pitchFamily="34" charset="0"/>
                <a:ea typeface="Inter" pitchFamily="34" charset="-122"/>
                <a:cs typeface="Inter" pitchFamily="34" charset="-120"/>
              </a:rPr>
              <a:t>Al principio de la relación, suelo sentir…</a:t>
            </a:r>
            <a:endParaRPr lang="en-US" sz="1600" dirty="0"/>
          </a:p>
          <a:p>
            <a:pPr marL="193040" indent="-193040" algn="l">
              <a:lnSpc>
                <a:spcPct val="133000"/>
              </a:lnSpc>
              <a:buSzPct val="100000"/>
              <a:buFont typeface="+mj-lt"/>
              <a:buAutoNum type="arabicPeriod" startAt="3"/>
            </a:pPr>
            <a:r>
              <a:rPr lang="en-US" sz="1600" dirty="0">
                <a:solidFill>
                  <a:srgbClr val="2C2926"/>
                </a:solidFill>
                <a:latin typeface="Abadi" panose="020B0604020104020204" pitchFamily="34" charset="0"/>
                <a:ea typeface="Inter" pitchFamily="34" charset="-122"/>
                <a:cs typeface="Inter" pitchFamily="34" charset="-120"/>
              </a:rPr>
              <a:t>Cuando aparece inseguridad, mi reacción suele ser…</a:t>
            </a:r>
            <a:endParaRPr lang="en-US" sz="1600" dirty="0"/>
          </a:p>
          <a:p>
            <a:pPr marL="193040" indent="-193040" algn="l">
              <a:lnSpc>
                <a:spcPct val="133000"/>
              </a:lnSpc>
              <a:buSzPct val="100000"/>
              <a:buFont typeface="+mj-lt"/>
              <a:buAutoNum type="arabicPeriod" startAt="4"/>
            </a:pPr>
            <a:r>
              <a:rPr lang="en-US" sz="1600" dirty="0">
                <a:solidFill>
                  <a:srgbClr val="2C2926"/>
                </a:solidFill>
                <a:latin typeface="Abadi" panose="020B0604020104020204" pitchFamily="34" charset="0"/>
                <a:ea typeface="Inter" pitchFamily="34" charset="-122"/>
                <a:cs typeface="Inter" pitchFamily="34" charset="-120"/>
              </a:rPr>
              <a:t>Lo que más miedo me da es…</a:t>
            </a:r>
            <a:endParaRPr lang="en-US" sz="1600" dirty="0"/>
          </a:p>
          <a:p>
            <a:pPr marL="193040" indent="-193040" algn="l">
              <a:lnSpc>
                <a:spcPct val="133000"/>
              </a:lnSpc>
              <a:buSzPct val="100000"/>
              <a:buFont typeface="+mj-lt"/>
              <a:buAutoNum type="arabicPeriod" startAt="5"/>
            </a:pPr>
            <a:r>
              <a:rPr lang="en-US" sz="1600" dirty="0">
                <a:solidFill>
                  <a:srgbClr val="2C2926"/>
                </a:solidFill>
                <a:latin typeface="Abadi" panose="020B0604020104020204" pitchFamily="34" charset="0"/>
                <a:ea typeface="Inter" pitchFamily="34" charset="-122"/>
                <a:cs typeface="Inter" pitchFamily="34" charset="-120"/>
              </a:rPr>
              <a:t>Lo que suelo tolerar demasiado es…</a:t>
            </a:r>
            <a:endParaRPr lang="en-US" sz="1600" dirty="0"/>
          </a:p>
          <a:p>
            <a:pPr marL="193040" indent="-193040" algn="l">
              <a:lnSpc>
                <a:spcPct val="133000"/>
              </a:lnSpc>
              <a:buSzPct val="100000"/>
              <a:buFont typeface="+mj-lt"/>
              <a:buAutoNum type="arabicPeriod" startAt="6"/>
            </a:pPr>
            <a:r>
              <a:rPr lang="en-US" sz="1600" dirty="0">
                <a:solidFill>
                  <a:srgbClr val="2C2926"/>
                </a:solidFill>
                <a:latin typeface="Abadi" panose="020B0604020104020204" pitchFamily="34" charset="0"/>
                <a:ea typeface="Inter" pitchFamily="34" charset="-122"/>
                <a:cs typeface="Inter" pitchFamily="34" charset="-120"/>
              </a:rPr>
              <a:t>Lo que suelo evitar mirar es…</a:t>
            </a:r>
            <a:endParaRPr lang="en-US" sz="1600" dirty="0"/>
          </a:p>
          <a:p>
            <a:pPr marL="193040" indent="-193040" algn="l">
              <a:lnSpc>
                <a:spcPct val="133000"/>
              </a:lnSpc>
              <a:buSzPct val="100000"/>
              <a:buFont typeface="+mj-lt"/>
              <a:buAutoNum type="arabicPeriod" startAt="7"/>
            </a:pPr>
            <a:r>
              <a:rPr lang="en-US" sz="1600" dirty="0">
                <a:solidFill>
                  <a:srgbClr val="2C2926"/>
                </a:solidFill>
                <a:latin typeface="Abadi" panose="020B0604020104020204" pitchFamily="34" charset="0"/>
                <a:ea typeface="Inter" pitchFamily="34" charset="-122"/>
                <a:cs typeface="Inter" pitchFamily="34" charset="-120"/>
              </a:rPr>
              <a:t>Lo que espero que algún día cambie es…</a:t>
            </a:r>
            <a:endParaRPr lang="en-US" sz="1600" dirty="0"/>
          </a:p>
          <a:p>
            <a:pPr marL="193040" indent="-193040" algn="l">
              <a:lnSpc>
                <a:spcPct val="133000"/>
              </a:lnSpc>
              <a:buSzPct val="100000"/>
              <a:buFont typeface="+mj-lt"/>
              <a:buAutoNum type="arabicPeriod" startAt="8"/>
            </a:pPr>
            <a:r>
              <a:rPr lang="en-US" sz="1600" dirty="0">
                <a:solidFill>
                  <a:srgbClr val="2C2926"/>
                </a:solidFill>
                <a:latin typeface="Abadi" panose="020B0604020104020204" pitchFamily="34" charset="0"/>
                <a:ea typeface="Inter" pitchFamily="34" charset="-122"/>
                <a:cs typeface="Inter" pitchFamily="34" charset="-120"/>
              </a:rPr>
              <a:t>La herida que podría estar repitiéndose es…</a:t>
            </a:r>
            <a:endParaRPr lang="en-US" sz="1600" dirty="0"/>
          </a:p>
          <a:p>
            <a:pPr marL="193040" indent="-193040" algn="l">
              <a:lnSpc>
                <a:spcPct val="133000"/>
              </a:lnSpc>
              <a:buSzPct val="100000"/>
              <a:buFont typeface="+mj-lt"/>
              <a:buAutoNum type="arabicPeriod" startAt="9"/>
            </a:pPr>
            <a:r>
              <a:rPr lang="en-US" sz="1600" dirty="0">
                <a:solidFill>
                  <a:srgbClr val="2C2926"/>
                </a:solidFill>
                <a:latin typeface="Abadi" panose="020B0604020104020204" pitchFamily="34" charset="0"/>
                <a:ea typeface="Inter" pitchFamily="34" charset="-122"/>
                <a:cs typeface="Inter" pitchFamily="34" charset="-120"/>
              </a:rPr>
              <a:t>Una elección más segura para mí sería…</a:t>
            </a:r>
            <a:endParaRPr lang="en-US" sz="16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773237"/>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Cuando lo sano parece raro</a:t>
            </a:r>
            <a:endParaRPr lang="en-US" sz="2400" dirty="0"/>
          </a:p>
        </p:txBody>
      </p:sp>
      <p:sp>
        <p:nvSpPr>
          <p:cNvPr id="3" name="Text 1"/>
          <p:cNvSpPr/>
          <p:nvPr/>
        </p:nvSpPr>
        <p:spPr>
          <a:xfrm>
            <a:off x="496119" y="1408807"/>
            <a:ext cx="8151763" cy="2961456"/>
          </a:xfrm>
          <a:prstGeom prst="rect">
            <a:avLst/>
          </a:prstGeom>
          <a:noFill/>
          <a:ln/>
        </p:spPr>
        <p:txBody>
          <a:bodyPr wrap="square" lIns="0" tIns="0" rIns="0" bIns="0" rtlCol="0" anchor="t"/>
          <a:lstStyle/>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Una relación estable puede sentirse aburrida.</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Una persona disponible puede parecer poco interesante.</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La calma puede confundirse con falta de pasión.</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La claridad puede parecer ausencia de misterio.</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El respeto puede parecer poca intensidad.</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La seguridad puede sentirse desconocida.</a:t>
            </a:r>
            <a:endParaRPr lang="en-US" sz="1200" dirty="0"/>
          </a:p>
          <a:p>
            <a:pPr marL="0" indent="0" algn="l">
              <a:lnSpc>
                <a:spcPct val="133000"/>
              </a:lnSpc>
              <a:spcAft>
                <a:spcPts val="1050"/>
              </a:spcAft>
              <a:buNone/>
            </a:pPr>
            <a:r>
              <a:rPr lang="en-US" sz="1200" dirty="0">
                <a:solidFill>
                  <a:srgbClr val="2C2926"/>
                </a:solidFill>
                <a:latin typeface="Abadi" panose="020B0604020104020204" pitchFamily="34" charset="0"/>
                <a:ea typeface="Inter" pitchFamily="34" charset="-122"/>
                <a:cs typeface="Inter" pitchFamily="34" charset="-120"/>
              </a:rPr>
              <a:t>No porque lo sano sea peor.</a:t>
            </a:r>
            <a:endParaRPr lang="en-US" sz="1200" dirty="0"/>
          </a:p>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Sino porque el sistema nervioso todavía no lo reconoce como hogar.</a:t>
            </a:r>
            <a:endParaRPr lang="en-US" sz="12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411810" y="0"/>
            <a:ext cx="2732189" cy="5143500"/>
          </a:xfrm>
          <a:prstGeom prst="rect">
            <a:avLst/>
          </a:prstGeom>
        </p:spPr>
      </p:pic>
      <p:sp>
        <p:nvSpPr>
          <p:cNvPr id="3" name="Text 0"/>
          <p:cNvSpPr/>
          <p:nvPr/>
        </p:nvSpPr>
        <p:spPr>
          <a:xfrm>
            <a:off x="252838" y="98227"/>
            <a:ext cx="4722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Ejercicio</a:t>
            </a:r>
            <a:endParaRPr lang="en-US" sz="2400" dirty="0"/>
          </a:p>
        </p:txBody>
      </p:sp>
      <p:sp>
        <p:nvSpPr>
          <p:cNvPr id="4" name="Text 1"/>
          <p:cNvSpPr/>
          <p:nvPr/>
        </p:nvSpPr>
        <p:spPr>
          <a:xfrm>
            <a:off x="1578299" y="130299"/>
            <a:ext cx="4722763"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Cuando la calma me resulta extraña</a:t>
            </a:r>
            <a:endParaRPr lang="en-US" sz="1950" dirty="0"/>
          </a:p>
        </p:txBody>
      </p:sp>
      <p:sp>
        <p:nvSpPr>
          <p:cNvPr id="5" name="Text 2"/>
          <p:cNvSpPr/>
          <p:nvPr/>
        </p:nvSpPr>
        <p:spPr>
          <a:xfrm>
            <a:off x="363587" y="616074"/>
            <a:ext cx="5179963"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Completa:</a:t>
            </a:r>
            <a:endParaRPr lang="en-US" sz="1200" dirty="0"/>
          </a:p>
        </p:txBody>
      </p:sp>
      <p:sp>
        <p:nvSpPr>
          <p:cNvPr id="6" name="Text 3"/>
          <p:cNvSpPr/>
          <p:nvPr/>
        </p:nvSpPr>
        <p:spPr>
          <a:xfrm>
            <a:off x="363587" y="994469"/>
            <a:ext cx="5676486" cy="2536552"/>
          </a:xfrm>
          <a:prstGeom prst="rect">
            <a:avLst/>
          </a:prstGeom>
          <a:noFill/>
          <a:ln/>
        </p:spPr>
        <p:txBody>
          <a:bodyPr wrap="square" lIns="0" tIns="0" rIns="0" bIns="0" rtlCol="0" anchor="t">
            <a:noAutofit/>
          </a:bodyPr>
          <a:lstStyle/>
          <a:p>
            <a:pPr marL="193040" indent="-193040" algn="l">
              <a:lnSpc>
                <a:spcPct val="133000"/>
              </a:lnSpc>
              <a:buSzPct val="100000"/>
              <a:buFont typeface="+mj-lt"/>
              <a:buAutoNum type="arabicPeriod"/>
            </a:pPr>
            <a:r>
              <a:rPr lang="en-US" sz="1600" dirty="0">
                <a:solidFill>
                  <a:srgbClr val="2C2926"/>
                </a:solidFill>
                <a:latin typeface="Abadi" panose="020B0604020104020204" pitchFamily="34" charset="0"/>
                <a:ea typeface="Inter" pitchFamily="34" charset="-122"/>
                <a:cs typeface="Inter" pitchFamily="34" charset="-120"/>
              </a:rPr>
              <a:t>Cuando alguien me trata con calma y coherencia, yo suelo sentir…</a:t>
            </a:r>
            <a:endParaRPr lang="en-US" sz="1600" dirty="0"/>
          </a:p>
          <a:p>
            <a:pPr marL="193040" indent="-193040" algn="l">
              <a:lnSpc>
                <a:spcPct val="133000"/>
              </a:lnSpc>
              <a:buSzPct val="100000"/>
              <a:buFont typeface="+mj-lt"/>
              <a:buAutoNum type="arabicPeriod" startAt="2"/>
            </a:pPr>
            <a:r>
              <a:rPr lang="en-US" sz="1600" dirty="0">
                <a:solidFill>
                  <a:srgbClr val="2C2926"/>
                </a:solidFill>
                <a:latin typeface="Abadi" panose="020B0604020104020204" pitchFamily="34" charset="0"/>
                <a:ea typeface="Inter" pitchFamily="34" charset="-122"/>
                <a:cs typeface="Inter" pitchFamily="34" charset="-120"/>
              </a:rPr>
              <a:t>Si una relación no tiene mucha intensidad, puedo pensar…</a:t>
            </a:r>
            <a:endParaRPr lang="en-US" sz="1600" dirty="0"/>
          </a:p>
          <a:p>
            <a:pPr marL="193040" indent="-193040" algn="l">
              <a:lnSpc>
                <a:spcPct val="133000"/>
              </a:lnSpc>
              <a:buSzPct val="100000"/>
              <a:buFont typeface="+mj-lt"/>
              <a:buAutoNum type="arabicPeriod" startAt="3"/>
            </a:pPr>
            <a:r>
              <a:rPr lang="en-US" sz="1600" dirty="0">
                <a:solidFill>
                  <a:srgbClr val="2C2926"/>
                </a:solidFill>
                <a:latin typeface="Abadi" panose="020B0604020104020204" pitchFamily="34" charset="0"/>
                <a:ea typeface="Inter" pitchFamily="34" charset="-122"/>
                <a:cs typeface="Inter" pitchFamily="34" charset="-120"/>
              </a:rPr>
              <a:t>La estabilidad me resulta…</a:t>
            </a:r>
            <a:endParaRPr lang="en-US" sz="1600" dirty="0"/>
          </a:p>
          <a:p>
            <a:pPr marL="193040" indent="-193040" algn="l">
              <a:lnSpc>
                <a:spcPct val="133000"/>
              </a:lnSpc>
              <a:buSzPct val="100000"/>
              <a:buFont typeface="+mj-lt"/>
              <a:buAutoNum type="arabicPeriod" startAt="4"/>
            </a:pPr>
            <a:r>
              <a:rPr lang="en-US" sz="1600" dirty="0">
                <a:solidFill>
                  <a:srgbClr val="2C2926"/>
                </a:solidFill>
                <a:latin typeface="Abadi" panose="020B0604020104020204" pitchFamily="34" charset="0"/>
                <a:ea typeface="Inter" pitchFamily="34" charset="-122"/>
                <a:cs typeface="Inter" pitchFamily="34" charset="-120"/>
              </a:rPr>
              <a:t>La disponibilidad emocional del otro me hace sentir…</a:t>
            </a:r>
            <a:endParaRPr lang="en-US" sz="1600" dirty="0"/>
          </a:p>
          <a:p>
            <a:pPr marL="193040" indent="-193040" algn="l">
              <a:lnSpc>
                <a:spcPct val="133000"/>
              </a:lnSpc>
              <a:buSzPct val="100000"/>
              <a:buFont typeface="+mj-lt"/>
              <a:buAutoNum type="arabicPeriod" startAt="5"/>
            </a:pPr>
            <a:r>
              <a:rPr lang="en-US" sz="1600" dirty="0">
                <a:solidFill>
                  <a:srgbClr val="2C2926"/>
                </a:solidFill>
                <a:latin typeface="Abadi" panose="020B0604020104020204" pitchFamily="34" charset="0"/>
                <a:ea typeface="Inter" pitchFamily="34" charset="-122"/>
                <a:cs typeface="Inter" pitchFamily="34" charset="-120"/>
              </a:rPr>
              <a:t>A veces confundo calma con…</a:t>
            </a:r>
            <a:endParaRPr lang="en-US" sz="1600" dirty="0"/>
          </a:p>
          <a:p>
            <a:pPr marL="193040" indent="-193040" algn="l">
              <a:lnSpc>
                <a:spcPct val="133000"/>
              </a:lnSpc>
              <a:buSzPct val="100000"/>
              <a:buFont typeface="+mj-lt"/>
              <a:buAutoNum type="arabicPeriod" startAt="6"/>
            </a:pPr>
            <a:r>
              <a:rPr lang="en-US" sz="1600" dirty="0">
                <a:solidFill>
                  <a:srgbClr val="2C2926"/>
                </a:solidFill>
                <a:latin typeface="Abadi" panose="020B0604020104020204" pitchFamily="34" charset="0"/>
                <a:ea typeface="Inter" pitchFamily="34" charset="-122"/>
                <a:cs typeface="Inter" pitchFamily="34" charset="-120"/>
              </a:rPr>
              <a:t>A veces confundo intensidad con…</a:t>
            </a:r>
            <a:endParaRPr lang="en-US" sz="1600" dirty="0"/>
          </a:p>
          <a:p>
            <a:pPr marL="193040" indent="-193040" algn="l">
              <a:lnSpc>
                <a:spcPct val="133000"/>
              </a:lnSpc>
              <a:buSzPct val="100000"/>
              <a:buFont typeface="+mj-lt"/>
              <a:buAutoNum type="arabicPeriod" startAt="7"/>
            </a:pPr>
            <a:r>
              <a:rPr lang="en-US" sz="1600" dirty="0">
                <a:solidFill>
                  <a:srgbClr val="2C2926"/>
                </a:solidFill>
                <a:latin typeface="Abadi" panose="020B0604020104020204" pitchFamily="34" charset="0"/>
                <a:ea typeface="Inter" pitchFamily="34" charset="-122"/>
                <a:cs typeface="Inter" pitchFamily="34" charset="-120"/>
              </a:rPr>
              <a:t>Una relación segura me pediría aprender a tolerar…</a:t>
            </a:r>
            <a:endParaRPr lang="en-US" sz="1600" dirty="0"/>
          </a:p>
          <a:p>
            <a:pPr marL="193040" indent="-193040" algn="l">
              <a:lnSpc>
                <a:spcPct val="133000"/>
              </a:lnSpc>
              <a:buSzPct val="100000"/>
              <a:buFont typeface="+mj-lt"/>
              <a:buAutoNum type="arabicPeriod" startAt="8"/>
            </a:pPr>
            <a:r>
              <a:rPr lang="en-US" sz="1600" dirty="0">
                <a:solidFill>
                  <a:srgbClr val="2C2926"/>
                </a:solidFill>
                <a:latin typeface="Abadi" panose="020B0604020104020204" pitchFamily="34" charset="0"/>
                <a:ea typeface="Inter" pitchFamily="34" charset="-122"/>
                <a:cs typeface="Inter" pitchFamily="34" charset="-120"/>
              </a:rPr>
              <a:t>Mi sistema nervioso necesita practicar…</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1058181" y="151446"/>
            <a:ext cx="8151763" cy="363364"/>
          </a:xfrm>
          <a:prstGeom prst="rect">
            <a:avLst/>
          </a:prstGeom>
          <a:noFill/>
          <a:ln/>
        </p:spPr>
        <p:txBody>
          <a:bodyPr wrap="none" lIns="0" tIns="0" rIns="0" bIns="0" rtlCol="0" anchor="t"/>
          <a:lstStyle/>
          <a:p>
            <a:pPr marL="0" indent="0" algn="l">
              <a:lnSpc>
                <a:spcPct val="104000"/>
              </a:lnSpc>
              <a:buNone/>
            </a:pPr>
            <a:r>
              <a:rPr lang="en-US" sz="2250" dirty="0">
                <a:solidFill>
                  <a:srgbClr val="C00000"/>
                </a:solidFill>
                <a:latin typeface="Abadi" panose="020B0604020104020204" pitchFamily="34" charset="0"/>
                <a:ea typeface="Bricolage Grotesque SemiBold" pitchFamily="34" charset="-122"/>
                <a:cs typeface="Bricolage Grotesque SemiBold" pitchFamily="34" charset="-120"/>
              </a:rPr>
              <a:t>La pareja como escenario de reactivación</a:t>
            </a:r>
            <a:endParaRPr lang="en-US" sz="2250" dirty="0">
              <a:solidFill>
                <a:srgbClr val="C00000"/>
              </a:solidFill>
            </a:endParaRPr>
          </a:p>
        </p:txBody>
      </p:sp>
      <p:sp>
        <p:nvSpPr>
          <p:cNvPr id="3" name="Text 1"/>
          <p:cNvSpPr/>
          <p:nvPr/>
        </p:nvSpPr>
        <p:spPr>
          <a:xfrm>
            <a:off x="441573" y="596094"/>
            <a:ext cx="8151763" cy="921023"/>
          </a:xfrm>
          <a:prstGeom prst="rect">
            <a:avLst/>
          </a:prstGeom>
          <a:noFill/>
          <a:ln/>
        </p:spPr>
        <p:txBody>
          <a:bodyPr wrap="square" lIns="0" tIns="0" rIns="0" bIns="0" rtlCol="0" anchor="t"/>
          <a:lstStyle/>
          <a:p>
            <a:pPr marL="0" indent="0" algn="l">
              <a:lnSpc>
                <a:spcPct val="129000"/>
              </a:lnSpc>
              <a:spcAft>
                <a:spcPts val="950"/>
              </a:spcAft>
              <a:buNone/>
            </a:pPr>
            <a:r>
              <a:rPr lang="en-US" sz="1600" dirty="0">
                <a:solidFill>
                  <a:srgbClr val="2C2926"/>
                </a:solidFill>
                <a:latin typeface="Abadi" panose="020B0604020104020204" pitchFamily="34" charset="0"/>
                <a:ea typeface="Inter" pitchFamily="34" charset="-122"/>
                <a:cs typeface="Inter" pitchFamily="34" charset="-120"/>
              </a:rPr>
              <a:t>La pareja suele ser uno de los escenarios donde más se activan las heridas de apego.</a:t>
            </a:r>
            <a:endParaRPr lang="en-US" sz="1600" dirty="0"/>
          </a:p>
          <a:p>
            <a:pPr marL="0" indent="0" algn="l">
              <a:lnSpc>
                <a:spcPct val="129000"/>
              </a:lnSpc>
              <a:spcAft>
                <a:spcPts val="950"/>
              </a:spcAft>
              <a:buNone/>
            </a:pPr>
            <a:r>
              <a:rPr lang="en-US" sz="1600" dirty="0">
                <a:solidFill>
                  <a:srgbClr val="2C2926"/>
                </a:solidFill>
                <a:latin typeface="Abadi" panose="020B0604020104020204" pitchFamily="34" charset="0"/>
                <a:ea typeface="Inter" pitchFamily="34" charset="-122"/>
                <a:cs typeface="Inter" pitchFamily="34" charset="-120"/>
              </a:rPr>
              <a:t>No porque la pareja sea siempre el origen del problema.</a:t>
            </a:r>
            <a:endParaRPr lang="en-US" sz="1600" dirty="0"/>
          </a:p>
          <a:p>
            <a:pPr marL="0" indent="0" algn="l">
              <a:lnSpc>
                <a:spcPct val="129000"/>
              </a:lnSpc>
              <a:buNone/>
            </a:pPr>
            <a:r>
              <a:rPr lang="en-US" sz="1600" dirty="0">
                <a:solidFill>
                  <a:srgbClr val="2C2926"/>
                </a:solidFill>
                <a:latin typeface="Abadi" panose="020B0604020104020204" pitchFamily="34" charset="0"/>
                <a:ea typeface="Inter" pitchFamily="34" charset="-122"/>
                <a:cs typeface="Inter" pitchFamily="34" charset="-120"/>
              </a:rPr>
              <a:t>Sino porque la pareja toca necesidades muy profundas:</a:t>
            </a:r>
            <a:endParaRPr lang="en-US" sz="1600" dirty="0"/>
          </a:p>
        </p:txBody>
      </p:sp>
      <p:sp>
        <p:nvSpPr>
          <p:cNvPr id="4" name="Shape 2"/>
          <p:cNvSpPr/>
          <p:nvPr/>
        </p:nvSpPr>
        <p:spPr>
          <a:xfrm>
            <a:off x="496119" y="1998092"/>
            <a:ext cx="4021336" cy="467246"/>
          </a:xfrm>
          <a:prstGeom prst="roundRect">
            <a:avLst>
              <a:gd name="adj" fmla="val 10453"/>
            </a:avLst>
          </a:prstGeom>
          <a:solidFill>
            <a:srgbClr val="FFFFFF"/>
          </a:solidFill>
          <a:ln w="4763">
            <a:solidFill>
              <a:srgbClr val="F8ECD3"/>
            </a:solidFill>
            <a:prstDash val="solid"/>
          </a:ln>
        </p:spPr>
        <p:txBody>
          <a:bodyPr/>
          <a:lstStyle/>
          <a:p>
            <a:endParaRPr lang="es-ES"/>
          </a:p>
        </p:txBody>
      </p:sp>
      <p:sp>
        <p:nvSpPr>
          <p:cNvPr id="5" name="Text 3"/>
          <p:cNvSpPr/>
          <p:nvPr/>
        </p:nvSpPr>
        <p:spPr>
          <a:xfrm>
            <a:off x="617116" y="2119089"/>
            <a:ext cx="3779341" cy="225251"/>
          </a:xfrm>
          <a:prstGeom prst="rect">
            <a:avLst/>
          </a:prstGeom>
          <a:noFill/>
          <a:ln/>
        </p:spPr>
        <p:txBody>
          <a:bodyPr wrap="none" lIns="0" tIns="0" rIns="0" bIns="0" rtlCol="0" anchor="t"/>
          <a:lstStyle/>
          <a:p>
            <a:pPr marL="0" indent="0" algn="l">
              <a:lnSpc>
                <a:spcPct val="129000"/>
              </a:lnSpc>
              <a:buNone/>
            </a:pPr>
            <a:r>
              <a:rPr lang="en-US" dirty="0">
                <a:solidFill>
                  <a:srgbClr val="002060"/>
                </a:solidFill>
                <a:latin typeface="Abadi" panose="020B0604020104020204" pitchFamily="34" charset="0"/>
                <a:ea typeface="Inter" pitchFamily="34" charset="-122"/>
                <a:cs typeface="Inter" pitchFamily="34" charset="-120"/>
              </a:rPr>
              <a:t>Ser elegido</a:t>
            </a:r>
            <a:r>
              <a:rPr lang="en-US" sz="1100" dirty="0">
                <a:solidFill>
                  <a:srgbClr val="2C2926"/>
                </a:solidFill>
                <a:latin typeface="Abadi" panose="020B0604020104020204" pitchFamily="34" charset="0"/>
                <a:ea typeface="Inter" pitchFamily="34" charset="-122"/>
                <a:cs typeface="Inter" pitchFamily="34" charset="-120"/>
              </a:rPr>
              <a:t>.</a:t>
            </a:r>
            <a:endParaRPr lang="en-US" sz="1100" dirty="0"/>
          </a:p>
        </p:txBody>
      </p:sp>
      <p:sp>
        <p:nvSpPr>
          <p:cNvPr id="6" name="Shape 4"/>
          <p:cNvSpPr/>
          <p:nvPr/>
        </p:nvSpPr>
        <p:spPr>
          <a:xfrm>
            <a:off x="4626471" y="1998092"/>
            <a:ext cx="4021410" cy="467246"/>
          </a:xfrm>
          <a:prstGeom prst="roundRect">
            <a:avLst>
              <a:gd name="adj" fmla="val 10453"/>
            </a:avLst>
          </a:prstGeom>
          <a:solidFill>
            <a:srgbClr val="FFFFFF"/>
          </a:solidFill>
          <a:ln w="4763">
            <a:solidFill>
              <a:srgbClr val="F8ECD3"/>
            </a:solidFill>
            <a:prstDash val="solid"/>
          </a:ln>
        </p:spPr>
        <p:txBody>
          <a:bodyPr/>
          <a:lstStyle/>
          <a:p>
            <a:endParaRPr lang="es-ES"/>
          </a:p>
        </p:txBody>
      </p:sp>
      <p:sp>
        <p:nvSpPr>
          <p:cNvPr id="7" name="Text 5"/>
          <p:cNvSpPr/>
          <p:nvPr/>
        </p:nvSpPr>
        <p:spPr>
          <a:xfrm>
            <a:off x="4747468" y="2119089"/>
            <a:ext cx="3779416" cy="225251"/>
          </a:xfrm>
          <a:prstGeom prst="rect">
            <a:avLst/>
          </a:prstGeom>
          <a:noFill/>
          <a:ln/>
        </p:spPr>
        <p:txBody>
          <a:bodyPr wrap="none" lIns="0" tIns="0" rIns="0" bIns="0" rtlCol="0" anchor="t"/>
          <a:lstStyle/>
          <a:p>
            <a:pPr marL="0" indent="0" algn="l">
              <a:lnSpc>
                <a:spcPct val="129000"/>
              </a:lnSpc>
              <a:buNone/>
            </a:pPr>
            <a:r>
              <a:rPr lang="en-US" dirty="0">
                <a:solidFill>
                  <a:srgbClr val="002060"/>
                </a:solidFill>
                <a:latin typeface="Abadi" panose="020B0604020104020204" pitchFamily="34" charset="0"/>
                <a:ea typeface="Inter" pitchFamily="34" charset="-122"/>
                <a:cs typeface="Inter" pitchFamily="34" charset="-120"/>
              </a:rPr>
              <a:t>Ser visto.</a:t>
            </a:r>
            <a:endParaRPr lang="en-US" dirty="0">
              <a:solidFill>
                <a:srgbClr val="002060"/>
              </a:solidFill>
            </a:endParaRPr>
          </a:p>
        </p:txBody>
      </p:sp>
      <p:sp>
        <p:nvSpPr>
          <p:cNvPr id="8" name="Shape 6"/>
          <p:cNvSpPr/>
          <p:nvPr/>
        </p:nvSpPr>
        <p:spPr>
          <a:xfrm>
            <a:off x="496119" y="2574354"/>
            <a:ext cx="4021336" cy="467246"/>
          </a:xfrm>
          <a:prstGeom prst="roundRect">
            <a:avLst>
              <a:gd name="adj" fmla="val 10453"/>
            </a:avLst>
          </a:prstGeom>
          <a:solidFill>
            <a:srgbClr val="FFFFFF"/>
          </a:solidFill>
          <a:ln w="4763">
            <a:solidFill>
              <a:srgbClr val="F8ECD3"/>
            </a:solidFill>
            <a:prstDash val="solid"/>
          </a:ln>
        </p:spPr>
        <p:txBody>
          <a:bodyPr/>
          <a:lstStyle/>
          <a:p>
            <a:endParaRPr lang="es-ES"/>
          </a:p>
        </p:txBody>
      </p:sp>
      <p:sp>
        <p:nvSpPr>
          <p:cNvPr id="9" name="Text 7"/>
          <p:cNvSpPr/>
          <p:nvPr/>
        </p:nvSpPr>
        <p:spPr>
          <a:xfrm>
            <a:off x="617116" y="2695352"/>
            <a:ext cx="3779341" cy="225251"/>
          </a:xfrm>
          <a:prstGeom prst="rect">
            <a:avLst/>
          </a:prstGeom>
          <a:noFill/>
          <a:ln/>
        </p:spPr>
        <p:txBody>
          <a:bodyPr wrap="none" lIns="0" tIns="0" rIns="0" bIns="0" rtlCol="0" anchor="t"/>
          <a:lstStyle/>
          <a:p>
            <a:pPr marL="0" indent="0" algn="l">
              <a:lnSpc>
                <a:spcPct val="129000"/>
              </a:lnSpc>
              <a:buNone/>
            </a:pPr>
            <a:r>
              <a:rPr lang="en-US" dirty="0">
                <a:solidFill>
                  <a:srgbClr val="002060"/>
                </a:solidFill>
                <a:latin typeface="Abadi" panose="020B0604020104020204" pitchFamily="34" charset="0"/>
                <a:ea typeface="Inter" pitchFamily="34" charset="-122"/>
                <a:cs typeface="Inter" pitchFamily="34" charset="-120"/>
              </a:rPr>
              <a:t>Ser importante</a:t>
            </a:r>
            <a:r>
              <a:rPr lang="en-US" sz="1100" dirty="0">
                <a:solidFill>
                  <a:srgbClr val="2C2926"/>
                </a:solidFill>
                <a:latin typeface="Abadi" panose="020B0604020104020204" pitchFamily="34" charset="0"/>
                <a:ea typeface="Inter" pitchFamily="34" charset="-122"/>
                <a:cs typeface="Inter" pitchFamily="34" charset="-120"/>
              </a:rPr>
              <a:t>.</a:t>
            </a:r>
            <a:endParaRPr lang="en-US" sz="1100" dirty="0"/>
          </a:p>
        </p:txBody>
      </p:sp>
      <p:sp>
        <p:nvSpPr>
          <p:cNvPr id="10" name="Shape 8"/>
          <p:cNvSpPr/>
          <p:nvPr/>
        </p:nvSpPr>
        <p:spPr>
          <a:xfrm>
            <a:off x="4626471" y="2574354"/>
            <a:ext cx="4021410" cy="467246"/>
          </a:xfrm>
          <a:prstGeom prst="roundRect">
            <a:avLst>
              <a:gd name="adj" fmla="val 10453"/>
            </a:avLst>
          </a:prstGeom>
          <a:solidFill>
            <a:srgbClr val="FFFFFF"/>
          </a:solidFill>
          <a:ln w="4763">
            <a:solidFill>
              <a:srgbClr val="F8ECD3"/>
            </a:solidFill>
            <a:prstDash val="solid"/>
          </a:ln>
        </p:spPr>
        <p:txBody>
          <a:bodyPr/>
          <a:lstStyle/>
          <a:p>
            <a:endParaRPr lang="es-ES"/>
          </a:p>
        </p:txBody>
      </p:sp>
      <p:sp>
        <p:nvSpPr>
          <p:cNvPr id="11" name="Text 9"/>
          <p:cNvSpPr/>
          <p:nvPr/>
        </p:nvSpPr>
        <p:spPr>
          <a:xfrm>
            <a:off x="4747468" y="2695352"/>
            <a:ext cx="3779416" cy="225251"/>
          </a:xfrm>
          <a:prstGeom prst="rect">
            <a:avLst/>
          </a:prstGeom>
          <a:noFill/>
          <a:ln/>
        </p:spPr>
        <p:txBody>
          <a:bodyPr wrap="none" lIns="0" tIns="0" rIns="0" bIns="0" rtlCol="0" anchor="t"/>
          <a:lstStyle/>
          <a:p>
            <a:pPr marL="0" indent="0" algn="l">
              <a:lnSpc>
                <a:spcPct val="129000"/>
              </a:lnSpc>
              <a:buNone/>
            </a:pPr>
            <a:r>
              <a:rPr lang="en-US" dirty="0">
                <a:solidFill>
                  <a:srgbClr val="002060"/>
                </a:solidFill>
                <a:latin typeface="Abadi" panose="020B0604020104020204" pitchFamily="34" charset="0"/>
                <a:ea typeface="Inter" pitchFamily="34" charset="-122"/>
                <a:cs typeface="Inter" pitchFamily="34" charset="-120"/>
              </a:rPr>
              <a:t>Ser cuidado</a:t>
            </a:r>
            <a:r>
              <a:rPr lang="en-US" sz="1100" dirty="0">
                <a:solidFill>
                  <a:srgbClr val="2C2926"/>
                </a:solidFill>
                <a:latin typeface="Abadi" panose="020B0604020104020204" pitchFamily="34" charset="0"/>
                <a:ea typeface="Inter" pitchFamily="34" charset="-122"/>
                <a:cs typeface="Inter" pitchFamily="34" charset="-120"/>
              </a:rPr>
              <a:t>.</a:t>
            </a:r>
            <a:endParaRPr lang="en-US" sz="1100" dirty="0"/>
          </a:p>
        </p:txBody>
      </p:sp>
      <p:sp>
        <p:nvSpPr>
          <p:cNvPr id="12" name="Shape 10"/>
          <p:cNvSpPr/>
          <p:nvPr/>
        </p:nvSpPr>
        <p:spPr>
          <a:xfrm>
            <a:off x="496119" y="3150617"/>
            <a:ext cx="4021336" cy="467246"/>
          </a:xfrm>
          <a:prstGeom prst="roundRect">
            <a:avLst>
              <a:gd name="adj" fmla="val 10453"/>
            </a:avLst>
          </a:prstGeom>
          <a:solidFill>
            <a:srgbClr val="FFFFFF"/>
          </a:solidFill>
          <a:ln w="4763">
            <a:solidFill>
              <a:srgbClr val="F8ECD3"/>
            </a:solidFill>
            <a:prstDash val="solid"/>
          </a:ln>
        </p:spPr>
        <p:txBody>
          <a:bodyPr/>
          <a:lstStyle/>
          <a:p>
            <a:endParaRPr lang="es-ES"/>
          </a:p>
        </p:txBody>
      </p:sp>
      <p:sp>
        <p:nvSpPr>
          <p:cNvPr id="13" name="Text 11"/>
          <p:cNvSpPr/>
          <p:nvPr/>
        </p:nvSpPr>
        <p:spPr>
          <a:xfrm>
            <a:off x="617116" y="3271614"/>
            <a:ext cx="3779341" cy="225251"/>
          </a:xfrm>
          <a:prstGeom prst="rect">
            <a:avLst/>
          </a:prstGeom>
          <a:noFill/>
          <a:ln/>
        </p:spPr>
        <p:txBody>
          <a:bodyPr wrap="none" lIns="0" tIns="0" rIns="0" bIns="0" rtlCol="0" anchor="t"/>
          <a:lstStyle/>
          <a:p>
            <a:pPr marL="0" indent="0" algn="l">
              <a:lnSpc>
                <a:spcPct val="129000"/>
              </a:lnSpc>
              <a:buNone/>
            </a:pPr>
            <a:r>
              <a:rPr lang="en-US" dirty="0">
                <a:solidFill>
                  <a:srgbClr val="002060"/>
                </a:solidFill>
                <a:latin typeface="Abadi" panose="020B0604020104020204" pitchFamily="34" charset="0"/>
                <a:ea typeface="Inter" pitchFamily="34" charset="-122"/>
                <a:cs typeface="Inter" pitchFamily="34" charset="-120"/>
              </a:rPr>
              <a:t>Ser deseado</a:t>
            </a:r>
            <a:r>
              <a:rPr lang="en-US" sz="1100" dirty="0">
                <a:solidFill>
                  <a:srgbClr val="2C2926"/>
                </a:solidFill>
                <a:latin typeface="Abadi" panose="020B0604020104020204" pitchFamily="34" charset="0"/>
                <a:ea typeface="Inter" pitchFamily="34" charset="-122"/>
                <a:cs typeface="Inter" pitchFamily="34" charset="-120"/>
              </a:rPr>
              <a:t>.</a:t>
            </a:r>
            <a:endParaRPr lang="en-US" sz="1100" dirty="0"/>
          </a:p>
        </p:txBody>
      </p:sp>
      <p:sp>
        <p:nvSpPr>
          <p:cNvPr id="14" name="Shape 12"/>
          <p:cNvSpPr/>
          <p:nvPr/>
        </p:nvSpPr>
        <p:spPr>
          <a:xfrm>
            <a:off x="4626471" y="3150617"/>
            <a:ext cx="4021410" cy="467246"/>
          </a:xfrm>
          <a:prstGeom prst="roundRect">
            <a:avLst>
              <a:gd name="adj" fmla="val 10453"/>
            </a:avLst>
          </a:prstGeom>
          <a:solidFill>
            <a:srgbClr val="FFFFFF"/>
          </a:solidFill>
          <a:ln w="4763">
            <a:solidFill>
              <a:srgbClr val="F8ECD3"/>
            </a:solidFill>
            <a:prstDash val="solid"/>
          </a:ln>
        </p:spPr>
        <p:txBody>
          <a:bodyPr/>
          <a:lstStyle/>
          <a:p>
            <a:endParaRPr lang="es-ES"/>
          </a:p>
        </p:txBody>
      </p:sp>
      <p:sp>
        <p:nvSpPr>
          <p:cNvPr id="15" name="Text 13"/>
          <p:cNvSpPr/>
          <p:nvPr/>
        </p:nvSpPr>
        <p:spPr>
          <a:xfrm>
            <a:off x="4747468" y="3271614"/>
            <a:ext cx="3779416" cy="225251"/>
          </a:xfrm>
          <a:prstGeom prst="rect">
            <a:avLst/>
          </a:prstGeom>
          <a:noFill/>
          <a:ln/>
        </p:spPr>
        <p:txBody>
          <a:bodyPr wrap="none" lIns="0" tIns="0" rIns="0" bIns="0" rtlCol="0" anchor="t"/>
          <a:lstStyle/>
          <a:p>
            <a:pPr marL="0" indent="0" algn="l">
              <a:lnSpc>
                <a:spcPct val="129000"/>
              </a:lnSpc>
              <a:buNone/>
            </a:pPr>
            <a:r>
              <a:rPr lang="en-US" dirty="0">
                <a:solidFill>
                  <a:srgbClr val="002060"/>
                </a:solidFill>
                <a:latin typeface="Abadi" panose="020B0604020104020204" pitchFamily="34" charset="0"/>
                <a:ea typeface="Inter" pitchFamily="34" charset="-122"/>
                <a:cs typeface="Inter" pitchFamily="34" charset="-120"/>
              </a:rPr>
              <a:t>Ser respetado</a:t>
            </a:r>
            <a:r>
              <a:rPr lang="en-US" sz="1100" dirty="0">
                <a:solidFill>
                  <a:srgbClr val="2C2926"/>
                </a:solidFill>
                <a:latin typeface="Abadi" panose="020B0604020104020204" pitchFamily="34" charset="0"/>
                <a:ea typeface="Inter" pitchFamily="34" charset="-122"/>
                <a:cs typeface="Inter" pitchFamily="34" charset="-120"/>
              </a:rPr>
              <a:t>.</a:t>
            </a:r>
            <a:endParaRPr lang="en-US" sz="1100" dirty="0"/>
          </a:p>
        </p:txBody>
      </p:sp>
      <p:sp>
        <p:nvSpPr>
          <p:cNvPr id="16" name="Shape 14"/>
          <p:cNvSpPr/>
          <p:nvPr/>
        </p:nvSpPr>
        <p:spPr>
          <a:xfrm>
            <a:off x="496119" y="3726879"/>
            <a:ext cx="4021336" cy="467246"/>
          </a:xfrm>
          <a:prstGeom prst="roundRect">
            <a:avLst>
              <a:gd name="adj" fmla="val 10453"/>
            </a:avLst>
          </a:prstGeom>
          <a:solidFill>
            <a:srgbClr val="FFFFFF"/>
          </a:solidFill>
          <a:ln w="4763">
            <a:solidFill>
              <a:srgbClr val="F8ECD3"/>
            </a:solidFill>
            <a:prstDash val="solid"/>
          </a:ln>
        </p:spPr>
        <p:txBody>
          <a:bodyPr/>
          <a:lstStyle/>
          <a:p>
            <a:endParaRPr lang="es-ES"/>
          </a:p>
        </p:txBody>
      </p:sp>
      <p:sp>
        <p:nvSpPr>
          <p:cNvPr id="17" name="Text 15"/>
          <p:cNvSpPr/>
          <p:nvPr/>
        </p:nvSpPr>
        <p:spPr>
          <a:xfrm>
            <a:off x="617116" y="3847877"/>
            <a:ext cx="3779341" cy="225251"/>
          </a:xfrm>
          <a:prstGeom prst="rect">
            <a:avLst/>
          </a:prstGeom>
          <a:noFill/>
          <a:ln/>
        </p:spPr>
        <p:txBody>
          <a:bodyPr wrap="none" lIns="0" tIns="0" rIns="0" bIns="0" rtlCol="0" anchor="t"/>
          <a:lstStyle/>
          <a:p>
            <a:pPr marL="0" indent="0" algn="l">
              <a:lnSpc>
                <a:spcPct val="129000"/>
              </a:lnSpc>
              <a:buNone/>
            </a:pPr>
            <a:r>
              <a:rPr lang="en-US" dirty="0">
                <a:solidFill>
                  <a:srgbClr val="002060"/>
                </a:solidFill>
                <a:latin typeface="Abadi" panose="020B0604020104020204" pitchFamily="34" charset="0"/>
                <a:ea typeface="Inter" pitchFamily="34" charset="-122"/>
                <a:cs typeface="Inter" pitchFamily="34" charset="-120"/>
              </a:rPr>
              <a:t>Ser sostenido</a:t>
            </a:r>
            <a:r>
              <a:rPr lang="en-US" sz="1100" dirty="0">
                <a:solidFill>
                  <a:srgbClr val="2C2926"/>
                </a:solidFill>
                <a:latin typeface="Abadi" panose="020B0604020104020204" pitchFamily="34" charset="0"/>
                <a:ea typeface="Inter" pitchFamily="34" charset="-122"/>
                <a:cs typeface="Inter" pitchFamily="34" charset="-120"/>
              </a:rPr>
              <a:t>.</a:t>
            </a:r>
            <a:endParaRPr lang="en-US" sz="1100" dirty="0"/>
          </a:p>
        </p:txBody>
      </p:sp>
      <p:sp>
        <p:nvSpPr>
          <p:cNvPr id="18" name="Shape 16"/>
          <p:cNvSpPr/>
          <p:nvPr/>
        </p:nvSpPr>
        <p:spPr>
          <a:xfrm>
            <a:off x="4626471" y="3726879"/>
            <a:ext cx="4021410" cy="467246"/>
          </a:xfrm>
          <a:prstGeom prst="roundRect">
            <a:avLst>
              <a:gd name="adj" fmla="val 10453"/>
            </a:avLst>
          </a:prstGeom>
          <a:solidFill>
            <a:srgbClr val="FFFFFF"/>
          </a:solidFill>
          <a:ln w="4763">
            <a:solidFill>
              <a:srgbClr val="F8ECD3"/>
            </a:solidFill>
            <a:prstDash val="solid"/>
          </a:ln>
        </p:spPr>
        <p:txBody>
          <a:bodyPr/>
          <a:lstStyle/>
          <a:p>
            <a:endParaRPr lang="es-ES"/>
          </a:p>
        </p:txBody>
      </p:sp>
      <p:sp>
        <p:nvSpPr>
          <p:cNvPr id="19" name="Text 17"/>
          <p:cNvSpPr/>
          <p:nvPr/>
        </p:nvSpPr>
        <p:spPr>
          <a:xfrm>
            <a:off x="4747468" y="3847877"/>
            <a:ext cx="3779416" cy="225251"/>
          </a:xfrm>
          <a:prstGeom prst="rect">
            <a:avLst/>
          </a:prstGeom>
          <a:noFill/>
          <a:ln/>
        </p:spPr>
        <p:txBody>
          <a:bodyPr wrap="none" lIns="0" tIns="0" rIns="0" bIns="0" rtlCol="0" anchor="t"/>
          <a:lstStyle/>
          <a:p>
            <a:pPr marL="0" indent="0" algn="l">
              <a:lnSpc>
                <a:spcPct val="129000"/>
              </a:lnSpc>
              <a:buNone/>
            </a:pPr>
            <a:r>
              <a:rPr lang="en-US" dirty="0">
                <a:solidFill>
                  <a:srgbClr val="002060"/>
                </a:solidFill>
                <a:latin typeface="Abadi" panose="020B0604020104020204" pitchFamily="34" charset="0"/>
                <a:ea typeface="Inter" pitchFamily="34" charset="-122"/>
                <a:cs typeface="Inter" pitchFamily="34" charset="-120"/>
              </a:rPr>
              <a:t>Poder confiar</a:t>
            </a:r>
            <a:r>
              <a:rPr lang="en-US" sz="1100" dirty="0">
                <a:solidFill>
                  <a:srgbClr val="2C2926"/>
                </a:solidFill>
                <a:latin typeface="Abadi" panose="020B0604020104020204" pitchFamily="34" charset="0"/>
                <a:ea typeface="Inter" pitchFamily="34" charset="-122"/>
                <a:cs typeface="Inter" pitchFamily="34" charset="-120"/>
              </a:rPr>
              <a:t>.</a:t>
            </a:r>
            <a:endParaRPr lang="en-US" sz="1100" dirty="0"/>
          </a:p>
        </p:txBody>
      </p:sp>
      <p:sp>
        <p:nvSpPr>
          <p:cNvPr id="20" name="Shape 18"/>
          <p:cNvSpPr/>
          <p:nvPr/>
        </p:nvSpPr>
        <p:spPr>
          <a:xfrm>
            <a:off x="496119" y="4303142"/>
            <a:ext cx="4021336" cy="467246"/>
          </a:xfrm>
          <a:prstGeom prst="roundRect">
            <a:avLst>
              <a:gd name="adj" fmla="val 10453"/>
            </a:avLst>
          </a:prstGeom>
          <a:solidFill>
            <a:srgbClr val="FFFFFF"/>
          </a:solidFill>
          <a:ln w="4763">
            <a:solidFill>
              <a:srgbClr val="F8ECD3"/>
            </a:solidFill>
            <a:prstDash val="solid"/>
          </a:ln>
        </p:spPr>
        <p:txBody>
          <a:bodyPr/>
          <a:lstStyle/>
          <a:p>
            <a:endParaRPr lang="es-ES"/>
          </a:p>
        </p:txBody>
      </p:sp>
      <p:sp>
        <p:nvSpPr>
          <p:cNvPr id="21" name="Text 19"/>
          <p:cNvSpPr/>
          <p:nvPr/>
        </p:nvSpPr>
        <p:spPr>
          <a:xfrm>
            <a:off x="617116" y="4424139"/>
            <a:ext cx="3779341" cy="225251"/>
          </a:xfrm>
          <a:prstGeom prst="rect">
            <a:avLst/>
          </a:prstGeom>
          <a:noFill/>
          <a:ln/>
        </p:spPr>
        <p:txBody>
          <a:bodyPr wrap="none" lIns="0" tIns="0" rIns="0" bIns="0" rtlCol="0" anchor="t"/>
          <a:lstStyle/>
          <a:p>
            <a:pPr marL="0" indent="0" algn="l">
              <a:lnSpc>
                <a:spcPct val="129000"/>
              </a:lnSpc>
              <a:buNone/>
            </a:pPr>
            <a:r>
              <a:rPr lang="en-US" dirty="0">
                <a:solidFill>
                  <a:srgbClr val="002060"/>
                </a:solidFill>
                <a:latin typeface="Abadi" panose="020B0604020104020204" pitchFamily="34" charset="0"/>
                <a:ea typeface="Inter" pitchFamily="34" charset="-122"/>
                <a:cs typeface="Inter" pitchFamily="34" charset="-120"/>
              </a:rPr>
              <a:t>Poder separarse sin perder el vínculo</a:t>
            </a:r>
            <a:r>
              <a:rPr lang="en-US" sz="1100" dirty="0">
                <a:solidFill>
                  <a:srgbClr val="2C2926"/>
                </a:solidFill>
                <a:latin typeface="Abadi" panose="020B0604020104020204" pitchFamily="34" charset="0"/>
                <a:ea typeface="Inter" pitchFamily="34" charset="-122"/>
                <a:cs typeface="Inter" pitchFamily="34" charset="-120"/>
              </a:rPr>
              <a:t>.</a:t>
            </a:r>
            <a:endParaRPr lang="en-US" sz="1100" dirty="0"/>
          </a:p>
        </p:txBody>
      </p:sp>
      <p:sp>
        <p:nvSpPr>
          <p:cNvPr id="22" name="Shape 20"/>
          <p:cNvSpPr/>
          <p:nvPr/>
        </p:nvSpPr>
        <p:spPr>
          <a:xfrm>
            <a:off x="4626471" y="4303142"/>
            <a:ext cx="4021410" cy="467246"/>
          </a:xfrm>
          <a:prstGeom prst="roundRect">
            <a:avLst>
              <a:gd name="adj" fmla="val 10453"/>
            </a:avLst>
          </a:prstGeom>
          <a:solidFill>
            <a:srgbClr val="FFFFFF"/>
          </a:solidFill>
          <a:ln w="4763">
            <a:solidFill>
              <a:srgbClr val="F8ECD3"/>
            </a:solidFill>
            <a:prstDash val="solid"/>
          </a:ln>
        </p:spPr>
        <p:txBody>
          <a:bodyPr/>
          <a:lstStyle/>
          <a:p>
            <a:endParaRPr lang="es-ES"/>
          </a:p>
        </p:txBody>
      </p:sp>
      <p:sp>
        <p:nvSpPr>
          <p:cNvPr id="23" name="Text 21"/>
          <p:cNvSpPr/>
          <p:nvPr/>
        </p:nvSpPr>
        <p:spPr>
          <a:xfrm>
            <a:off x="4747468" y="4424139"/>
            <a:ext cx="3779416" cy="225251"/>
          </a:xfrm>
          <a:prstGeom prst="rect">
            <a:avLst/>
          </a:prstGeom>
          <a:noFill/>
          <a:ln/>
        </p:spPr>
        <p:txBody>
          <a:bodyPr wrap="none" lIns="0" tIns="0" rIns="0" bIns="0" rtlCol="0" anchor="t"/>
          <a:lstStyle/>
          <a:p>
            <a:pPr marL="0" indent="0" algn="l">
              <a:lnSpc>
                <a:spcPct val="129000"/>
              </a:lnSpc>
              <a:buNone/>
            </a:pPr>
            <a:r>
              <a:rPr lang="en-US" dirty="0">
                <a:solidFill>
                  <a:srgbClr val="002060"/>
                </a:solidFill>
                <a:latin typeface="Abadi" panose="020B0604020104020204" pitchFamily="34" charset="0"/>
                <a:ea typeface="Inter" pitchFamily="34" charset="-122"/>
                <a:cs typeface="Inter" pitchFamily="34" charset="-120"/>
              </a:rPr>
              <a:t>Poder acercarse sin perderse a uno mismo</a:t>
            </a:r>
            <a:r>
              <a:rPr lang="en-US" sz="1100" dirty="0">
                <a:solidFill>
                  <a:srgbClr val="2C2926"/>
                </a:solidFill>
                <a:latin typeface="Abadi" panose="020B0604020104020204" pitchFamily="34" charset="0"/>
                <a:ea typeface="Inter" pitchFamily="34" charset="-122"/>
                <a:cs typeface="Inter" pitchFamily="34" charset="-120"/>
              </a:rPr>
              <a:t>.</a:t>
            </a:r>
            <a:endParaRPr lang="en-US" sz="11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351796" y="390859"/>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Dependencia emocional</a:t>
            </a:r>
            <a:endParaRPr lang="en-US" sz="2400" dirty="0"/>
          </a:p>
        </p:txBody>
      </p:sp>
      <p:sp>
        <p:nvSpPr>
          <p:cNvPr id="3" name="Text 1"/>
          <p:cNvSpPr/>
          <p:nvPr/>
        </p:nvSpPr>
        <p:spPr>
          <a:xfrm>
            <a:off x="496119" y="1354596"/>
            <a:ext cx="8151763" cy="2434307"/>
          </a:xfrm>
          <a:prstGeom prst="rect">
            <a:avLst/>
          </a:prstGeom>
          <a:noFill/>
          <a:ln/>
        </p:spPr>
        <p:txBody>
          <a:bodyPr wrap="square" lIns="0" tIns="0" rIns="0" bIns="0" rtlCol="0" anchor="t"/>
          <a:lstStyle/>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La dependencia emocional no es simplemente querer mucho.</a:t>
            </a:r>
            <a:endParaRPr lang="en-US" sz="1600" dirty="0"/>
          </a:p>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Tampoco es necesitar afecto.</a:t>
            </a:r>
            <a:endParaRPr lang="en-US" sz="1600" dirty="0"/>
          </a:p>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Todas las personas necesitamos vínculos.</a:t>
            </a:r>
            <a:endParaRPr lang="en-US" sz="1600" dirty="0"/>
          </a:p>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La dependencia emocional aparece cuando el otro se convierte en la principal fuente de regulación, valor, identidad o seguridad.</a:t>
            </a:r>
            <a:endParaRPr lang="en-US" sz="1600" dirty="0"/>
          </a:p>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La persona no solo desea el vínculo.</a:t>
            </a:r>
            <a:endParaRPr lang="en-US" sz="1600" dirty="0"/>
          </a:p>
          <a:p>
            <a:pPr marL="0" indent="0" algn="l">
              <a:lnSpc>
                <a:spcPct val="133000"/>
              </a:lnSpc>
              <a:buNone/>
            </a:pPr>
            <a:r>
              <a:rPr lang="en-US" sz="1600" dirty="0">
                <a:solidFill>
                  <a:srgbClr val="2C2926"/>
                </a:solidFill>
                <a:latin typeface="Abadi" panose="020B0604020104020204" pitchFamily="34" charset="0"/>
                <a:ea typeface="Inter" pitchFamily="34" charset="-122"/>
                <a:cs typeface="Inter" pitchFamily="34" charset="-120"/>
              </a:rPr>
              <a:t>Siente que sin ese vínculo se desorganiza, se pierde, se vacía o no vale.</a:t>
            </a:r>
            <a:endParaRPr lang="en-US" sz="16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576858"/>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Señales de dependencia emocional</a:t>
            </a:r>
            <a:endParaRPr lang="en-US" sz="2400" dirty="0"/>
          </a:p>
        </p:txBody>
      </p:sp>
      <p:sp>
        <p:nvSpPr>
          <p:cNvPr id="3" name="Text 1"/>
          <p:cNvSpPr/>
          <p:nvPr/>
        </p:nvSpPr>
        <p:spPr>
          <a:xfrm>
            <a:off x="496119" y="1212428"/>
            <a:ext cx="8608963"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Puede aparecer:</a:t>
            </a:r>
            <a:endParaRPr lang="en-US" sz="1200" dirty="0"/>
          </a:p>
        </p:txBody>
      </p:sp>
      <p:sp>
        <p:nvSpPr>
          <p:cNvPr id="4" name="Shape 2"/>
          <p:cNvSpPr/>
          <p:nvPr/>
        </p:nvSpPr>
        <p:spPr>
          <a:xfrm>
            <a:off x="496119" y="1600051"/>
            <a:ext cx="2634555" cy="524619"/>
          </a:xfrm>
          <a:prstGeom prst="roundRect">
            <a:avLst>
              <a:gd name="adj" fmla="val 9931"/>
            </a:avLst>
          </a:prstGeom>
          <a:solidFill>
            <a:schemeClr val="accent2">
              <a:lumMod val="40000"/>
              <a:lumOff val="60000"/>
              <a:alpha val="95000"/>
            </a:schemeClr>
          </a:solidFill>
          <a:ln w="14288">
            <a:solidFill>
              <a:srgbClr val="F8ECD3"/>
            </a:solidFill>
            <a:prstDash val="solid"/>
          </a:ln>
        </p:spPr>
        <p:txBody>
          <a:bodyPr/>
          <a:lstStyle/>
          <a:p>
            <a:endParaRPr lang="es-ES"/>
          </a:p>
        </p:txBody>
      </p:sp>
      <p:sp>
        <p:nvSpPr>
          <p:cNvPr id="5" name="Text 3"/>
          <p:cNvSpPr/>
          <p:nvPr/>
        </p:nvSpPr>
        <p:spPr>
          <a:xfrm>
            <a:off x="634380" y="1738313"/>
            <a:ext cx="2358033"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Miedo intenso a la ruptura.</a:t>
            </a:r>
            <a:endParaRPr lang="en-US" sz="1200" dirty="0"/>
          </a:p>
        </p:txBody>
      </p:sp>
      <p:sp>
        <p:nvSpPr>
          <p:cNvPr id="6" name="Shape 4"/>
          <p:cNvSpPr/>
          <p:nvPr/>
        </p:nvSpPr>
        <p:spPr>
          <a:xfrm>
            <a:off x="3254648" y="1600051"/>
            <a:ext cx="2634630" cy="524619"/>
          </a:xfrm>
          <a:prstGeom prst="roundRect">
            <a:avLst>
              <a:gd name="adj" fmla="val 9931"/>
            </a:avLst>
          </a:prstGeom>
          <a:solidFill>
            <a:schemeClr val="accent1">
              <a:lumMod val="40000"/>
              <a:lumOff val="60000"/>
              <a:alpha val="95000"/>
            </a:schemeClr>
          </a:solidFill>
          <a:ln w="14288">
            <a:solidFill>
              <a:srgbClr val="F8ECD3"/>
            </a:solidFill>
            <a:prstDash val="solid"/>
          </a:ln>
        </p:spPr>
        <p:txBody>
          <a:bodyPr/>
          <a:lstStyle/>
          <a:p>
            <a:endParaRPr lang="es-ES"/>
          </a:p>
        </p:txBody>
      </p:sp>
      <p:sp>
        <p:nvSpPr>
          <p:cNvPr id="7" name="Text 5"/>
          <p:cNvSpPr/>
          <p:nvPr/>
        </p:nvSpPr>
        <p:spPr>
          <a:xfrm>
            <a:off x="3392909" y="1738313"/>
            <a:ext cx="2358107"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Dificultad para poner límites.</a:t>
            </a:r>
            <a:endParaRPr lang="en-US" sz="1200" dirty="0"/>
          </a:p>
        </p:txBody>
      </p:sp>
      <p:sp>
        <p:nvSpPr>
          <p:cNvPr id="8" name="Shape 6"/>
          <p:cNvSpPr/>
          <p:nvPr/>
        </p:nvSpPr>
        <p:spPr>
          <a:xfrm>
            <a:off x="6013252" y="1600051"/>
            <a:ext cx="2634555" cy="524619"/>
          </a:xfrm>
          <a:prstGeom prst="roundRect">
            <a:avLst>
              <a:gd name="adj" fmla="val 9931"/>
            </a:avLst>
          </a:prstGeom>
          <a:solidFill>
            <a:schemeClr val="accent6">
              <a:lumMod val="40000"/>
              <a:lumOff val="60000"/>
              <a:alpha val="95000"/>
            </a:schemeClr>
          </a:solidFill>
          <a:ln w="14288">
            <a:solidFill>
              <a:srgbClr val="F8ECD3"/>
            </a:solidFill>
            <a:prstDash val="solid"/>
          </a:ln>
        </p:spPr>
        <p:txBody>
          <a:bodyPr/>
          <a:lstStyle/>
          <a:p>
            <a:endParaRPr lang="es-ES"/>
          </a:p>
        </p:txBody>
      </p:sp>
      <p:sp>
        <p:nvSpPr>
          <p:cNvPr id="9" name="Text 7"/>
          <p:cNvSpPr/>
          <p:nvPr/>
        </p:nvSpPr>
        <p:spPr>
          <a:xfrm>
            <a:off x="6151513" y="1738313"/>
            <a:ext cx="2358033"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Tolerancia al daño.</a:t>
            </a:r>
            <a:endParaRPr lang="en-US" sz="1200" dirty="0"/>
          </a:p>
        </p:txBody>
      </p:sp>
      <p:sp>
        <p:nvSpPr>
          <p:cNvPr id="10" name="Shape 8"/>
          <p:cNvSpPr/>
          <p:nvPr/>
        </p:nvSpPr>
        <p:spPr>
          <a:xfrm>
            <a:off x="496119" y="2248644"/>
            <a:ext cx="2634555" cy="772716"/>
          </a:xfrm>
          <a:prstGeom prst="roundRect">
            <a:avLst>
              <a:gd name="adj" fmla="val 6742"/>
            </a:avLst>
          </a:prstGeom>
          <a:solidFill>
            <a:schemeClr val="accent6">
              <a:lumMod val="40000"/>
              <a:lumOff val="60000"/>
              <a:alpha val="95000"/>
            </a:schemeClr>
          </a:solidFill>
          <a:ln w="14288">
            <a:solidFill>
              <a:srgbClr val="F8ECD3"/>
            </a:solidFill>
            <a:prstDash val="solid"/>
          </a:ln>
        </p:spPr>
        <p:txBody>
          <a:bodyPr/>
          <a:lstStyle/>
          <a:p>
            <a:endParaRPr lang="es-ES"/>
          </a:p>
        </p:txBody>
      </p:sp>
      <p:sp>
        <p:nvSpPr>
          <p:cNvPr id="11" name="Text 9"/>
          <p:cNvSpPr/>
          <p:nvPr/>
        </p:nvSpPr>
        <p:spPr>
          <a:xfrm>
            <a:off x="634380" y="2386905"/>
            <a:ext cx="2358033" cy="496193"/>
          </a:xfrm>
          <a:prstGeom prst="rect">
            <a:avLst/>
          </a:prstGeom>
          <a:noFill/>
          <a:ln/>
        </p:spPr>
        <p:txBody>
          <a:bodyPr wrap="square" lIns="0" tIns="0" rIns="0" bIns="0" rtlCol="0" anchor="t">
            <a:normAutofit/>
          </a:bodyPr>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Necesidad constante de confirmación.</a:t>
            </a:r>
            <a:endParaRPr lang="en-US" sz="1200" dirty="0"/>
          </a:p>
        </p:txBody>
      </p:sp>
      <p:sp>
        <p:nvSpPr>
          <p:cNvPr id="12" name="Shape 10"/>
          <p:cNvSpPr/>
          <p:nvPr/>
        </p:nvSpPr>
        <p:spPr>
          <a:xfrm>
            <a:off x="3254648" y="2248644"/>
            <a:ext cx="2634630" cy="772716"/>
          </a:xfrm>
          <a:prstGeom prst="roundRect">
            <a:avLst>
              <a:gd name="adj" fmla="val 6742"/>
            </a:avLst>
          </a:prstGeom>
          <a:solidFill>
            <a:schemeClr val="accent2">
              <a:lumMod val="40000"/>
              <a:lumOff val="60000"/>
              <a:alpha val="95000"/>
            </a:schemeClr>
          </a:solidFill>
          <a:ln w="14288">
            <a:solidFill>
              <a:srgbClr val="F8ECD3"/>
            </a:solidFill>
            <a:prstDash val="solid"/>
          </a:ln>
        </p:spPr>
        <p:txBody>
          <a:bodyPr/>
          <a:lstStyle/>
          <a:p>
            <a:endParaRPr lang="es-ES"/>
          </a:p>
        </p:txBody>
      </p:sp>
      <p:sp>
        <p:nvSpPr>
          <p:cNvPr id="13" name="Text 11"/>
          <p:cNvSpPr/>
          <p:nvPr/>
        </p:nvSpPr>
        <p:spPr>
          <a:xfrm>
            <a:off x="3392909" y="2386905"/>
            <a:ext cx="2358107"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Idealización del otro.</a:t>
            </a:r>
            <a:endParaRPr lang="en-US" sz="1200" dirty="0"/>
          </a:p>
        </p:txBody>
      </p:sp>
      <p:sp>
        <p:nvSpPr>
          <p:cNvPr id="14" name="Shape 12"/>
          <p:cNvSpPr/>
          <p:nvPr/>
        </p:nvSpPr>
        <p:spPr>
          <a:xfrm>
            <a:off x="6013252" y="2248644"/>
            <a:ext cx="2634555" cy="772716"/>
          </a:xfrm>
          <a:prstGeom prst="roundRect">
            <a:avLst>
              <a:gd name="adj" fmla="val 6742"/>
            </a:avLst>
          </a:prstGeom>
          <a:solidFill>
            <a:schemeClr val="bg2">
              <a:lumMod val="90000"/>
              <a:alpha val="95000"/>
            </a:schemeClr>
          </a:solidFill>
          <a:ln w="14288">
            <a:solidFill>
              <a:srgbClr val="F8ECD3"/>
            </a:solidFill>
            <a:prstDash val="solid"/>
          </a:ln>
        </p:spPr>
        <p:txBody>
          <a:bodyPr/>
          <a:lstStyle/>
          <a:p>
            <a:endParaRPr lang="es-ES"/>
          </a:p>
        </p:txBody>
      </p:sp>
      <p:sp>
        <p:nvSpPr>
          <p:cNvPr id="15" name="Text 13"/>
          <p:cNvSpPr/>
          <p:nvPr/>
        </p:nvSpPr>
        <p:spPr>
          <a:xfrm>
            <a:off x="6151513" y="2386905"/>
            <a:ext cx="2358033" cy="496193"/>
          </a:xfrm>
          <a:prstGeom prst="rect">
            <a:avLst/>
          </a:prstGeom>
          <a:noFill/>
          <a:ln/>
        </p:spPr>
        <p:txBody>
          <a:bodyPr wrap="square" lIns="0" tIns="0" rIns="0" bIns="0" rtlCol="0" anchor="t">
            <a:normAutofit/>
          </a:bodyPr>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Pérdida progresiva de criterio propio.</a:t>
            </a:r>
            <a:endParaRPr lang="en-US" sz="1200" dirty="0"/>
          </a:p>
        </p:txBody>
      </p:sp>
      <p:sp>
        <p:nvSpPr>
          <p:cNvPr id="16" name="Shape 14"/>
          <p:cNvSpPr/>
          <p:nvPr/>
        </p:nvSpPr>
        <p:spPr>
          <a:xfrm>
            <a:off x="496119" y="3145334"/>
            <a:ext cx="2634555" cy="772716"/>
          </a:xfrm>
          <a:prstGeom prst="roundRect">
            <a:avLst>
              <a:gd name="adj" fmla="val 6742"/>
            </a:avLst>
          </a:prstGeom>
          <a:solidFill>
            <a:schemeClr val="tx2">
              <a:lumMod val="20000"/>
              <a:lumOff val="80000"/>
              <a:alpha val="95000"/>
            </a:schemeClr>
          </a:solidFill>
          <a:ln w="14288">
            <a:solidFill>
              <a:srgbClr val="F8ECD3"/>
            </a:solidFill>
            <a:prstDash val="solid"/>
          </a:ln>
        </p:spPr>
        <p:txBody>
          <a:bodyPr/>
          <a:lstStyle/>
          <a:p>
            <a:endParaRPr lang="es-ES"/>
          </a:p>
        </p:txBody>
      </p:sp>
      <p:sp>
        <p:nvSpPr>
          <p:cNvPr id="17" name="Text 15"/>
          <p:cNvSpPr/>
          <p:nvPr/>
        </p:nvSpPr>
        <p:spPr>
          <a:xfrm>
            <a:off x="634380" y="3283595"/>
            <a:ext cx="2358033"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Culpa al priorizarse.</a:t>
            </a:r>
            <a:endParaRPr lang="en-US" sz="1200" dirty="0"/>
          </a:p>
        </p:txBody>
      </p:sp>
      <p:sp>
        <p:nvSpPr>
          <p:cNvPr id="18" name="Shape 16"/>
          <p:cNvSpPr/>
          <p:nvPr/>
        </p:nvSpPr>
        <p:spPr>
          <a:xfrm>
            <a:off x="3254648" y="3145334"/>
            <a:ext cx="2634630" cy="772716"/>
          </a:xfrm>
          <a:prstGeom prst="roundRect">
            <a:avLst>
              <a:gd name="adj" fmla="val 6742"/>
            </a:avLst>
          </a:prstGeom>
          <a:solidFill>
            <a:schemeClr val="accent4">
              <a:lumMod val="40000"/>
              <a:lumOff val="60000"/>
              <a:alpha val="95000"/>
            </a:schemeClr>
          </a:solidFill>
          <a:ln w="14288">
            <a:solidFill>
              <a:srgbClr val="F8ECD3"/>
            </a:solidFill>
            <a:prstDash val="solid"/>
          </a:ln>
        </p:spPr>
        <p:txBody>
          <a:bodyPr/>
          <a:lstStyle/>
          <a:p>
            <a:endParaRPr lang="es-ES"/>
          </a:p>
        </p:txBody>
      </p:sp>
      <p:sp>
        <p:nvSpPr>
          <p:cNvPr id="19" name="Text 17"/>
          <p:cNvSpPr/>
          <p:nvPr/>
        </p:nvSpPr>
        <p:spPr>
          <a:xfrm>
            <a:off x="3392909" y="3283595"/>
            <a:ext cx="2358107" cy="496193"/>
          </a:xfrm>
          <a:prstGeom prst="rect">
            <a:avLst/>
          </a:prstGeom>
          <a:noFill/>
          <a:ln/>
        </p:spPr>
        <p:txBody>
          <a:bodyPr wrap="square" lIns="0" tIns="0" rIns="0" bIns="0" rtlCol="0" anchor="t">
            <a:normAutofit/>
          </a:bodyPr>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Sensación de vacío sin la relación.</a:t>
            </a:r>
            <a:endParaRPr lang="en-US" sz="1200" dirty="0"/>
          </a:p>
        </p:txBody>
      </p:sp>
      <p:sp>
        <p:nvSpPr>
          <p:cNvPr id="20" name="Shape 18"/>
          <p:cNvSpPr/>
          <p:nvPr/>
        </p:nvSpPr>
        <p:spPr>
          <a:xfrm>
            <a:off x="6013252" y="3145334"/>
            <a:ext cx="2634555" cy="772716"/>
          </a:xfrm>
          <a:prstGeom prst="roundRect">
            <a:avLst>
              <a:gd name="adj" fmla="val 6742"/>
            </a:avLst>
          </a:prstGeom>
          <a:solidFill>
            <a:schemeClr val="bg2">
              <a:lumMod val="90000"/>
              <a:alpha val="95000"/>
            </a:schemeClr>
          </a:solidFill>
          <a:ln w="14288">
            <a:solidFill>
              <a:srgbClr val="F8ECD3"/>
            </a:solidFill>
            <a:prstDash val="solid"/>
          </a:ln>
        </p:spPr>
        <p:txBody>
          <a:bodyPr/>
          <a:lstStyle/>
          <a:p>
            <a:endParaRPr lang="es-ES"/>
          </a:p>
        </p:txBody>
      </p:sp>
      <p:sp>
        <p:nvSpPr>
          <p:cNvPr id="21" name="Text 19"/>
          <p:cNvSpPr/>
          <p:nvPr/>
        </p:nvSpPr>
        <p:spPr>
          <a:xfrm>
            <a:off x="6151513" y="3283595"/>
            <a:ext cx="2358033" cy="496193"/>
          </a:xfrm>
          <a:prstGeom prst="rect">
            <a:avLst/>
          </a:prstGeom>
          <a:noFill/>
          <a:ln/>
        </p:spPr>
        <p:txBody>
          <a:bodyPr wrap="square" lIns="0" tIns="0" rIns="0" bIns="0" rtlCol="0" anchor="t">
            <a:normAutofit/>
          </a:bodyPr>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Dificultad para tomar decisiones sin el otro.</a:t>
            </a:r>
            <a:endParaRPr lang="en-US" sz="1200" dirty="0"/>
          </a:p>
        </p:txBody>
      </p:sp>
      <p:sp>
        <p:nvSpPr>
          <p:cNvPr id="22" name="Shape 20"/>
          <p:cNvSpPr/>
          <p:nvPr/>
        </p:nvSpPr>
        <p:spPr>
          <a:xfrm>
            <a:off x="496119" y="4042023"/>
            <a:ext cx="4013820" cy="524619"/>
          </a:xfrm>
          <a:prstGeom prst="roundRect">
            <a:avLst>
              <a:gd name="adj" fmla="val 9931"/>
            </a:avLst>
          </a:prstGeom>
          <a:solidFill>
            <a:schemeClr val="bg2">
              <a:lumMod val="90000"/>
              <a:alpha val="95000"/>
            </a:schemeClr>
          </a:solidFill>
          <a:ln w="14288">
            <a:solidFill>
              <a:srgbClr val="F8ECD3"/>
            </a:solidFill>
            <a:prstDash val="solid"/>
          </a:ln>
        </p:spPr>
        <p:txBody>
          <a:bodyPr/>
          <a:lstStyle/>
          <a:p>
            <a:endParaRPr lang="es-ES"/>
          </a:p>
        </p:txBody>
      </p:sp>
      <p:sp>
        <p:nvSpPr>
          <p:cNvPr id="23" name="Text 21"/>
          <p:cNvSpPr/>
          <p:nvPr/>
        </p:nvSpPr>
        <p:spPr>
          <a:xfrm>
            <a:off x="634380" y="4180284"/>
            <a:ext cx="3737297"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Justificación de conductas dañinas.</a:t>
            </a:r>
            <a:endParaRPr lang="en-US" sz="1200" dirty="0"/>
          </a:p>
        </p:txBody>
      </p:sp>
      <p:sp>
        <p:nvSpPr>
          <p:cNvPr id="24" name="Shape 22"/>
          <p:cNvSpPr/>
          <p:nvPr/>
        </p:nvSpPr>
        <p:spPr>
          <a:xfrm>
            <a:off x="4633913" y="4042023"/>
            <a:ext cx="4013895" cy="524619"/>
          </a:xfrm>
          <a:prstGeom prst="roundRect">
            <a:avLst>
              <a:gd name="adj" fmla="val 9931"/>
            </a:avLst>
          </a:prstGeom>
          <a:solidFill>
            <a:schemeClr val="accent1">
              <a:lumMod val="40000"/>
              <a:lumOff val="60000"/>
              <a:alpha val="95000"/>
            </a:schemeClr>
          </a:solidFill>
          <a:ln w="14288">
            <a:solidFill>
              <a:srgbClr val="F8ECD3"/>
            </a:solidFill>
            <a:prstDash val="solid"/>
          </a:ln>
        </p:spPr>
        <p:txBody>
          <a:bodyPr/>
          <a:lstStyle/>
          <a:p>
            <a:endParaRPr lang="es-ES"/>
          </a:p>
        </p:txBody>
      </p:sp>
      <p:sp>
        <p:nvSpPr>
          <p:cNvPr id="25" name="Text 23"/>
          <p:cNvSpPr/>
          <p:nvPr/>
        </p:nvSpPr>
        <p:spPr>
          <a:xfrm>
            <a:off x="4772174" y="4180284"/>
            <a:ext cx="3737372"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Esperanza persistente de que el otro cambie.</a:t>
            </a:r>
            <a:endParaRPr lang="en-US" sz="12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469106"/>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Ejercicio</a:t>
            </a:r>
            <a:endParaRPr lang="en-US" sz="2400" dirty="0"/>
          </a:p>
        </p:txBody>
      </p:sp>
      <p:sp>
        <p:nvSpPr>
          <p:cNvPr id="3" name="Text 1"/>
          <p:cNvSpPr/>
          <p:nvPr/>
        </p:nvSpPr>
        <p:spPr>
          <a:xfrm>
            <a:off x="496119" y="906214"/>
            <a:ext cx="8151763" cy="310083"/>
          </a:xfrm>
          <a:prstGeom prst="rect">
            <a:avLst/>
          </a:prstGeom>
          <a:noFill/>
          <a:ln/>
        </p:spPr>
        <p:txBody>
          <a:bodyPr wrap="none" lIns="0" tIns="0" rIns="0" bIns="0" rtlCol="0" anchor="t"/>
          <a:lstStyle/>
          <a:p>
            <a:pPr marL="0" indent="0" algn="l">
              <a:lnSpc>
                <a:spcPct val="104000"/>
              </a:lnSpc>
              <a:buNone/>
            </a:pPr>
            <a:r>
              <a:rPr lang="en-US" sz="1950" dirty="0">
                <a:solidFill>
                  <a:srgbClr val="2C2926"/>
                </a:solidFill>
                <a:latin typeface="Abadi" panose="020B0604020104020204" pitchFamily="34" charset="0"/>
                <a:ea typeface="Bricolage Grotesque SemiBold" pitchFamily="34" charset="-122"/>
                <a:cs typeface="Bricolage Grotesque SemiBold" pitchFamily="34" charset="-120"/>
              </a:rPr>
              <a:t>Amor o dependencia</a:t>
            </a:r>
            <a:endParaRPr lang="en-US" sz="1950" dirty="0"/>
          </a:p>
        </p:txBody>
      </p:sp>
      <p:sp>
        <p:nvSpPr>
          <p:cNvPr id="4" name="Text 2"/>
          <p:cNvSpPr/>
          <p:nvPr/>
        </p:nvSpPr>
        <p:spPr>
          <a:xfrm>
            <a:off x="496119" y="1402333"/>
            <a:ext cx="8608963"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Completa:</a:t>
            </a:r>
            <a:endParaRPr lang="en-US" sz="1200" dirty="0"/>
          </a:p>
        </p:txBody>
      </p:sp>
      <p:sp>
        <p:nvSpPr>
          <p:cNvPr id="5" name="Text 3"/>
          <p:cNvSpPr/>
          <p:nvPr/>
        </p:nvSpPr>
        <p:spPr>
          <a:xfrm>
            <a:off x="496119" y="1789956"/>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01</a:t>
            </a:r>
            <a:endParaRPr lang="en-US" sz="950" dirty="0"/>
          </a:p>
        </p:txBody>
      </p:sp>
      <p:sp>
        <p:nvSpPr>
          <p:cNvPr id="6" name="Shape 4"/>
          <p:cNvSpPr/>
          <p:nvPr/>
        </p:nvSpPr>
        <p:spPr>
          <a:xfrm>
            <a:off x="496119" y="1986409"/>
            <a:ext cx="4013895" cy="14288"/>
          </a:xfrm>
          <a:prstGeom prst="rect">
            <a:avLst/>
          </a:prstGeom>
          <a:solidFill>
            <a:srgbClr val="DA9B49"/>
          </a:solidFill>
          <a:ln/>
        </p:spPr>
        <p:txBody>
          <a:bodyPr/>
          <a:lstStyle/>
          <a:p>
            <a:endParaRPr lang="es-ES"/>
          </a:p>
        </p:txBody>
      </p:sp>
      <p:sp>
        <p:nvSpPr>
          <p:cNvPr id="7" name="Text 5"/>
          <p:cNvSpPr/>
          <p:nvPr/>
        </p:nvSpPr>
        <p:spPr>
          <a:xfrm>
            <a:off x="496119" y="2076971"/>
            <a:ext cx="4013895"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En esta relación, lo que más temo perder es…</a:t>
            </a:r>
            <a:endParaRPr lang="en-US" sz="1200" dirty="0"/>
          </a:p>
        </p:txBody>
      </p:sp>
      <p:sp>
        <p:nvSpPr>
          <p:cNvPr id="8" name="Text 6"/>
          <p:cNvSpPr/>
          <p:nvPr/>
        </p:nvSpPr>
        <p:spPr>
          <a:xfrm>
            <a:off x="4633987" y="1789956"/>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02</a:t>
            </a:r>
            <a:endParaRPr lang="en-US" sz="950" dirty="0"/>
          </a:p>
        </p:txBody>
      </p:sp>
      <p:sp>
        <p:nvSpPr>
          <p:cNvPr id="9" name="Shape 7"/>
          <p:cNvSpPr/>
          <p:nvPr/>
        </p:nvSpPr>
        <p:spPr>
          <a:xfrm>
            <a:off x="4633987" y="1986409"/>
            <a:ext cx="4013895" cy="14288"/>
          </a:xfrm>
          <a:prstGeom prst="rect">
            <a:avLst/>
          </a:prstGeom>
          <a:solidFill>
            <a:srgbClr val="DA9B49"/>
          </a:solidFill>
          <a:ln/>
        </p:spPr>
        <p:txBody>
          <a:bodyPr/>
          <a:lstStyle/>
          <a:p>
            <a:endParaRPr lang="es-ES"/>
          </a:p>
        </p:txBody>
      </p:sp>
      <p:sp>
        <p:nvSpPr>
          <p:cNvPr id="10" name="Text 8"/>
          <p:cNvSpPr/>
          <p:nvPr/>
        </p:nvSpPr>
        <p:spPr>
          <a:xfrm>
            <a:off x="4633987" y="2076971"/>
            <a:ext cx="4013895"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Cuando imagino la ruptura, siento…</a:t>
            </a:r>
            <a:endParaRPr lang="en-US" sz="1200" dirty="0"/>
          </a:p>
        </p:txBody>
      </p:sp>
      <p:sp>
        <p:nvSpPr>
          <p:cNvPr id="11" name="Text 9"/>
          <p:cNvSpPr/>
          <p:nvPr/>
        </p:nvSpPr>
        <p:spPr>
          <a:xfrm>
            <a:off x="496119" y="2542059"/>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03</a:t>
            </a:r>
            <a:endParaRPr lang="en-US" sz="950" dirty="0"/>
          </a:p>
        </p:txBody>
      </p:sp>
      <p:sp>
        <p:nvSpPr>
          <p:cNvPr id="12" name="Shape 10"/>
          <p:cNvSpPr/>
          <p:nvPr/>
        </p:nvSpPr>
        <p:spPr>
          <a:xfrm>
            <a:off x="496119" y="2726085"/>
            <a:ext cx="4013895" cy="14288"/>
          </a:xfrm>
          <a:prstGeom prst="rect">
            <a:avLst/>
          </a:prstGeom>
          <a:solidFill>
            <a:srgbClr val="DA9B49"/>
          </a:solidFill>
          <a:ln/>
        </p:spPr>
        <p:txBody>
          <a:bodyPr/>
          <a:lstStyle/>
          <a:p>
            <a:endParaRPr lang="es-ES"/>
          </a:p>
        </p:txBody>
      </p:sp>
      <p:sp>
        <p:nvSpPr>
          <p:cNvPr id="13" name="Text 11"/>
          <p:cNvSpPr/>
          <p:nvPr/>
        </p:nvSpPr>
        <p:spPr>
          <a:xfrm>
            <a:off x="496119" y="2829074"/>
            <a:ext cx="4013895"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Lo que esta persona regula en mí es…</a:t>
            </a:r>
            <a:endParaRPr lang="en-US" sz="1200" dirty="0"/>
          </a:p>
        </p:txBody>
      </p:sp>
      <p:sp>
        <p:nvSpPr>
          <p:cNvPr id="14" name="Text 12"/>
          <p:cNvSpPr/>
          <p:nvPr/>
        </p:nvSpPr>
        <p:spPr>
          <a:xfrm>
            <a:off x="4633987" y="2542059"/>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04</a:t>
            </a:r>
            <a:endParaRPr lang="en-US" sz="950" dirty="0"/>
          </a:p>
        </p:txBody>
      </p:sp>
      <p:sp>
        <p:nvSpPr>
          <p:cNvPr id="15" name="Shape 13"/>
          <p:cNvSpPr/>
          <p:nvPr/>
        </p:nvSpPr>
        <p:spPr>
          <a:xfrm>
            <a:off x="4633987" y="2726085"/>
            <a:ext cx="4013895" cy="14288"/>
          </a:xfrm>
          <a:prstGeom prst="rect">
            <a:avLst/>
          </a:prstGeom>
          <a:solidFill>
            <a:srgbClr val="DA9B49"/>
          </a:solidFill>
          <a:ln/>
        </p:spPr>
        <p:txBody>
          <a:bodyPr/>
          <a:lstStyle/>
          <a:p>
            <a:endParaRPr lang="es-ES"/>
          </a:p>
        </p:txBody>
      </p:sp>
      <p:sp>
        <p:nvSpPr>
          <p:cNvPr id="16" name="Text 14"/>
          <p:cNvSpPr/>
          <p:nvPr/>
        </p:nvSpPr>
        <p:spPr>
          <a:xfrm>
            <a:off x="4633987" y="2829074"/>
            <a:ext cx="4013895"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Lo que me cuesta sostener sin esta persona es…</a:t>
            </a:r>
            <a:endParaRPr lang="en-US" sz="1200" dirty="0"/>
          </a:p>
        </p:txBody>
      </p:sp>
      <p:sp>
        <p:nvSpPr>
          <p:cNvPr id="17" name="Text 15"/>
          <p:cNvSpPr/>
          <p:nvPr/>
        </p:nvSpPr>
        <p:spPr>
          <a:xfrm>
            <a:off x="496119" y="3294162"/>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05</a:t>
            </a:r>
            <a:endParaRPr lang="en-US" sz="950" dirty="0"/>
          </a:p>
        </p:txBody>
      </p:sp>
      <p:sp>
        <p:nvSpPr>
          <p:cNvPr id="18" name="Shape 16"/>
          <p:cNvSpPr/>
          <p:nvPr/>
        </p:nvSpPr>
        <p:spPr>
          <a:xfrm>
            <a:off x="496119" y="3465835"/>
            <a:ext cx="4013895" cy="14288"/>
          </a:xfrm>
          <a:prstGeom prst="rect">
            <a:avLst/>
          </a:prstGeom>
          <a:solidFill>
            <a:srgbClr val="DA9B49"/>
          </a:solidFill>
          <a:ln/>
        </p:spPr>
        <p:txBody>
          <a:bodyPr/>
          <a:lstStyle/>
          <a:p>
            <a:endParaRPr lang="es-ES"/>
          </a:p>
        </p:txBody>
      </p:sp>
      <p:sp>
        <p:nvSpPr>
          <p:cNvPr id="19" name="Text 17"/>
          <p:cNvSpPr/>
          <p:nvPr/>
        </p:nvSpPr>
        <p:spPr>
          <a:xfrm>
            <a:off x="496119" y="3581177"/>
            <a:ext cx="4013895"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Lo que he dejado de lado por mantener el vínculo es…</a:t>
            </a:r>
            <a:endParaRPr lang="en-US" sz="1200" dirty="0"/>
          </a:p>
        </p:txBody>
      </p:sp>
      <p:sp>
        <p:nvSpPr>
          <p:cNvPr id="20" name="Text 18"/>
          <p:cNvSpPr/>
          <p:nvPr/>
        </p:nvSpPr>
        <p:spPr>
          <a:xfrm>
            <a:off x="4633987" y="3294162"/>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06</a:t>
            </a:r>
            <a:endParaRPr lang="en-US" sz="950" dirty="0"/>
          </a:p>
        </p:txBody>
      </p:sp>
      <p:sp>
        <p:nvSpPr>
          <p:cNvPr id="21" name="Shape 19"/>
          <p:cNvSpPr/>
          <p:nvPr/>
        </p:nvSpPr>
        <p:spPr>
          <a:xfrm>
            <a:off x="4633987" y="3465835"/>
            <a:ext cx="4013895" cy="14288"/>
          </a:xfrm>
          <a:prstGeom prst="rect">
            <a:avLst/>
          </a:prstGeom>
          <a:solidFill>
            <a:srgbClr val="DA9B49"/>
          </a:solidFill>
          <a:ln/>
        </p:spPr>
        <p:txBody>
          <a:bodyPr/>
          <a:lstStyle/>
          <a:p>
            <a:endParaRPr lang="es-ES"/>
          </a:p>
        </p:txBody>
      </p:sp>
      <p:sp>
        <p:nvSpPr>
          <p:cNvPr id="22" name="Text 20"/>
          <p:cNvSpPr/>
          <p:nvPr/>
        </p:nvSpPr>
        <p:spPr>
          <a:xfrm>
            <a:off x="4633987" y="3581177"/>
            <a:ext cx="4013895"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Lo que tolero por miedo a perder es…</a:t>
            </a:r>
            <a:endParaRPr lang="en-US" sz="1200" dirty="0"/>
          </a:p>
        </p:txBody>
      </p:sp>
      <p:sp>
        <p:nvSpPr>
          <p:cNvPr id="23" name="Text 21"/>
          <p:cNvSpPr/>
          <p:nvPr/>
        </p:nvSpPr>
        <p:spPr>
          <a:xfrm>
            <a:off x="496119" y="4046265"/>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07</a:t>
            </a:r>
            <a:endParaRPr lang="en-US" sz="950" dirty="0"/>
          </a:p>
        </p:txBody>
      </p:sp>
      <p:sp>
        <p:nvSpPr>
          <p:cNvPr id="24" name="Shape 22"/>
          <p:cNvSpPr/>
          <p:nvPr/>
        </p:nvSpPr>
        <p:spPr>
          <a:xfrm>
            <a:off x="496119" y="4205511"/>
            <a:ext cx="4013895" cy="14288"/>
          </a:xfrm>
          <a:prstGeom prst="rect">
            <a:avLst/>
          </a:prstGeom>
          <a:solidFill>
            <a:srgbClr val="DA9B49"/>
          </a:solidFill>
          <a:ln/>
        </p:spPr>
        <p:txBody>
          <a:bodyPr/>
          <a:lstStyle/>
          <a:p>
            <a:endParaRPr lang="es-ES"/>
          </a:p>
        </p:txBody>
      </p:sp>
      <p:sp>
        <p:nvSpPr>
          <p:cNvPr id="25" name="Text 23"/>
          <p:cNvSpPr/>
          <p:nvPr/>
        </p:nvSpPr>
        <p:spPr>
          <a:xfrm>
            <a:off x="496119" y="4333280"/>
            <a:ext cx="4013895"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Si no tuviera miedo, el límite que pondría sería…</a:t>
            </a:r>
            <a:endParaRPr lang="en-US" sz="1200" dirty="0"/>
          </a:p>
        </p:txBody>
      </p:sp>
      <p:sp>
        <p:nvSpPr>
          <p:cNvPr id="26" name="Text 24"/>
          <p:cNvSpPr/>
          <p:nvPr/>
        </p:nvSpPr>
        <p:spPr>
          <a:xfrm>
            <a:off x="4633987" y="4046265"/>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2926"/>
                </a:solidFill>
                <a:latin typeface="Abadi" panose="020B0604020104020204" pitchFamily="34" charset="0"/>
                <a:ea typeface="Bricolage Grotesque Light" pitchFamily="34" charset="-122"/>
                <a:cs typeface="Bricolage Grotesque Light" pitchFamily="34" charset="-120"/>
              </a:rPr>
              <a:t>08</a:t>
            </a:r>
            <a:endParaRPr lang="en-US" sz="950" dirty="0"/>
          </a:p>
        </p:txBody>
      </p:sp>
      <p:sp>
        <p:nvSpPr>
          <p:cNvPr id="27" name="Shape 25"/>
          <p:cNvSpPr/>
          <p:nvPr/>
        </p:nvSpPr>
        <p:spPr>
          <a:xfrm>
            <a:off x="4633987" y="4205511"/>
            <a:ext cx="4013895" cy="14288"/>
          </a:xfrm>
          <a:prstGeom prst="rect">
            <a:avLst/>
          </a:prstGeom>
          <a:solidFill>
            <a:srgbClr val="DA9B49"/>
          </a:solidFill>
          <a:ln/>
        </p:spPr>
        <p:txBody>
          <a:bodyPr/>
          <a:lstStyle/>
          <a:p>
            <a:endParaRPr lang="es-ES"/>
          </a:p>
        </p:txBody>
      </p:sp>
      <p:sp>
        <p:nvSpPr>
          <p:cNvPr id="28" name="Text 26"/>
          <p:cNvSpPr/>
          <p:nvPr/>
        </p:nvSpPr>
        <p:spPr>
          <a:xfrm>
            <a:off x="4633987" y="4333280"/>
            <a:ext cx="4013895"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Si me eligiera a mí, haría…</a:t>
            </a:r>
            <a:endParaRPr lang="en-US" sz="12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953691"/>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C2926"/>
                </a:solidFill>
                <a:latin typeface="Abadi" panose="020B0604020104020204" pitchFamily="34" charset="0"/>
                <a:ea typeface="Bricolage Grotesque SemiBold" pitchFamily="34" charset="-122"/>
                <a:cs typeface="Bricolage Grotesque SemiBold" pitchFamily="34" charset="-120"/>
              </a:rPr>
              <a:t>Diferenciar amor y dependencia</a:t>
            </a:r>
            <a:endParaRPr lang="en-US" sz="2400" dirty="0"/>
          </a:p>
        </p:txBody>
      </p:sp>
      <p:sp>
        <p:nvSpPr>
          <p:cNvPr id="3" name="Shape 1"/>
          <p:cNvSpPr/>
          <p:nvPr/>
        </p:nvSpPr>
        <p:spPr>
          <a:xfrm>
            <a:off x="496119" y="1589261"/>
            <a:ext cx="8151763" cy="773832"/>
          </a:xfrm>
          <a:prstGeom prst="roundRect">
            <a:avLst>
              <a:gd name="adj" fmla="val 6733"/>
            </a:avLst>
          </a:prstGeom>
          <a:solidFill>
            <a:srgbClr val="FFFFFF"/>
          </a:solidFill>
          <a:ln w="4763">
            <a:solidFill>
              <a:srgbClr val="F8ECD3"/>
            </a:solidFill>
            <a:prstDash val="solid"/>
          </a:ln>
        </p:spPr>
        <p:txBody>
          <a:bodyPr/>
          <a:lstStyle/>
          <a:p>
            <a:endParaRPr lang="es-ES"/>
          </a:p>
        </p:txBody>
      </p:sp>
      <p:sp>
        <p:nvSpPr>
          <p:cNvPr id="4" name="Shape 2"/>
          <p:cNvSpPr/>
          <p:nvPr/>
        </p:nvSpPr>
        <p:spPr>
          <a:xfrm>
            <a:off x="500881" y="1594024"/>
            <a:ext cx="4071119" cy="764307"/>
          </a:xfrm>
          <a:prstGeom prst="rect">
            <a:avLst/>
          </a:prstGeom>
          <a:solidFill>
            <a:schemeClr val="accent1">
              <a:lumMod val="40000"/>
              <a:lumOff val="60000"/>
            </a:schemeClr>
          </a:solidFill>
          <a:ln/>
        </p:spPr>
        <p:txBody>
          <a:bodyPr/>
          <a:lstStyle/>
          <a:p>
            <a:endParaRPr lang="es-ES"/>
          </a:p>
        </p:txBody>
      </p:sp>
      <p:sp>
        <p:nvSpPr>
          <p:cNvPr id="5" name="Text 3"/>
          <p:cNvSpPr/>
          <p:nvPr/>
        </p:nvSpPr>
        <p:spPr>
          <a:xfrm>
            <a:off x="624855" y="1717997"/>
            <a:ext cx="3823171"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Amor</a:t>
            </a:r>
            <a:endParaRPr lang="en-US" sz="1200" dirty="0"/>
          </a:p>
        </p:txBody>
      </p:sp>
      <p:sp>
        <p:nvSpPr>
          <p:cNvPr id="6" name="Text 4"/>
          <p:cNvSpPr/>
          <p:nvPr/>
        </p:nvSpPr>
        <p:spPr>
          <a:xfrm>
            <a:off x="624855" y="1986260"/>
            <a:ext cx="3823171"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"Te elijo, pero sigo existiendo."</a:t>
            </a:r>
            <a:endParaRPr lang="en-US" sz="1200" dirty="0"/>
          </a:p>
        </p:txBody>
      </p:sp>
      <p:sp>
        <p:nvSpPr>
          <p:cNvPr id="7" name="Shape 5"/>
          <p:cNvSpPr/>
          <p:nvPr/>
        </p:nvSpPr>
        <p:spPr>
          <a:xfrm>
            <a:off x="4572000" y="1594024"/>
            <a:ext cx="4071119" cy="764307"/>
          </a:xfrm>
          <a:prstGeom prst="rect">
            <a:avLst/>
          </a:prstGeom>
          <a:solidFill>
            <a:schemeClr val="accent2">
              <a:lumMod val="40000"/>
              <a:lumOff val="60000"/>
            </a:schemeClr>
          </a:solidFill>
          <a:ln/>
        </p:spPr>
        <p:txBody>
          <a:bodyPr/>
          <a:lstStyle/>
          <a:p>
            <a:endParaRPr lang="es-ES"/>
          </a:p>
        </p:txBody>
      </p:sp>
      <p:sp>
        <p:nvSpPr>
          <p:cNvPr id="8" name="Shape 6"/>
          <p:cNvSpPr/>
          <p:nvPr/>
        </p:nvSpPr>
        <p:spPr>
          <a:xfrm>
            <a:off x="4572000" y="1594024"/>
            <a:ext cx="14288" cy="764307"/>
          </a:xfrm>
          <a:prstGeom prst="roundRect">
            <a:avLst>
              <a:gd name="adj" fmla="val 364638"/>
            </a:avLst>
          </a:prstGeom>
          <a:solidFill>
            <a:srgbClr val="F8ECD3"/>
          </a:solidFill>
          <a:ln/>
        </p:spPr>
        <p:txBody>
          <a:bodyPr/>
          <a:lstStyle/>
          <a:p>
            <a:endParaRPr lang="es-ES"/>
          </a:p>
        </p:txBody>
      </p:sp>
      <p:sp>
        <p:nvSpPr>
          <p:cNvPr id="9" name="Text 7"/>
          <p:cNvSpPr/>
          <p:nvPr/>
        </p:nvSpPr>
        <p:spPr>
          <a:xfrm>
            <a:off x="4695974" y="1717997"/>
            <a:ext cx="3823171"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Dependencia</a:t>
            </a:r>
            <a:endParaRPr lang="en-US" sz="1200" dirty="0"/>
          </a:p>
        </p:txBody>
      </p:sp>
      <p:sp>
        <p:nvSpPr>
          <p:cNvPr id="10" name="Text 8"/>
          <p:cNvSpPr/>
          <p:nvPr/>
        </p:nvSpPr>
        <p:spPr>
          <a:xfrm>
            <a:off x="4695974" y="1986260"/>
            <a:ext cx="3823171"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"Si te pierdo, siento que me pierdo."</a:t>
            </a:r>
            <a:endParaRPr lang="en-US" sz="1200" dirty="0"/>
          </a:p>
        </p:txBody>
      </p:sp>
      <p:sp>
        <p:nvSpPr>
          <p:cNvPr id="11" name="Shape 9"/>
          <p:cNvSpPr/>
          <p:nvPr/>
        </p:nvSpPr>
        <p:spPr>
          <a:xfrm>
            <a:off x="496119" y="2502619"/>
            <a:ext cx="8151763" cy="773832"/>
          </a:xfrm>
          <a:prstGeom prst="roundRect">
            <a:avLst>
              <a:gd name="adj" fmla="val 6733"/>
            </a:avLst>
          </a:prstGeom>
          <a:solidFill>
            <a:srgbClr val="FFFFFF"/>
          </a:solidFill>
          <a:ln w="4763">
            <a:solidFill>
              <a:srgbClr val="F8ECD3"/>
            </a:solidFill>
            <a:prstDash val="solid"/>
          </a:ln>
        </p:spPr>
        <p:txBody>
          <a:bodyPr/>
          <a:lstStyle/>
          <a:p>
            <a:endParaRPr lang="es-ES"/>
          </a:p>
        </p:txBody>
      </p:sp>
      <p:sp>
        <p:nvSpPr>
          <p:cNvPr id="12" name="Shape 10"/>
          <p:cNvSpPr/>
          <p:nvPr/>
        </p:nvSpPr>
        <p:spPr>
          <a:xfrm>
            <a:off x="500881" y="2507382"/>
            <a:ext cx="4071119" cy="764307"/>
          </a:xfrm>
          <a:prstGeom prst="rect">
            <a:avLst/>
          </a:prstGeom>
          <a:solidFill>
            <a:schemeClr val="accent2">
              <a:lumMod val="40000"/>
              <a:lumOff val="60000"/>
            </a:schemeClr>
          </a:solidFill>
          <a:ln/>
        </p:spPr>
        <p:txBody>
          <a:bodyPr/>
          <a:lstStyle/>
          <a:p>
            <a:endParaRPr lang="es-ES"/>
          </a:p>
        </p:txBody>
      </p:sp>
      <p:sp>
        <p:nvSpPr>
          <p:cNvPr id="13" name="Text 11"/>
          <p:cNvSpPr/>
          <p:nvPr/>
        </p:nvSpPr>
        <p:spPr>
          <a:xfrm>
            <a:off x="624855" y="2631356"/>
            <a:ext cx="3823171"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Amor</a:t>
            </a:r>
            <a:endParaRPr lang="en-US" sz="1200" dirty="0"/>
          </a:p>
        </p:txBody>
      </p:sp>
      <p:sp>
        <p:nvSpPr>
          <p:cNvPr id="14" name="Text 12"/>
          <p:cNvSpPr/>
          <p:nvPr/>
        </p:nvSpPr>
        <p:spPr>
          <a:xfrm>
            <a:off x="624855" y="2899618"/>
            <a:ext cx="3823171"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"Quiero estar contigo."</a:t>
            </a:r>
            <a:endParaRPr lang="en-US" sz="1200" dirty="0"/>
          </a:p>
        </p:txBody>
      </p:sp>
      <p:sp>
        <p:nvSpPr>
          <p:cNvPr id="15" name="Shape 13"/>
          <p:cNvSpPr/>
          <p:nvPr/>
        </p:nvSpPr>
        <p:spPr>
          <a:xfrm>
            <a:off x="4572000" y="2507382"/>
            <a:ext cx="4071119" cy="764307"/>
          </a:xfrm>
          <a:prstGeom prst="rect">
            <a:avLst/>
          </a:prstGeom>
          <a:solidFill>
            <a:schemeClr val="accent4">
              <a:lumMod val="40000"/>
              <a:lumOff val="60000"/>
            </a:schemeClr>
          </a:solidFill>
          <a:ln/>
        </p:spPr>
        <p:txBody>
          <a:bodyPr/>
          <a:lstStyle/>
          <a:p>
            <a:endParaRPr lang="es-ES"/>
          </a:p>
        </p:txBody>
      </p:sp>
      <p:sp>
        <p:nvSpPr>
          <p:cNvPr id="16" name="Shape 14"/>
          <p:cNvSpPr/>
          <p:nvPr/>
        </p:nvSpPr>
        <p:spPr>
          <a:xfrm>
            <a:off x="4572000" y="2507382"/>
            <a:ext cx="14288" cy="764307"/>
          </a:xfrm>
          <a:prstGeom prst="roundRect">
            <a:avLst>
              <a:gd name="adj" fmla="val 364638"/>
            </a:avLst>
          </a:prstGeom>
          <a:solidFill>
            <a:srgbClr val="F8ECD3"/>
          </a:solidFill>
          <a:ln/>
        </p:spPr>
        <p:txBody>
          <a:bodyPr/>
          <a:lstStyle/>
          <a:p>
            <a:endParaRPr lang="es-ES"/>
          </a:p>
        </p:txBody>
      </p:sp>
      <p:sp>
        <p:nvSpPr>
          <p:cNvPr id="17" name="Text 15"/>
          <p:cNvSpPr/>
          <p:nvPr/>
        </p:nvSpPr>
        <p:spPr>
          <a:xfrm>
            <a:off x="4695974" y="2631356"/>
            <a:ext cx="3823171"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Dependencia</a:t>
            </a:r>
            <a:endParaRPr lang="en-US" sz="1200" dirty="0"/>
          </a:p>
        </p:txBody>
      </p:sp>
      <p:sp>
        <p:nvSpPr>
          <p:cNvPr id="18" name="Text 16"/>
          <p:cNvSpPr/>
          <p:nvPr/>
        </p:nvSpPr>
        <p:spPr>
          <a:xfrm>
            <a:off x="4695974" y="2899618"/>
            <a:ext cx="3823171"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"Necesito que estés para poder estar bien."</a:t>
            </a:r>
            <a:endParaRPr lang="en-US" sz="1200" dirty="0"/>
          </a:p>
        </p:txBody>
      </p:sp>
      <p:sp>
        <p:nvSpPr>
          <p:cNvPr id="19" name="Shape 17"/>
          <p:cNvSpPr/>
          <p:nvPr/>
        </p:nvSpPr>
        <p:spPr>
          <a:xfrm>
            <a:off x="496119" y="3415978"/>
            <a:ext cx="8151763" cy="773832"/>
          </a:xfrm>
          <a:prstGeom prst="roundRect">
            <a:avLst>
              <a:gd name="adj" fmla="val 6733"/>
            </a:avLst>
          </a:prstGeom>
          <a:solidFill>
            <a:srgbClr val="FFFFFF"/>
          </a:solidFill>
          <a:ln w="4763">
            <a:solidFill>
              <a:srgbClr val="F8ECD3"/>
            </a:solidFill>
            <a:prstDash val="solid"/>
          </a:ln>
        </p:spPr>
        <p:txBody>
          <a:bodyPr/>
          <a:lstStyle/>
          <a:p>
            <a:endParaRPr lang="es-ES"/>
          </a:p>
        </p:txBody>
      </p:sp>
      <p:sp>
        <p:nvSpPr>
          <p:cNvPr id="20" name="Shape 18"/>
          <p:cNvSpPr/>
          <p:nvPr/>
        </p:nvSpPr>
        <p:spPr>
          <a:xfrm>
            <a:off x="500881" y="3420740"/>
            <a:ext cx="4071119" cy="764307"/>
          </a:xfrm>
          <a:prstGeom prst="rect">
            <a:avLst/>
          </a:prstGeom>
          <a:solidFill>
            <a:schemeClr val="accent4">
              <a:lumMod val="40000"/>
              <a:lumOff val="60000"/>
            </a:schemeClr>
          </a:solidFill>
          <a:ln/>
        </p:spPr>
        <p:txBody>
          <a:bodyPr/>
          <a:lstStyle/>
          <a:p>
            <a:endParaRPr lang="es-ES"/>
          </a:p>
        </p:txBody>
      </p:sp>
      <p:sp>
        <p:nvSpPr>
          <p:cNvPr id="21" name="Text 19"/>
          <p:cNvSpPr/>
          <p:nvPr/>
        </p:nvSpPr>
        <p:spPr>
          <a:xfrm>
            <a:off x="624855" y="3544714"/>
            <a:ext cx="3823171"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Amor</a:t>
            </a:r>
            <a:endParaRPr lang="en-US" sz="1200" dirty="0"/>
          </a:p>
        </p:txBody>
      </p:sp>
      <p:sp>
        <p:nvSpPr>
          <p:cNvPr id="22" name="Text 20"/>
          <p:cNvSpPr/>
          <p:nvPr/>
        </p:nvSpPr>
        <p:spPr>
          <a:xfrm>
            <a:off x="624855" y="3812977"/>
            <a:ext cx="3823171"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"Puedo cuidar el vínculo sin abandonarme."</a:t>
            </a:r>
            <a:endParaRPr lang="en-US" sz="1200" dirty="0"/>
          </a:p>
        </p:txBody>
      </p:sp>
      <p:sp>
        <p:nvSpPr>
          <p:cNvPr id="23" name="Shape 21"/>
          <p:cNvSpPr/>
          <p:nvPr/>
        </p:nvSpPr>
        <p:spPr>
          <a:xfrm>
            <a:off x="4572000" y="3420740"/>
            <a:ext cx="4071119" cy="764307"/>
          </a:xfrm>
          <a:prstGeom prst="rect">
            <a:avLst/>
          </a:prstGeom>
          <a:solidFill>
            <a:schemeClr val="tx2">
              <a:lumMod val="20000"/>
              <a:lumOff val="80000"/>
            </a:schemeClr>
          </a:solidFill>
          <a:ln/>
        </p:spPr>
        <p:txBody>
          <a:bodyPr/>
          <a:lstStyle/>
          <a:p>
            <a:endParaRPr lang="es-ES"/>
          </a:p>
        </p:txBody>
      </p:sp>
      <p:sp>
        <p:nvSpPr>
          <p:cNvPr id="24" name="Shape 22"/>
          <p:cNvSpPr/>
          <p:nvPr/>
        </p:nvSpPr>
        <p:spPr>
          <a:xfrm>
            <a:off x="4572000" y="3420740"/>
            <a:ext cx="14288" cy="764307"/>
          </a:xfrm>
          <a:prstGeom prst="roundRect">
            <a:avLst>
              <a:gd name="adj" fmla="val 364638"/>
            </a:avLst>
          </a:prstGeom>
          <a:solidFill>
            <a:srgbClr val="F8ECD3"/>
          </a:solidFill>
          <a:ln/>
        </p:spPr>
        <p:txBody>
          <a:bodyPr/>
          <a:lstStyle/>
          <a:p>
            <a:endParaRPr lang="es-ES"/>
          </a:p>
        </p:txBody>
      </p:sp>
      <p:sp>
        <p:nvSpPr>
          <p:cNvPr id="25" name="Text 23"/>
          <p:cNvSpPr/>
          <p:nvPr/>
        </p:nvSpPr>
        <p:spPr>
          <a:xfrm>
            <a:off x="4695974" y="3544714"/>
            <a:ext cx="3823171" cy="193849"/>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Dependencia</a:t>
            </a:r>
            <a:endParaRPr lang="en-US" sz="1200" dirty="0"/>
          </a:p>
        </p:txBody>
      </p:sp>
      <p:sp>
        <p:nvSpPr>
          <p:cNvPr id="26" name="Text 24"/>
          <p:cNvSpPr/>
          <p:nvPr/>
        </p:nvSpPr>
        <p:spPr>
          <a:xfrm>
            <a:off x="4695974" y="3812977"/>
            <a:ext cx="3823171" cy="248096"/>
          </a:xfrm>
          <a:prstGeom prst="rect">
            <a:avLst/>
          </a:prstGeom>
          <a:noFill/>
          <a:ln/>
        </p:spPr>
        <p:txBody>
          <a:bodyPr wrap="none" lIns="0" tIns="0" rIns="0" bIns="0" rtlCol="0" anchor="t"/>
          <a:lstStyle/>
          <a:p>
            <a:pPr marL="0" indent="0" algn="l">
              <a:lnSpc>
                <a:spcPct val="133000"/>
              </a:lnSpc>
              <a:buNone/>
            </a:pPr>
            <a:r>
              <a:rPr lang="en-US" sz="1200" dirty="0">
                <a:solidFill>
                  <a:srgbClr val="2C2926"/>
                </a:solidFill>
                <a:latin typeface="Abadi" panose="020B0604020104020204" pitchFamily="34" charset="0"/>
                <a:ea typeface="Inter" pitchFamily="34" charset="-122"/>
                <a:cs typeface="Inter" pitchFamily="34" charset="-120"/>
              </a:rPr>
              <a:t>"Para conservar el vínculo, me abandono."</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1544743" y="186618"/>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C00000"/>
                </a:solidFill>
                <a:latin typeface="Abadi" panose="020B0604020104020204" pitchFamily="34" charset="0"/>
                <a:ea typeface="Bricolage Grotesque SemiBold" pitchFamily="34" charset="-122"/>
                <a:cs typeface="Bricolage Grotesque SemiBold" pitchFamily="34" charset="-120"/>
              </a:rPr>
              <a:t>Por qué la pareja activa tanto</a:t>
            </a:r>
            <a:endParaRPr lang="en-US" sz="2400" dirty="0">
              <a:solidFill>
                <a:srgbClr val="C00000"/>
              </a:solidFill>
            </a:endParaRPr>
          </a:p>
        </p:txBody>
      </p:sp>
      <p:sp>
        <p:nvSpPr>
          <p:cNvPr id="3" name="Text 1"/>
          <p:cNvSpPr/>
          <p:nvPr/>
        </p:nvSpPr>
        <p:spPr>
          <a:xfrm>
            <a:off x="210894" y="793061"/>
            <a:ext cx="8151763" cy="883816"/>
          </a:xfrm>
          <a:prstGeom prst="rect">
            <a:avLst/>
          </a:prstGeom>
          <a:noFill/>
          <a:ln/>
        </p:spPr>
        <p:txBody>
          <a:bodyPr wrap="square" lIns="0" tIns="0" rIns="0" bIns="0" rtlCol="0" anchor="t">
            <a:noAutofit/>
          </a:bodyPr>
          <a:lstStyle/>
          <a:p>
            <a:pPr marL="0" indent="0" algn="l">
              <a:lnSpc>
                <a:spcPct val="133000"/>
              </a:lnSpc>
              <a:spcAft>
                <a:spcPts val="1050"/>
              </a:spcAft>
              <a:buNone/>
            </a:pPr>
            <a:r>
              <a:rPr lang="en-US" sz="1600" dirty="0">
                <a:solidFill>
                  <a:srgbClr val="2C2926"/>
                </a:solidFill>
                <a:latin typeface="Abadi" panose="020B0604020104020204" pitchFamily="34" charset="0"/>
                <a:ea typeface="Inter" pitchFamily="34" charset="-122"/>
                <a:cs typeface="Inter" pitchFamily="34" charset="-120"/>
              </a:rPr>
              <a:t>La pareja activa el sistema de apego porque implica cercanía, dependencia relativa, intimidad, deseo, vulnerabilidad, límites, conflicto, incertidumbre y posibilidad de pérdida.</a:t>
            </a:r>
            <a:endParaRPr lang="en-US" sz="1600" dirty="0"/>
          </a:p>
          <a:p>
            <a:pPr marL="0" indent="0" algn="l">
              <a:lnSpc>
                <a:spcPct val="133000"/>
              </a:lnSpc>
              <a:buNone/>
            </a:pPr>
            <a:r>
              <a:rPr lang="en-US" sz="1600" dirty="0">
                <a:solidFill>
                  <a:srgbClr val="2C2926"/>
                </a:solidFill>
                <a:latin typeface="Abadi" panose="020B0604020104020204" pitchFamily="34" charset="0"/>
                <a:ea typeface="Inter" pitchFamily="34" charset="-122"/>
                <a:cs typeface="Inter" pitchFamily="34" charset="-120"/>
              </a:rPr>
              <a:t>En una relación íntima se despiertan preguntas internas muy antiguas:</a:t>
            </a:r>
            <a:endParaRPr lang="en-US" sz="1600" dirty="0"/>
          </a:p>
        </p:txBody>
      </p:sp>
      <p:sp>
        <p:nvSpPr>
          <p:cNvPr id="5" name="Text 3"/>
          <p:cNvSpPr/>
          <p:nvPr/>
        </p:nvSpPr>
        <p:spPr>
          <a:xfrm>
            <a:off x="634380" y="2504480"/>
            <a:ext cx="2358033" cy="248096"/>
          </a:xfrm>
          <a:prstGeom prst="rect">
            <a:avLst/>
          </a:prstGeom>
          <a:noFill/>
          <a:ln/>
        </p:spPr>
        <p:txBody>
          <a:bodyPr wrap="none" lIns="0" tIns="0" rIns="0" bIns="0" rtlCol="0" anchor="t"/>
          <a:lstStyle/>
          <a:p>
            <a:pPr marL="0" indent="0" algn="l">
              <a:lnSpc>
                <a:spcPct val="133000"/>
              </a:lnSpc>
              <a:buNone/>
            </a:pPr>
            <a:r>
              <a:rPr lang="en-US" sz="1600" dirty="0">
                <a:solidFill>
                  <a:srgbClr val="002060"/>
                </a:solidFill>
                <a:latin typeface="Abadi" panose="020B0604020104020204" pitchFamily="34" charset="0"/>
                <a:ea typeface="Inter" pitchFamily="34" charset="-122"/>
                <a:cs typeface="Inter" pitchFamily="34" charset="-120"/>
              </a:rPr>
              <a:t>¿Soy suficiente?</a:t>
            </a:r>
            <a:endParaRPr lang="en-US" sz="1600" dirty="0">
              <a:solidFill>
                <a:srgbClr val="002060"/>
              </a:solidFill>
            </a:endParaRPr>
          </a:p>
        </p:txBody>
      </p:sp>
      <p:sp>
        <p:nvSpPr>
          <p:cNvPr id="7" name="Text 5"/>
          <p:cNvSpPr/>
          <p:nvPr/>
        </p:nvSpPr>
        <p:spPr>
          <a:xfrm>
            <a:off x="3392909" y="2504480"/>
            <a:ext cx="2358107" cy="248096"/>
          </a:xfrm>
          <a:prstGeom prst="rect">
            <a:avLst/>
          </a:prstGeom>
          <a:noFill/>
          <a:ln/>
        </p:spPr>
        <p:txBody>
          <a:bodyPr wrap="none" lIns="0" tIns="0" rIns="0" bIns="0" rtlCol="0" anchor="t"/>
          <a:lstStyle/>
          <a:p>
            <a:pPr marL="0" indent="0" algn="l">
              <a:lnSpc>
                <a:spcPct val="133000"/>
              </a:lnSpc>
              <a:buNone/>
            </a:pPr>
            <a:r>
              <a:rPr lang="en-US" dirty="0">
                <a:solidFill>
                  <a:srgbClr val="002060"/>
                </a:solidFill>
                <a:latin typeface="Abadi" panose="020B0604020104020204" pitchFamily="34" charset="0"/>
                <a:ea typeface="Inter" pitchFamily="34" charset="-122"/>
                <a:cs typeface="Inter" pitchFamily="34" charset="-120"/>
              </a:rPr>
              <a:t>¿Me vas a dejar?</a:t>
            </a:r>
            <a:endParaRPr lang="en-US" dirty="0">
              <a:solidFill>
                <a:srgbClr val="002060"/>
              </a:solidFill>
            </a:endParaRPr>
          </a:p>
        </p:txBody>
      </p:sp>
      <p:sp>
        <p:nvSpPr>
          <p:cNvPr id="9" name="Text 7"/>
          <p:cNvSpPr/>
          <p:nvPr/>
        </p:nvSpPr>
        <p:spPr>
          <a:xfrm>
            <a:off x="5908233" y="2504480"/>
            <a:ext cx="2358033" cy="248096"/>
          </a:xfrm>
          <a:prstGeom prst="rect">
            <a:avLst/>
          </a:prstGeom>
          <a:noFill/>
          <a:ln/>
        </p:spPr>
        <p:txBody>
          <a:bodyPr wrap="none" lIns="0" tIns="0" rIns="0" bIns="0" rtlCol="0" anchor="t"/>
          <a:lstStyle/>
          <a:p>
            <a:pPr marL="0" indent="0" algn="l">
              <a:lnSpc>
                <a:spcPct val="133000"/>
              </a:lnSpc>
              <a:buNone/>
            </a:pPr>
            <a:r>
              <a:rPr lang="en-US" dirty="0">
                <a:solidFill>
                  <a:srgbClr val="002060"/>
                </a:solidFill>
                <a:latin typeface="Abadi" panose="020B0604020104020204" pitchFamily="34" charset="0"/>
                <a:ea typeface="Inter" pitchFamily="34" charset="-122"/>
                <a:cs typeface="Inter" pitchFamily="34" charset="-120"/>
              </a:rPr>
              <a:t>¿Me vas a elegir?</a:t>
            </a:r>
            <a:endParaRPr lang="en-US" dirty="0">
              <a:solidFill>
                <a:srgbClr val="002060"/>
              </a:solidFill>
            </a:endParaRPr>
          </a:p>
        </p:txBody>
      </p:sp>
      <p:sp>
        <p:nvSpPr>
          <p:cNvPr id="11" name="Text 9"/>
          <p:cNvSpPr/>
          <p:nvPr/>
        </p:nvSpPr>
        <p:spPr>
          <a:xfrm>
            <a:off x="634380" y="3153073"/>
            <a:ext cx="2358033" cy="248096"/>
          </a:xfrm>
          <a:prstGeom prst="rect">
            <a:avLst/>
          </a:prstGeom>
          <a:noFill/>
          <a:ln/>
        </p:spPr>
        <p:txBody>
          <a:bodyPr wrap="none" lIns="0" tIns="0" rIns="0" bIns="0" rtlCol="0" anchor="t"/>
          <a:lstStyle/>
          <a:p>
            <a:pPr marL="0" indent="0" algn="l">
              <a:lnSpc>
                <a:spcPct val="133000"/>
              </a:lnSpc>
              <a:buNone/>
            </a:pPr>
            <a:r>
              <a:rPr lang="en-US" dirty="0">
                <a:solidFill>
                  <a:srgbClr val="002060"/>
                </a:solidFill>
                <a:latin typeface="Abadi" panose="020B0604020104020204" pitchFamily="34" charset="0"/>
                <a:ea typeface="Inter" pitchFamily="34" charset="-122"/>
                <a:cs typeface="Inter" pitchFamily="34" charset="-120"/>
              </a:rPr>
              <a:t>¿Puedo confiar?</a:t>
            </a:r>
            <a:endParaRPr lang="en-US" dirty="0">
              <a:solidFill>
                <a:srgbClr val="002060"/>
              </a:solidFill>
            </a:endParaRPr>
          </a:p>
        </p:txBody>
      </p:sp>
      <p:sp>
        <p:nvSpPr>
          <p:cNvPr id="13" name="Text 11"/>
          <p:cNvSpPr/>
          <p:nvPr/>
        </p:nvSpPr>
        <p:spPr>
          <a:xfrm>
            <a:off x="3392909" y="3153073"/>
            <a:ext cx="2358107" cy="248096"/>
          </a:xfrm>
          <a:prstGeom prst="rect">
            <a:avLst/>
          </a:prstGeom>
          <a:noFill/>
          <a:ln/>
        </p:spPr>
        <p:txBody>
          <a:bodyPr wrap="none" lIns="0" tIns="0" rIns="0" bIns="0" rtlCol="0" anchor="t"/>
          <a:lstStyle/>
          <a:p>
            <a:pPr marL="0" indent="0" algn="l">
              <a:lnSpc>
                <a:spcPct val="133000"/>
              </a:lnSpc>
              <a:buNone/>
            </a:pPr>
            <a:r>
              <a:rPr lang="en-US" dirty="0">
                <a:solidFill>
                  <a:srgbClr val="002060"/>
                </a:solidFill>
                <a:latin typeface="Abadi" panose="020B0604020104020204" pitchFamily="34" charset="0"/>
                <a:ea typeface="Inter" pitchFamily="34" charset="-122"/>
                <a:cs typeface="Inter" pitchFamily="34" charset="-120"/>
              </a:rPr>
              <a:t>¿Me harás daño?</a:t>
            </a:r>
            <a:endParaRPr lang="en-US" dirty="0">
              <a:solidFill>
                <a:srgbClr val="002060"/>
              </a:solidFill>
            </a:endParaRPr>
          </a:p>
        </p:txBody>
      </p:sp>
      <p:sp>
        <p:nvSpPr>
          <p:cNvPr id="15" name="Text 13"/>
          <p:cNvSpPr/>
          <p:nvPr/>
        </p:nvSpPr>
        <p:spPr>
          <a:xfrm>
            <a:off x="5908233" y="3153073"/>
            <a:ext cx="2358033" cy="248096"/>
          </a:xfrm>
          <a:prstGeom prst="rect">
            <a:avLst/>
          </a:prstGeom>
          <a:noFill/>
          <a:ln/>
        </p:spPr>
        <p:txBody>
          <a:bodyPr wrap="none" lIns="0" tIns="0" rIns="0" bIns="0" rtlCol="0" anchor="t"/>
          <a:lstStyle/>
          <a:p>
            <a:pPr marL="0" indent="0" algn="l">
              <a:lnSpc>
                <a:spcPct val="133000"/>
              </a:lnSpc>
              <a:buNone/>
            </a:pPr>
            <a:r>
              <a:rPr lang="en-US" dirty="0">
                <a:solidFill>
                  <a:srgbClr val="002060"/>
                </a:solidFill>
                <a:latin typeface="Abadi" panose="020B0604020104020204" pitchFamily="34" charset="0"/>
                <a:ea typeface="Inter" pitchFamily="34" charset="-122"/>
                <a:cs typeface="Inter" pitchFamily="34" charset="-120"/>
              </a:rPr>
              <a:t>¿Me vas a invadir?</a:t>
            </a:r>
            <a:endParaRPr lang="en-US" dirty="0">
              <a:solidFill>
                <a:srgbClr val="002060"/>
              </a:solidFill>
            </a:endParaRPr>
          </a:p>
        </p:txBody>
      </p:sp>
      <p:sp>
        <p:nvSpPr>
          <p:cNvPr id="17" name="Text 15"/>
          <p:cNvSpPr/>
          <p:nvPr/>
        </p:nvSpPr>
        <p:spPr>
          <a:xfrm>
            <a:off x="634380" y="3801666"/>
            <a:ext cx="2358033" cy="248096"/>
          </a:xfrm>
          <a:prstGeom prst="rect">
            <a:avLst/>
          </a:prstGeom>
          <a:noFill/>
          <a:ln/>
        </p:spPr>
        <p:txBody>
          <a:bodyPr wrap="none" lIns="0" tIns="0" rIns="0" bIns="0" rtlCol="0" anchor="t"/>
          <a:lstStyle/>
          <a:p>
            <a:pPr marL="0" indent="0" algn="l">
              <a:lnSpc>
                <a:spcPct val="133000"/>
              </a:lnSpc>
              <a:buNone/>
            </a:pPr>
            <a:r>
              <a:rPr lang="en-US" dirty="0">
                <a:solidFill>
                  <a:srgbClr val="002060"/>
                </a:solidFill>
                <a:latin typeface="Abadi" panose="020B0604020104020204" pitchFamily="34" charset="0"/>
                <a:ea typeface="Inter" pitchFamily="34" charset="-122"/>
                <a:cs typeface="Inter" pitchFamily="34" charset="-120"/>
              </a:rPr>
              <a:t>¿Puedo ser yo?</a:t>
            </a:r>
            <a:endParaRPr lang="en-US" dirty="0">
              <a:solidFill>
                <a:srgbClr val="002060"/>
              </a:solidFill>
            </a:endParaRPr>
          </a:p>
        </p:txBody>
      </p:sp>
      <p:sp>
        <p:nvSpPr>
          <p:cNvPr id="19" name="Text 17"/>
          <p:cNvSpPr/>
          <p:nvPr/>
        </p:nvSpPr>
        <p:spPr>
          <a:xfrm>
            <a:off x="3392909" y="3801666"/>
            <a:ext cx="2358107" cy="496193"/>
          </a:xfrm>
          <a:prstGeom prst="rect">
            <a:avLst/>
          </a:prstGeom>
          <a:noFill/>
          <a:ln/>
        </p:spPr>
        <p:txBody>
          <a:bodyPr wrap="square" lIns="0" tIns="0" rIns="0" bIns="0" rtlCol="0" anchor="t">
            <a:noAutofit/>
          </a:bodyPr>
          <a:lstStyle/>
          <a:p>
            <a:pPr marL="0" indent="0" algn="l">
              <a:lnSpc>
                <a:spcPct val="133000"/>
              </a:lnSpc>
              <a:buNone/>
            </a:pPr>
            <a:r>
              <a:rPr lang="en-US" dirty="0">
                <a:solidFill>
                  <a:srgbClr val="002060"/>
                </a:solidFill>
                <a:latin typeface="Abadi" panose="020B0604020104020204" pitchFamily="34" charset="0"/>
                <a:ea typeface="Inter" pitchFamily="34" charset="-122"/>
                <a:cs typeface="Inter" pitchFamily="34" charset="-120"/>
              </a:rPr>
              <a:t>¿Mis necesidades tendrán lugar?</a:t>
            </a:r>
            <a:endParaRPr lang="en-US" dirty="0">
              <a:solidFill>
                <a:srgbClr val="002060"/>
              </a:solidFill>
            </a:endParaRPr>
          </a:p>
        </p:txBody>
      </p:sp>
      <p:sp>
        <p:nvSpPr>
          <p:cNvPr id="21" name="Text 19"/>
          <p:cNvSpPr/>
          <p:nvPr/>
        </p:nvSpPr>
        <p:spPr>
          <a:xfrm>
            <a:off x="5908233" y="3925714"/>
            <a:ext cx="2358033" cy="248096"/>
          </a:xfrm>
          <a:prstGeom prst="rect">
            <a:avLst/>
          </a:prstGeom>
          <a:noFill/>
          <a:ln/>
        </p:spPr>
        <p:txBody>
          <a:bodyPr wrap="none" lIns="0" tIns="0" rIns="0" bIns="0" rtlCol="0" anchor="t"/>
          <a:lstStyle/>
          <a:p>
            <a:pPr marL="0" indent="0" algn="l">
              <a:lnSpc>
                <a:spcPct val="133000"/>
              </a:lnSpc>
              <a:buNone/>
            </a:pPr>
            <a:r>
              <a:rPr lang="en-US" dirty="0">
                <a:solidFill>
                  <a:srgbClr val="002060"/>
                </a:solidFill>
                <a:latin typeface="Abadi" panose="020B0604020104020204" pitchFamily="34" charset="0"/>
                <a:ea typeface="Inter" pitchFamily="34" charset="-122"/>
                <a:cs typeface="Inter" pitchFamily="34" charset="-120"/>
              </a:rPr>
              <a:t>¿El vínculo se puede reparar?</a:t>
            </a:r>
            <a:endParaRPr lang="en-US" dirty="0">
              <a:solidFill>
                <a:srgbClr val="00206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00450" cy="5143500"/>
          </a:xfrm>
          <a:prstGeom prst="rect">
            <a:avLst/>
          </a:prstGeom>
        </p:spPr>
      </p:pic>
      <p:sp>
        <p:nvSpPr>
          <p:cNvPr id="3" name="Text 0"/>
          <p:cNvSpPr/>
          <p:nvPr/>
        </p:nvSpPr>
        <p:spPr>
          <a:xfrm>
            <a:off x="3925119" y="1769418"/>
            <a:ext cx="4722763" cy="1604665"/>
          </a:xfrm>
          <a:prstGeom prst="rect">
            <a:avLst/>
          </a:prstGeom>
          <a:noFill/>
          <a:ln/>
        </p:spPr>
        <p:txBody>
          <a:bodyPr wrap="square" lIns="0" tIns="0" rIns="0" bIns="0" rtlCol="0" anchor="t">
            <a:normAutofit/>
          </a:bodyPr>
          <a:lstStyle/>
          <a:p>
            <a:pPr marL="0" indent="0" algn="ctr">
              <a:lnSpc>
                <a:spcPct val="104000"/>
              </a:lnSpc>
              <a:buNone/>
            </a:pPr>
            <a:r>
              <a:rPr lang="en-US" sz="3350" dirty="0">
                <a:solidFill>
                  <a:srgbClr val="2C2926"/>
                </a:solidFill>
                <a:latin typeface="Abadi" panose="020B0604020104020204" pitchFamily="34" charset="0"/>
                <a:ea typeface="Bricolage Grotesque SemiBold" pitchFamily="34" charset="-122"/>
                <a:cs typeface="Bricolage Grotesque SemiBold" pitchFamily="34" charset="-120"/>
              </a:rPr>
              <a:t>ACTIVADORES DE LOS DIFERENTES ESTILOS DE APEGO</a:t>
            </a:r>
            <a:endParaRPr lang="en-US" sz="3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0246" y="97520"/>
            <a:ext cx="8151763" cy="327050"/>
          </a:xfrm>
          <a:prstGeom prst="rect">
            <a:avLst/>
          </a:prstGeom>
          <a:noFill/>
          <a:ln/>
        </p:spPr>
        <p:txBody>
          <a:bodyPr wrap="none" lIns="0" tIns="0" rIns="0" bIns="0" rtlCol="0" anchor="t"/>
          <a:lstStyle/>
          <a:p>
            <a:pPr marL="0" indent="0" algn="l">
              <a:lnSpc>
                <a:spcPct val="104000"/>
              </a:lnSpc>
              <a:buNone/>
            </a:pPr>
            <a:r>
              <a:rPr lang="en-US" sz="2050" dirty="0">
                <a:solidFill>
                  <a:srgbClr val="C00000"/>
                </a:solidFill>
                <a:latin typeface="Abadi" panose="020B0604020104020204" pitchFamily="34" charset="0"/>
                <a:ea typeface="Bricolage Grotesque SemiBold" pitchFamily="34" charset="-122"/>
                <a:cs typeface="Bricolage Grotesque SemiBold" pitchFamily="34" charset="-120"/>
              </a:rPr>
              <a:t>Activadores frecuentes del apego ansioso</a:t>
            </a:r>
            <a:endParaRPr lang="en-US" sz="2050" dirty="0">
              <a:solidFill>
                <a:srgbClr val="C00000"/>
              </a:solidFill>
            </a:endParaRPr>
          </a:p>
        </p:txBody>
      </p:sp>
      <p:sp>
        <p:nvSpPr>
          <p:cNvPr id="3" name="Text 1"/>
          <p:cNvSpPr/>
          <p:nvPr/>
        </p:nvSpPr>
        <p:spPr>
          <a:xfrm>
            <a:off x="114002" y="466874"/>
            <a:ext cx="8608963" cy="485254"/>
          </a:xfrm>
          <a:prstGeom prst="rect">
            <a:avLst/>
          </a:prstGeom>
          <a:noFill/>
          <a:ln/>
        </p:spPr>
        <p:txBody>
          <a:bodyPr wrap="square" lIns="0" tIns="0" rIns="0" bIns="0" rtlCol="0" anchor="t"/>
          <a:lstStyle/>
          <a:p>
            <a:pPr marL="0" indent="0" algn="l">
              <a:lnSpc>
                <a:spcPct val="123000"/>
              </a:lnSpc>
              <a:spcAft>
                <a:spcPts val="750"/>
              </a:spcAft>
              <a:buNone/>
            </a:pPr>
            <a:r>
              <a:rPr lang="en-US" sz="1600" dirty="0">
                <a:solidFill>
                  <a:srgbClr val="2C2926"/>
                </a:solidFill>
                <a:latin typeface="Abadi" panose="020B0604020104020204" pitchFamily="34" charset="0"/>
                <a:ea typeface="Inter" pitchFamily="34" charset="-122"/>
                <a:cs typeface="Inter" pitchFamily="34" charset="-120"/>
              </a:rPr>
              <a:t>Suelen activar más a una tendencia ansiosa las situaciones que se interpretan como distancia, pérdida, rechazo o abandono.</a:t>
            </a:r>
            <a:endParaRPr lang="en-US" sz="1600" dirty="0"/>
          </a:p>
          <a:p>
            <a:pPr marL="0" indent="0" algn="l">
              <a:lnSpc>
                <a:spcPct val="123000"/>
              </a:lnSpc>
              <a:buNone/>
            </a:pPr>
            <a:r>
              <a:rPr lang="en-US" sz="1600" b="1" dirty="0">
                <a:solidFill>
                  <a:srgbClr val="2C2926"/>
                </a:solidFill>
                <a:latin typeface="Abadi" panose="020B0604020104020204" pitchFamily="34" charset="0"/>
                <a:ea typeface="Inter Bold" pitchFamily="34" charset="-122"/>
                <a:cs typeface="Inter Bold" pitchFamily="34" charset="-120"/>
              </a:rPr>
              <a:t>Ejemplos:</a:t>
            </a:r>
            <a:endParaRPr lang="en-US" sz="1600" dirty="0"/>
          </a:p>
        </p:txBody>
      </p:sp>
      <p:sp>
        <p:nvSpPr>
          <p:cNvPr id="5" name="Text 3"/>
          <p:cNvSpPr/>
          <p:nvPr/>
        </p:nvSpPr>
        <p:spPr>
          <a:xfrm>
            <a:off x="605506" y="1673461"/>
            <a:ext cx="2439591" cy="163488"/>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tarde en responder</a:t>
            </a: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000" dirty="0"/>
          </a:p>
        </p:txBody>
      </p:sp>
      <p:sp>
        <p:nvSpPr>
          <p:cNvPr id="7" name="Text 5"/>
          <p:cNvSpPr/>
          <p:nvPr/>
        </p:nvSpPr>
        <p:spPr>
          <a:xfrm>
            <a:off x="3659163" y="1144235"/>
            <a:ext cx="2439665" cy="326975"/>
          </a:xfrm>
          <a:prstGeom prst="rect">
            <a:avLst/>
          </a:prstGeom>
          <a:noFill/>
          <a:ln/>
        </p:spPr>
        <p:txBody>
          <a:bodyPr wrap="square" lIns="0" tIns="0" rIns="0" bIns="0" rtlCol="0" anchor="t">
            <a:noAutofit/>
          </a:bodyPr>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esté más frío de lo habitual.</a:t>
            </a:r>
            <a:endParaRPr lang="en-US" sz="1600" dirty="0">
              <a:solidFill>
                <a:srgbClr val="002060"/>
              </a:solidFill>
            </a:endParaRPr>
          </a:p>
        </p:txBody>
      </p:sp>
      <p:sp>
        <p:nvSpPr>
          <p:cNvPr id="9" name="Text 7"/>
          <p:cNvSpPr/>
          <p:nvPr/>
        </p:nvSpPr>
        <p:spPr>
          <a:xfrm>
            <a:off x="6208217" y="1572499"/>
            <a:ext cx="2439665" cy="163488"/>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pida espacio</a:t>
            </a: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000" dirty="0"/>
          </a:p>
        </p:txBody>
      </p:sp>
      <p:sp>
        <p:nvSpPr>
          <p:cNvPr id="11" name="Text 9"/>
          <p:cNvSpPr/>
          <p:nvPr/>
        </p:nvSpPr>
        <p:spPr>
          <a:xfrm>
            <a:off x="261558" y="2268326"/>
            <a:ext cx="3812977" cy="163488"/>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no confirme claramente lo que siente</a:t>
            </a: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000" dirty="0"/>
          </a:p>
        </p:txBody>
      </p:sp>
      <p:sp>
        <p:nvSpPr>
          <p:cNvPr id="13" name="Text 11"/>
          <p:cNvSpPr/>
          <p:nvPr/>
        </p:nvSpPr>
        <p:spPr>
          <a:xfrm>
            <a:off x="4408959" y="1961275"/>
            <a:ext cx="3812977" cy="163488"/>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no repare después de un conflicto</a:t>
            </a: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000" dirty="0"/>
          </a:p>
        </p:txBody>
      </p:sp>
      <p:sp>
        <p:nvSpPr>
          <p:cNvPr id="15" name="Text 13"/>
          <p:cNvSpPr/>
          <p:nvPr/>
        </p:nvSpPr>
        <p:spPr>
          <a:xfrm>
            <a:off x="605507" y="2682627"/>
            <a:ext cx="2439591" cy="163488"/>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no te elija</a:t>
            </a: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000" dirty="0"/>
          </a:p>
        </p:txBody>
      </p:sp>
      <p:sp>
        <p:nvSpPr>
          <p:cNvPr id="17" name="Text 15"/>
          <p:cNvSpPr/>
          <p:nvPr/>
        </p:nvSpPr>
        <p:spPr>
          <a:xfrm>
            <a:off x="3352130" y="2682627"/>
            <a:ext cx="2439665" cy="163488"/>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cambie de tono</a:t>
            </a: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000" dirty="0"/>
          </a:p>
        </p:txBody>
      </p:sp>
      <p:sp>
        <p:nvSpPr>
          <p:cNvPr id="19" name="Text 17"/>
          <p:cNvSpPr/>
          <p:nvPr/>
        </p:nvSpPr>
        <p:spPr>
          <a:xfrm>
            <a:off x="6098828" y="2682627"/>
            <a:ext cx="2439665" cy="163488"/>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esté ambiguo</a:t>
            </a: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000" dirty="0"/>
          </a:p>
        </p:txBody>
      </p:sp>
      <p:sp>
        <p:nvSpPr>
          <p:cNvPr id="21" name="Text 19"/>
          <p:cNvSpPr/>
          <p:nvPr/>
        </p:nvSpPr>
        <p:spPr>
          <a:xfrm>
            <a:off x="605507" y="3153147"/>
            <a:ext cx="3812977" cy="163488"/>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no muestre el mismo nivel de interés</a:t>
            </a: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000" dirty="0"/>
          </a:p>
        </p:txBody>
      </p:sp>
      <p:sp>
        <p:nvSpPr>
          <p:cNvPr id="23" name="Text 21"/>
          <p:cNvSpPr/>
          <p:nvPr/>
        </p:nvSpPr>
        <p:spPr>
          <a:xfrm>
            <a:off x="4616128" y="3430505"/>
            <a:ext cx="3812977" cy="163488"/>
          </a:xfrm>
          <a:prstGeom prst="rect">
            <a:avLst/>
          </a:prstGeom>
          <a:noFill/>
          <a:ln/>
        </p:spPr>
        <p:txBody>
          <a:bodyPr wrap="none" lIns="0" tIns="0" rIns="0" bIns="0" rtlCol="0" anchor="t"/>
          <a:lstStyle/>
          <a:p>
            <a:pPr marL="0" indent="0" algn="l">
              <a:lnSpc>
                <a:spcPct val="104000"/>
              </a:lnSpc>
              <a:buNone/>
            </a:pPr>
            <a:r>
              <a:rPr lang="en-US" sz="1600" dirty="0">
                <a:solidFill>
                  <a:srgbClr val="002060"/>
                </a:solidFill>
                <a:latin typeface="Abadi" panose="020B0604020104020204" pitchFamily="34" charset="0"/>
                <a:ea typeface="Bricolage Grotesque SemiBold" pitchFamily="34" charset="-122"/>
                <a:cs typeface="Bricolage Grotesque SemiBold" pitchFamily="34" charset="-120"/>
              </a:rPr>
              <a:t>Que alguien necesite tiempo para pensar</a:t>
            </a:r>
            <a:r>
              <a:rPr lang="en-US" sz="1000" dirty="0">
                <a:solidFill>
                  <a:srgbClr val="2C2926"/>
                </a:solidFill>
                <a:latin typeface="Abadi" panose="020B0604020104020204" pitchFamily="34" charset="0"/>
                <a:ea typeface="Bricolage Grotesque SemiBold" pitchFamily="34" charset="-122"/>
                <a:cs typeface="Bricolage Grotesque SemiBold" pitchFamily="34" charset="-120"/>
              </a:rPr>
              <a:t>.</a:t>
            </a:r>
            <a:endParaRPr lang="en-US" sz="1000" dirty="0"/>
          </a:p>
        </p:txBody>
      </p:sp>
      <p:sp>
        <p:nvSpPr>
          <p:cNvPr id="24" name="Text 22"/>
          <p:cNvSpPr/>
          <p:nvPr/>
        </p:nvSpPr>
        <p:spPr>
          <a:xfrm>
            <a:off x="496119" y="3525366"/>
            <a:ext cx="8608963" cy="192956"/>
          </a:xfrm>
          <a:prstGeom prst="rect">
            <a:avLst/>
          </a:prstGeom>
          <a:noFill/>
          <a:ln/>
        </p:spPr>
        <p:txBody>
          <a:bodyPr wrap="none" lIns="0" tIns="0" rIns="0" bIns="0" rtlCol="0" anchor="t"/>
          <a:lstStyle/>
          <a:p>
            <a:pPr marL="0" indent="0" algn="l">
              <a:lnSpc>
                <a:spcPct val="123000"/>
              </a:lnSpc>
              <a:buNone/>
            </a:pPr>
            <a:r>
              <a:rPr lang="en-US" sz="1000" b="1" dirty="0">
                <a:solidFill>
                  <a:srgbClr val="2C2926"/>
                </a:solidFill>
                <a:latin typeface="Abadi" panose="020B0604020104020204" pitchFamily="34" charset="0"/>
                <a:ea typeface="Inter Bold" pitchFamily="34" charset="-122"/>
                <a:cs typeface="Inter Bold" pitchFamily="34" charset="-120"/>
              </a:rPr>
              <a:t>La amenaza interna suele ser:</a:t>
            </a:r>
            <a:endParaRPr lang="en-US" sz="1000" dirty="0"/>
          </a:p>
        </p:txBody>
      </p:sp>
      <p:pic>
        <p:nvPicPr>
          <p:cNvPr id="2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3817665"/>
            <a:ext cx="4031754" cy="434057"/>
          </a:xfrm>
          <a:prstGeom prst="rect">
            <a:avLst/>
          </a:prstGeom>
        </p:spPr>
      </p:pic>
      <p:sp>
        <p:nvSpPr>
          <p:cNvPr id="26" name="Text 23"/>
          <p:cNvSpPr/>
          <p:nvPr/>
        </p:nvSpPr>
        <p:spPr>
          <a:xfrm>
            <a:off x="672182" y="3936578"/>
            <a:ext cx="3736777" cy="196230"/>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"Me va a dejar"</a:t>
            </a:r>
            <a:endParaRPr lang="en-US" sz="1200" dirty="0"/>
          </a:p>
        </p:txBody>
      </p:sp>
      <p:pic>
        <p:nvPicPr>
          <p:cNvPr id="2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16128" y="3817665"/>
            <a:ext cx="4031754" cy="434057"/>
          </a:xfrm>
          <a:prstGeom prst="rect">
            <a:avLst/>
          </a:prstGeom>
        </p:spPr>
      </p:pic>
      <p:sp>
        <p:nvSpPr>
          <p:cNvPr id="28" name="Text 24"/>
          <p:cNvSpPr/>
          <p:nvPr/>
        </p:nvSpPr>
        <p:spPr>
          <a:xfrm>
            <a:off x="4792191" y="3936578"/>
            <a:ext cx="3736777" cy="196230"/>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"Ya no le importo"</a:t>
            </a:r>
            <a:endParaRPr lang="en-US" sz="1200" dirty="0"/>
          </a:p>
        </p:txBody>
      </p:sp>
      <p:pic>
        <p:nvPicPr>
          <p:cNvPr id="29"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4339977"/>
            <a:ext cx="4031754" cy="434057"/>
          </a:xfrm>
          <a:prstGeom prst="rect">
            <a:avLst/>
          </a:prstGeom>
        </p:spPr>
      </p:pic>
      <p:sp>
        <p:nvSpPr>
          <p:cNvPr id="30" name="Text 25"/>
          <p:cNvSpPr/>
          <p:nvPr/>
        </p:nvSpPr>
        <p:spPr>
          <a:xfrm>
            <a:off x="672182" y="4458891"/>
            <a:ext cx="3736777" cy="196230"/>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"He hecho algo mal"</a:t>
            </a:r>
            <a:endParaRPr lang="en-US" sz="1200" dirty="0"/>
          </a:p>
        </p:txBody>
      </p:sp>
      <p:pic>
        <p:nvPicPr>
          <p:cNvPr id="31"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16128" y="4339977"/>
            <a:ext cx="4031754" cy="434057"/>
          </a:xfrm>
          <a:prstGeom prst="rect">
            <a:avLst/>
          </a:prstGeom>
        </p:spPr>
      </p:pic>
      <p:sp>
        <p:nvSpPr>
          <p:cNvPr id="32" name="Text 26"/>
          <p:cNvSpPr/>
          <p:nvPr/>
        </p:nvSpPr>
        <p:spPr>
          <a:xfrm>
            <a:off x="4792191" y="4458891"/>
            <a:ext cx="3736777" cy="196230"/>
          </a:xfrm>
          <a:prstGeom prst="rect">
            <a:avLst/>
          </a:prstGeom>
          <a:noFill/>
          <a:ln/>
        </p:spPr>
        <p:txBody>
          <a:bodyPr wrap="none" lIns="0" tIns="0" rIns="0" bIns="0" rtlCol="0" anchor="t"/>
          <a:lstStyle/>
          <a:p>
            <a:pPr marL="0" indent="0" algn="l">
              <a:lnSpc>
                <a:spcPct val="104000"/>
              </a:lnSpc>
              <a:buNone/>
            </a:pPr>
            <a:r>
              <a:rPr lang="en-US" sz="1200" dirty="0">
                <a:solidFill>
                  <a:srgbClr val="2C2926"/>
                </a:solidFill>
                <a:latin typeface="Abadi" panose="020B0604020104020204" pitchFamily="34" charset="0"/>
                <a:ea typeface="Bricolage Grotesque SemiBold" pitchFamily="34" charset="-122"/>
                <a:cs typeface="Bricolage Grotesque SemiBold" pitchFamily="34" charset="-120"/>
              </a:rPr>
              <a:t>"No soy suficiente"</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254</TotalTime>
  <Words>4998</Words>
  <Application>Microsoft Office PowerPoint</Application>
  <PresentationFormat>Presentación en pantalla (16:9)</PresentationFormat>
  <Paragraphs>783</Paragraphs>
  <Slides>63</Slides>
  <Notes>62</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63</vt:i4>
      </vt:variant>
    </vt:vector>
  </HeadingPairs>
  <TitlesOfParts>
    <vt:vector size="66" baseType="lpstr">
      <vt:lpstr>Arial</vt:lpstr>
      <vt:lpstr>Abadi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Beatriz OL Ortega Lopez</dc:creator>
  <cp:lastModifiedBy>Beatriz OL Ortega Lopez</cp:lastModifiedBy>
  <cp:revision>50</cp:revision>
  <dcterms:created xsi:type="dcterms:W3CDTF">2026-07-15T06:10:28Z</dcterms:created>
  <dcterms:modified xsi:type="dcterms:W3CDTF">2026-07-22T06:25:03Z</dcterms:modified>
</cp:coreProperties>
</file>