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94" r:id="rId4"/>
    <p:sldId id="295" r:id="rId5"/>
    <p:sldId id="296" r:id="rId6"/>
    <p:sldId id="298" r:id="rId7"/>
    <p:sldId id="299" r:id="rId8"/>
    <p:sldId id="300" r:id="rId9"/>
    <p:sldId id="302" r:id="rId10"/>
    <p:sldId id="303" r:id="rId11"/>
    <p:sldId id="357" r:id="rId12"/>
    <p:sldId id="358" r:id="rId13"/>
    <p:sldId id="359" r:id="rId14"/>
    <p:sldId id="360" r:id="rId15"/>
    <p:sldId id="361" r:id="rId16"/>
    <p:sldId id="362" r:id="rId17"/>
    <p:sldId id="363" r:id="rId18"/>
    <p:sldId id="364" r:id="rId19"/>
    <p:sldId id="365" r:id="rId20"/>
    <p:sldId id="366" r:id="rId21"/>
    <p:sldId id="367" r:id="rId22"/>
    <p:sldId id="368" r:id="rId23"/>
    <p:sldId id="369" r:id="rId24"/>
    <p:sldId id="297" r:id="rId25"/>
    <p:sldId id="370" r:id="rId26"/>
    <p:sldId id="371" r:id="rId27"/>
    <p:sldId id="304" r:id="rId28"/>
    <p:sldId id="305" r:id="rId29"/>
    <p:sldId id="307" r:id="rId30"/>
    <p:sldId id="308" r:id="rId31"/>
    <p:sldId id="309" r:id="rId32"/>
    <p:sldId id="310" r:id="rId33"/>
    <p:sldId id="312" r:id="rId34"/>
    <p:sldId id="313" r:id="rId35"/>
    <p:sldId id="314" r:id="rId36"/>
    <p:sldId id="315" r:id="rId37"/>
    <p:sldId id="317" r:id="rId38"/>
    <p:sldId id="318" r:id="rId39"/>
    <p:sldId id="319" r:id="rId40"/>
    <p:sldId id="301" r:id="rId41"/>
    <p:sldId id="322" r:id="rId42"/>
    <p:sldId id="323" r:id="rId43"/>
    <p:sldId id="324" r:id="rId44"/>
    <p:sldId id="325" r:id="rId45"/>
    <p:sldId id="326" r:id="rId46"/>
    <p:sldId id="327" r:id="rId47"/>
    <p:sldId id="328" r:id="rId48"/>
    <p:sldId id="329" r:id="rId49"/>
    <p:sldId id="330" r:id="rId50"/>
    <p:sldId id="331" r:id="rId51"/>
    <p:sldId id="332" r:id="rId52"/>
    <p:sldId id="333" r:id="rId53"/>
    <p:sldId id="334" r:id="rId54"/>
    <p:sldId id="306" r:id="rId55"/>
    <p:sldId id="335" r:id="rId56"/>
    <p:sldId id="336" r:id="rId57"/>
    <p:sldId id="337" r:id="rId58"/>
    <p:sldId id="338" r:id="rId59"/>
    <p:sldId id="339" r:id="rId60"/>
    <p:sldId id="341" r:id="rId61"/>
    <p:sldId id="340" r:id="rId62"/>
    <p:sldId id="372" r:id="rId63"/>
    <p:sldId id="373" r:id="rId64"/>
    <p:sldId id="374" r:id="rId65"/>
    <p:sldId id="375" r:id="rId66"/>
    <p:sldId id="376" r:id="rId67"/>
    <p:sldId id="377" r:id="rId68"/>
    <p:sldId id="378" r:id="rId69"/>
    <p:sldId id="379" r:id="rId70"/>
    <p:sldId id="311" r:id="rId71"/>
    <p:sldId id="342" r:id="rId72"/>
    <p:sldId id="343" r:id="rId73"/>
    <p:sldId id="344" r:id="rId74"/>
    <p:sldId id="345" r:id="rId75"/>
    <p:sldId id="346" r:id="rId76"/>
    <p:sldId id="347" r:id="rId77"/>
    <p:sldId id="348" r:id="rId78"/>
    <p:sldId id="349" r:id="rId79"/>
    <p:sldId id="350" r:id="rId80"/>
    <p:sldId id="351" r:id="rId81"/>
    <p:sldId id="352" r:id="rId82"/>
    <p:sldId id="321" r:id="rId83"/>
    <p:sldId id="353" r:id="rId84"/>
    <p:sldId id="354" r:id="rId85"/>
    <p:sldId id="355" r:id="rId86"/>
    <p:sldId id="293" r:id="rId8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1" clrIdx="0">
    <p:extLst>
      <p:ext uri="{19B8F6BF-5375-455C-9EA6-DF929625EA0E}">
        <p15:presenceInfo xmlns:p15="http://schemas.microsoft.com/office/powerpoint/2012/main" userId="ce797ecfbbb5356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6ABFC-6E4B-48BB-8E95-F0C5F7ACB144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4FC0-7BFA-42B2-8DFB-9BEA6AA485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5898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6ABFC-6E4B-48BB-8E95-F0C5F7ACB144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4FC0-7BFA-42B2-8DFB-9BEA6AA485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9496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6ABFC-6E4B-48BB-8E95-F0C5F7ACB144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4FC0-7BFA-42B2-8DFB-9BEA6AA485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8839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6ABFC-6E4B-48BB-8E95-F0C5F7ACB144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4FC0-7BFA-42B2-8DFB-9BEA6AA485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640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6ABFC-6E4B-48BB-8E95-F0C5F7ACB144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4FC0-7BFA-42B2-8DFB-9BEA6AA485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89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6ABFC-6E4B-48BB-8E95-F0C5F7ACB144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4FC0-7BFA-42B2-8DFB-9BEA6AA485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060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6ABFC-6E4B-48BB-8E95-F0C5F7ACB144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4FC0-7BFA-42B2-8DFB-9BEA6AA485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0445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6ABFC-6E4B-48BB-8E95-F0C5F7ACB144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4FC0-7BFA-42B2-8DFB-9BEA6AA485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270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6ABFC-6E4B-48BB-8E95-F0C5F7ACB144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4FC0-7BFA-42B2-8DFB-9BEA6AA485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148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6ABFC-6E4B-48BB-8E95-F0C5F7ACB144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4FC0-7BFA-42B2-8DFB-9BEA6AA485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1688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6ABFC-6E4B-48BB-8E95-F0C5F7ACB144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4FC0-7BFA-42B2-8DFB-9BEA6AA485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148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6ABFC-6E4B-48BB-8E95-F0C5F7ACB144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34FC0-7BFA-42B2-8DFB-9BEA6AA485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655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ionary.apa.org/stres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ictionary.apa.org/anxiety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focop.es/sintomas-de-ansiedad-y-depresion-en-ninos-y-adolescentes-como-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s://soyanalistaconductual.org/tecnicas_de_relajacion_joseph_r_cautela_june_groden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75" y="1201003"/>
            <a:ext cx="3980597" cy="238835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542197" y="3404695"/>
            <a:ext cx="93760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 smtClean="0">
                <a:solidFill>
                  <a:srgbClr val="FF0000"/>
                </a:solidFill>
              </a:rPr>
              <a:t>DIPLOMADO INTERNACIONAL EN ANSIEDAD Y DEPRESIÓN</a:t>
            </a:r>
          </a:p>
          <a:p>
            <a:pPr algn="ctr"/>
            <a:endParaRPr lang="es-ES" sz="2400" dirty="0" smtClean="0">
              <a:solidFill>
                <a:srgbClr val="FF0000"/>
              </a:solidFill>
            </a:endParaRPr>
          </a:p>
          <a:p>
            <a:pPr algn="ctr"/>
            <a:r>
              <a:rPr lang="es-ES" sz="2400" dirty="0">
                <a:solidFill>
                  <a:srgbClr val="FF0000"/>
                </a:solidFill>
              </a:rPr>
              <a:t> </a:t>
            </a:r>
            <a:r>
              <a:rPr lang="es-ES" sz="2400" dirty="0" smtClean="0">
                <a:solidFill>
                  <a:srgbClr val="FF0000"/>
                </a:solidFill>
              </a:rPr>
              <a:t>Trastorno </a:t>
            </a:r>
            <a:r>
              <a:rPr lang="es-ES" sz="2400" dirty="0">
                <a:solidFill>
                  <a:srgbClr val="FF0000"/>
                </a:solidFill>
              </a:rPr>
              <a:t>de la ansiedad en la infancia y la </a:t>
            </a:r>
            <a:r>
              <a:rPr lang="es-ES" sz="2400" dirty="0" smtClean="0">
                <a:solidFill>
                  <a:srgbClr val="FF0000"/>
                </a:solidFill>
              </a:rPr>
              <a:t>adolescencia</a:t>
            </a:r>
          </a:p>
          <a:p>
            <a:pPr algn="ctr"/>
            <a:endParaRPr lang="es-ES" sz="2400" dirty="0">
              <a:solidFill>
                <a:srgbClr val="FF0000"/>
              </a:solidFill>
            </a:endParaRPr>
          </a:p>
          <a:p>
            <a:pPr algn="ctr"/>
            <a:r>
              <a:rPr lang="es-ES" sz="2400" dirty="0" smtClean="0"/>
              <a:t>Dr. Juan Carlos Fernández Rodríguez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9687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999488" y="536448"/>
            <a:ext cx="86197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1. INTRODUCCIÓN Y MARCO </a:t>
            </a:r>
            <a:r>
              <a:rPr lang="es-ES" b="1" dirty="0" smtClean="0"/>
              <a:t>CONCEPTUAL</a:t>
            </a:r>
            <a:endParaRPr lang="es-ES" b="1" dirty="0"/>
          </a:p>
          <a:p>
            <a:endParaRPr lang="es-ES" b="1" dirty="0" smtClean="0"/>
          </a:p>
          <a:p>
            <a:r>
              <a:rPr lang="es-ES" b="1" dirty="0" smtClean="0"/>
              <a:t>1.1</a:t>
            </a:r>
            <a:r>
              <a:rPr lang="es-ES" b="1" dirty="0"/>
              <a:t>. Conceptualización de la ansiedad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 Ansiedad </a:t>
            </a:r>
            <a:r>
              <a:rPr lang="es-ES" dirty="0"/>
              <a:t>como respuesta adaptativa vs. patológica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 Diferencias </a:t>
            </a:r>
            <a:r>
              <a:rPr lang="es-ES" dirty="0"/>
              <a:t>entre miedo, ansiedad y estrés </a:t>
            </a:r>
          </a:p>
          <a:p>
            <a:endParaRPr lang="es-ES" dirty="0"/>
          </a:p>
          <a:p>
            <a:r>
              <a:rPr lang="es-ES" b="1" dirty="0"/>
              <a:t>1.2. Desarrollo evolutivo de la ansiedad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 Miedos </a:t>
            </a:r>
            <a:r>
              <a:rPr lang="es-ES" dirty="0"/>
              <a:t>normativos según etapa: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Infancia temprana (separación, oscuridad)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Niñez media (fracaso, evaluación social)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Adolescencia (identidad, aceptación social</a:t>
            </a:r>
            <a:r>
              <a:rPr lang="es-ES" dirty="0" smtClean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1.3. Epidemiología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 Prevalencia </a:t>
            </a:r>
            <a:r>
              <a:rPr lang="es-ES" dirty="0"/>
              <a:t>(alta en población infanto-juvenil)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 Curso </a:t>
            </a:r>
            <a:r>
              <a:rPr lang="es-ES" dirty="0"/>
              <a:t>evolutivo y riesgo de </a:t>
            </a:r>
            <a:r>
              <a:rPr lang="es-ES" dirty="0" err="1"/>
              <a:t>cronificación</a:t>
            </a:r>
            <a:r>
              <a:rPr lang="es-ES" dirty="0"/>
              <a:t> </a:t>
            </a:r>
            <a:endParaRPr lang="es-ES" dirty="0" smtClean="0"/>
          </a:p>
          <a:p>
            <a:endParaRPr lang="es-ES" dirty="0"/>
          </a:p>
          <a:p>
            <a:r>
              <a:rPr lang="es-ES" b="1" dirty="0"/>
              <a:t>1.4. Comorbilidad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 Relación </a:t>
            </a:r>
            <a:r>
              <a:rPr lang="es-ES" dirty="0"/>
              <a:t>con: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Depresión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Trastornos de conducta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TDAH </a:t>
            </a:r>
          </a:p>
        </p:txBody>
      </p:sp>
    </p:spTree>
    <p:extLst>
      <p:ext uri="{BB962C8B-B14F-4D97-AF65-F5344CB8AC3E}">
        <p14:creationId xmlns:p14="http://schemas.microsoft.com/office/powerpoint/2010/main" val="281714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705529"/>
            <a:ext cx="1181890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/>
              <a:t>1.1. Conceptualización de la </a:t>
            </a:r>
            <a:r>
              <a:rPr lang="es-ES" b="1" dirty="0" smtClean="0"/>
              <a:t>ansiedad</a:t>
            </a:r>
          </a:p>
          <a:p>
            <a:pPr algn="just"/>
            <a:endParaRPr lang="es-ES" b="1" dirty="0"/>
          </a:p>
          <a:p>
            <a:pPr algn="just"/>
            <a:r>
              <a:rPr lang="es-ES" dirty="0"/>
              <a:t>Cuando abordamos la ansiedad en población infanto-juvenil, es fundamental comenzar con una </a:t>
            </a:r>
            <a:r>
              <a:rPr lang="es-ES" b="1" dirty="0"/>
              <a:t>delimitación conceptual rigurosa</a:t>
            </a:r>
            <a:r>
              <a:rPr lang="es-ES" dirty="0"/>
              <a:t>, ya que uno de los errores más frecuentes en la práctica clínica —y también en el contexto educativo— es </a:t>
            </a:r>
            <a:r>
              <a:rPr lang="es-ES" b="1" dirty="0" err="1"/>
              <a:t>patologizar</a:t>
            </a:r>
            <a:r>
              <a:rPr lang="es-ES" b="1" dirty="0"/>
              <a:t> respuestas normativas del desarrollo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La ansiedad puede definirse como un </a:t>
            </a:r>
            <a:r>
              <a:rPr lang="es-ES" b="1" dirty="0"/>
              <a:t>estado emocional anticipatorio caracterizado por activación fisiológica, cogniciones de amenaza y tendencias conductuales de evitación</a:t>
            </a:r>
            <a:r>
              <a:rPr lang="es-ES" dirty="0"/>
              <a:t>. A diferencia del miedo, que responde a un peligro inmediato y claramente identificable, la ansiedad implica una </a:t>
            </a:r>
            <a:r>
              <a:rPr lang="es-ES" b="1" dirty="0"/>
              <a:t>anticipación difusa de amenaza futura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Desde una perspectiva funcional, la ansiedad es </a:t>
            </a:r>
            <a:r>
              <a:rPr lang="es-ES" b="1" dirty="0"/>
              <a:t>adaptativa</a:t>
            </a:r>
            <a:r>
              <a:rPr lang="es-ES" dirty="0"/>
              <a:t>. Permite</a:t>
            </a:r>
            <a:r>
              <a:rPr lang="es-ES" dirty="0" smtClean="0"/>
              <a:t>:</a:t>
            </a:r>
            <a:endParaRPr lang="es-E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Detectar peligros potenciales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Preparar al organismo para la acción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Incrementar la vigilancia </a:t>
            </a:r>
            <a:endParaRPr lang="es-ES" dirty="0" smtClean="0"/>
          </a:p>
          <a:p>
            <a:pPr algn="just">
              <a:buFont typeface="Arial" panose="020B0604020202020204" pitchFamily="34" charset="0"/>
              <a:buChar char="•"/>
            </a:pPr>
            <a:endParaRPr lang="es-ES" dirty="0"/>
          </a:p>
          <a:p>
            <a:pPr algn="just"/>
            <a:r>
              <a:rPr lang="es-ES" dirty="0" smtClean="0"/>
              <a:t>Sin embargo, se convierte en </a:t>
            </a:r>
            <a:r>
              <a:rPr lang="es-ES" b="1" dirty="0" smtClean="0"/>
              <a:t>patológica</a:t>
            </a:r>
            <a:r>
              <a:rPr lang="es-ES" dirty="0" smtClean="0"/>
              <a:t> cuando: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 smtClean="0"/>
              <a:t>Es </a:t>
            </a:r>
            <a:r>
              <a:rPr lang="es-ES" dirty="0"/>
              <a:t>desproporcionada respecto al estímulo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Es persistente en el tiempo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Interfiere significativamente en el funcionamiento del menor </a:t>
            </a:r>
          </a:p>
        </p:txBody>
      </p:sp>
    </p:spTree>
    <p:extLst>
      <p:ext uri="{BB962C8B-B14F-4D97-AF65-F5344CB8AC3E}">
        <p14:creationId xmlns:p14="http://schemas.microsoft.com/office/powerpoint/2010/main" val="322709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26720" y="924629"/>
            <a:ext cx="11618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/>
              <a:t>Ejemplo clínico </a:t>
            </a:r>
            <a:r>
              <a:rPr lang="es-ES" b="1" dirty="0" smtClean="0"/>
              <a:t>comparativo</a:t>
            </a:r>
          </a:p>
          <a:p>
            <a:pPr algn="just"/>
            <a:endParaRPr lang="es-ES" b="1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b="1" dirty="0"/>
              <a:t>Ansiedad </a:t>
            </a:r>
            <a:r>
              <a:rPr lang="es-ES" b="1" dirty="0" smtClean="0"/>
              <a:t>adaptativa</a:t>
            </a:r>
            <a:r>
              <a:rPr lang="es-ES" dirty="0" smtClean="0"/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 smtClean="0"/>
              <a:t> Un </a:t>
            </a:r>
            <a:r>
              <a:rPr lang="es-ES" dirty="0"/>
              <a:t>niño de 6 años que comienza primaria muestra nerviosismo el primer día de clase, tiene cierta inquietud por separarse de sus padres, pero en pocos días se adapta. </a:t>
            </a:r>
            <a:endParaRPr lang="es-ES" dirty="0" smtClean="0"/>
          </a:p>
          <a:p>
            <a:pPr algn="just">
              <a:buFont typeface="Arial" panose="020B0604020202020204" pitchFamily="34" charset="0"/>
              <a:buChar char="•"/>
            </a:pPr>
            <a:endParaRPr lang="es-E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b="1" dirty="0"/>
              <a:t>Ansiedad </a:t>
            </a:r>
            <a:r>
              <a:rPr lang="es-ES" b="1" dirty="0" smtClean="0"/>
              <a:t>patológica</a:t>
            </a:r>
            <a:r>
              <a:rPr lang="es-ES" dirty="0" smtClean="0"/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 smtClean="0"/>
              <a:t> Un </a:t>
            </a:r>
            <a:r>
              <a:rPr lang="es-ES" dirty="0"/>
              <a:t>niño de 6 años presenta llanto intenso diario, se niega a entrar al colegio durante semanas, desarrolla quejas somáticas (dolor abdominal) y su funcionamiento escolar queda gravemente afectado. </a:t>
            </a:r>
            <a:endParaRPr lang="es-ES" dirty="0" smtClean="0"/>
          </a:p>
          <a:p>
            <a:pPr algn="just">
              <a:buFont typeface="Arial" panose="020B0604020202020204" pitchFamily="34" charset="0"/>
              <a:buChar char="•"/>
            </a:pPr>
            <a:endParaRPr lang="es-ES" dirty="0"/>
          </a:p>
          <a:p>
            <a:pPr algn="just"/>
            <a:r>
              <a:rPr lang="es-ES" dirty="0"/>
              <a:t>Aquí observamos claramente los criterios diferenciales: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 smtClean="0"/>
              <a:t> Intensidad </a:t>
            </a:r>
            <a:endParaRPr lang="es-E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 smtClean="0"/>
              <a:t> Duración </a:t>
            </a:r>
            <a:endParaRPr lang="es-E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 smtClean="0"/>
              <a:t> Interferencia 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5718048" y="4204591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/>
              <a:t>La intensidad es uno de los indicadores más inmediatos</a:t>
            </a:r>
            <a:r>
              <a:rPr lang="es-ES" dirty="0"/>
              <a:t>, pero también uno de los más engañosos si no se contextualiza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b="1" dirty="0"/>
              <a:t>Ansiedad </a:t>
            </a:r>
            <a:r>
              <a:rPr lang="es-ES" b="1" dirty="0" err="1" smtClean="0"/>
              <a:t>adaptativa</a:t>
            </a:r>
            <a:r>
              <a:rPr lang="es-ES" dirty="0" err="1" smtClean="0"/>
              <a:t>:La</a:t>
            </a:r>
            <a:r>
              <a:rPr lang="es-ES" dirty="0" smtClean="0"/>
              <a:t> </a:t>
            </a:r>
            <a:r>
              <a:rPr lang="es-ES" dirty="0"/>
              <a:t>activación emocional es proporcional al estímulo. El menor experimenta nerviosismo, inquietud o preocupación, pero mantiene cierto control.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b="1" dirty="0"/>
              <a:t>Ansiedad </a:t>
            </a:r>
            <a:r>
              <a:rPr lang="es-ES" b="1" dirty="0" smtClean="0"/>
              <a:t>patológica</a:t>
            </a:r>
            <a:r>
              <a:rPr lang="es-ES" dirty="0" smtClean="0"/>
              <a:t>: La </a:t>
            </a:r>
            <a:r>
              <a:rPr lang="es-ES" dirty="0"/>
              <a:t>respuesta es </a:t>
            </a:r>
            <a:r>
              <a:rPr lang="es-ES" b="1" dirty="0"/>
              <a:t>desproporcionada</a:t>
            </a:r>
            <a:r>
              <a:rPr lang="es-ES" dirty="0"/>
              <a:t>, con activación intensa (pánico, bloqueo, crisis) ante estímulos de baja amenaza objetiva.</a:t>
            </a:r>
          </a:p>
        </p:txBody>
      </p:sp>
      <p:sp>
        <p:nvSpPr>
          <p:cNvPr id="3" name="Explosión 2 2"/>
          <p:cNvSpPr/>
          <p:nvPr/>
        </p:nvSpPr>
        <p:spPr>
          <a:xfrm>
            <a:off x="1584961" y="4084320"/>
            <a:ext cx="3742943" cy="277367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smtClean="0"/>
          </a:p>
          <a:p>
            <a:pPr algn="ctr"/>
            <a:r>
              <a:rPr lang="es-ES" sz="1600" smtClean="0"/>
              <a:t>La </a:t>
            </a:r>
            <a:r>
              <a:rPr lang="es-ES" sz="1600" dirty="0"/>
              <a:t>intensidad por sí sola no es suficiente; debe analizarse en relación con el contexto.</a:t>
            </a:r>
          </a:p>
        </p:txBody>
      </p:sp>
      <p:sp>
        <p:nvSpPr>
          <p:cNvPr id="7" name="Abrir llave 6"/>
          <p:cNvSpPr/>
          <p:nvPr/>
        </p:nvSpPr>
        <p:spPr>
          <a:xfrm>
            <a:off x="5327904" y="4096512"/>
            <a:ext cx="390144" cy="2657856"/>
          </a:xfrm>
          <a:prstGeom prst="lef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597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26720" y="924629"/>
            <a:ext cx="11618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Otro indicador importante es la </a:t>
            </a:r>
            <a:r>
              <a:rPr lang="es-ES" b="1" dirty="0" smtClean="0"/>
              <a:t>duración y persistencia</a:t>
            </a:r>
            <a:r>
              <a:rPr lang="es-ES" dirty="0" smtClean="0"/>
              <a:t>.  Este </a:t>
            </a:r>
            <a:r>
              <a:rPr lang="es-ES" dirty="0"/>
              <a:t>criterio es fundamental para diferenciar lo transitorio de lo clínico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Ansiedad adaptativa</a:t>
            </a:r>
            <a:r>
              <a:rPr lang="es-ES" dirty="0"/>
              <a:t>:</a:t>
            </a:r>
            <a:br>
              <a:rPr lang="es-ES" dirty="0"/>
            </a:br>
            <a:r>
              <a:rPr lang="es-ES" dirty="0"/>
              <a:t>Es </a:t>
            </a:r>
            <a:r>
              <a:rPr lang="es-ES" b="1" dirty="0"/>
              <a:t>transitoria</a:t>
            </a:r>
            <a:r>
              <a:rPr lang="es-ES" dirty="0"/>
              <a:t>, vinculada a situaciones concretas y tiende a disminuir una vez superado el evento.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Ansiedad patológica</a:t>
            </a:r>
            <a:r>
              <a:rPr lang="es-ES" dirty="0"/>
              <a:t>:</a:t>
            </a:r>
            <a:br>
              <a:rPr lang="es-ES" dirty="0"/>
            </a:br>
            <a:r>
              <a:rPr lang="es-ES" dirty="0"/>
              <a:t>Es </a:t>
            </a:r>
            <a:r>
              <a:rPr lang="es-ES" b="1" dirty="0"/>
              <a:t>persistente</a:t>
            </a:r>
            <a:r>
              <a:rPr lang="es-ES" dirty="0"/>
              <a:t>, se mantiene en el tiempo incluso en ausencia del estímulo o tras su resolución.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Adaptativa:</a:t>
            </a:r>
            <a:br>
              <a:rPr lang="es-ES" dirty="0"/>
            </a:br>
            <a:r>
              <a:rPr lang="es-ES" dirty="0"/>
              <a:t>Niño que presenta ansiedad durante la primera semana de colegio.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Patológica:</a:t>
            </a:r>
            <a:br>
              <a:rPr lang="es-ES" dirty="0"/>
            </a:br>
            <a:r>
              <a:rPr lang="es-ES" dirty="0"/>
              <a:t>Niño que, tras meses, sigue rechazando el colegio con elevada ansiedad diaria.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dirty="0" smtClean="0"/>
              <a:t> </a:t>
            </a:r>
            <a:r>
              <a:rPr lang="es-ES" dirty="0"/>
              <a:t>En términos diagnósticos, aquí es donde entran los criterios temporales del DSM-5-TR.</a:t>
            </a:r>
          </a:p>
          <a:p>
            <a:pPr algn="just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71672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26720" y="924629"/>
            <a:ext cx="11618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Otro indicador importante es la </a:t>
            </a:r>
            <a:r>
              <a:rPr lang="es-ES" b="1" dirty="0" smtClean="0"/>
              <a:t>interferencia funcional</a:t>
            </a:r>
            <a:r>
              <a:rPr lang="es-ES" dirty="0"/>
              <a:t>. Este es probablemente el criterio más relevante en clínica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Ansiedad </a:t>
            </a:r>
            <a:r>
              <a:rPr lang="es-ES" b="1" dirty="0" smtClean="0"/>
              <a:t>adaptativa</a:t>
            </a:r>
            <a:r>
              <a:rPr lang="es-ES" dirty="0" smtClean="0"/>
              <a:t>: No </a:t>
            </a:r>
            <a:r>
              <a:rPr lang="es-ES" dirty="0"/>
              <a:t>interfiere significativamente en la vida del menor.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Ansiedad </a:t>
            </a:r>
            <a:r>
              <a:rPr lang="es-ES" b="1" dirty="0" smtClean="0"/>
              <a:t>patológica</a:t>
            </a:r>
            <a:r>
              <a:rPr lang="es-ES" dirty="0" smtClean="0"/>
              <a:t>: Produce </a:t>
            </a:r>
            <a:r>
              <a:rPr lang="es-ES" b="1" dirty="0"/>
              <a:t>deterioro funcional significativo</a:t>
            </a:r>
            <a:r>
              <a:rPr lang="es-ES" dirty="0"/>
              <a:t> en una o varias áreas: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Académica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Social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Familiar </a:t>
            </a:r>
            <a:endParaRPr lang="es-E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Adaptativa:</a:t>
            </a:r>
            <a:br>
              <a:rPr lang="es-ES" dirty="0"/>
            </a:br>
            <a:r>
              <a:rPr lang="es-ES" dirty="0"/>
              <a:t>Niño que tiene miedo a los perros pero sigue yendo al parque con supervisión.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Patológica:</a:t>
            </a:r>
            <a:br>
              <a:rPr lang="es-ES" dirty="0"/>
            </a:br>
            <a:r>
              <a:rPr lang="es-ES" dirty="0"/>
              <a:t>Niño que evita salir de casa por miedo a encontrarse con perros. </a:t>
            </a:r>
          </a:p>
          <a:p>
            <a:endParaRPr lang="es-ES" b="1" dirty="0" smtClean="0"/>
          </a:p>
          <a:p>
            <a:r>
              <a:rPr lang="es-ES" b="1" dirty="0" smtClean="0"/>
              <a:t>Regla </a:t>
            </a:r>
            <a:r>
              <a:rPr lang="es-ES" b="1" dirty="0"/>
              <a:t>clínica </a:t>
            </a:r>
            <a:r>
              <a:rPr lang="es-ES" b="1" dirty="0" smtClean="0"/>
              <a:t>útil</a:t>
            </a:r>
            <a:r>
              <a:rPr lang="es-ES" dirty="0" smtClean="0"/>
              <a:t>: Si </a:t>
            </a:r>
            <a:r>
              <a:rPr lang="es-ES" dirty="0"/>
              <a:t>hay evitación sistemática + deterioro → alta probabilidad de patología.</a:t>
            </a:r>
          </a:p>
          <a:p>
            <a:pPr algn="just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73726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1353312" y="5739594"/>
            <a:ext cx="10155936" cy="9538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102133" cy="66128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66007" y="661281"/>
            <a:ext cx="1159902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Otros indicadores: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-</a:t>
            </a:r>
            <a:r>
              <a:rPr lang="es-ES" b="1" dirty="0" smtClean="0"/>
              <a:t>Generalización del miedo</a:t>
            </a:r>
            <a:r>
              <a:rPr lang="es-ES" dirty="0"/>
              <a:t>: Ansiedad </a:t>
            </a:r>
            <a:r>
              <a:rPr lang="es-ES" dirty="0" smtClean="0"/>
              <a:t>adaptativa - </a:t>
            </a:r>
            <a:r>
              <a:rPr lang="es-ES" dirty="0"/>
              <a:t>específica y circunscrita</a:t>
            </a:r>
            <a:r>
              <a:rPr lang="es-ES" dirty="0" smtClean="0"/>
              <a:t>. Ansiedad patológica - se </a:t>
            </a:r>
            <a:r>
              <a:rPr lang="es-ES" dirty="0"/>
              <a:t>generaliza a múltiples contextos o estímulos. </a:t>
            </a:r>
            <a:endParaRPr lang="es-ES" dirty="0" smtClean="0"/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-</a:t>
            </a:r>
            <a:r>
              <a:rPr lang="es-ES" b="1" dirty="0"/>
              <a:t>Control percibido</a:t>
            </a:r>
            <a:r>
              <a:rPr lang="es-ES" dirty="0"/>
              <a:t>: Hace referencia a la capacidad del menor para modular su ansiedad</a:t>
            </a:r>
            <a:r>
              <a:rPr lang="es-ES" dirty="0" smtClean="0"/>
              <a:t>. Ansiedad adaptativa - el </a:t>
            </a:r>
            <a:r>
              <a:rPr lang="es-ES" dirty="0"/>
              <a:t>menor puede autorregularse con apoyo</a:t>
            </a:r>
            <a:r>
              <a:rPr lang="es-ES" dirty="0" smtClean="0"/>
              <a:t>. Ansiedad patológica - sensación </a:t>
            </a:r>
            <a:r>
              <a:rPr lang="es-ES" dirty="0"/>
              <a:t>de pérdida de control</a:t>
            </a:r>
            <a:r>
              <a:rPr lang="es-ES" dirty="0" smtClean="0"/>
              <a:t>: “</a:t>
            </a:r>
            <a:r>
              <a:rPr lang="es-ES" dirty="0"/>
              <a:t>No puedo evitarlo</a:t>
            </a:r>
            <a:r>
              <a:rPr lang="es-ES" dirty="0" smtClean="0"/>
              <a:t>” “</a:t>
            </a:r>
            <a:r>
              <a:rPr lang="es-ES" dirty="0"/>
              <a:t>No puedo dejar de pensar en eso</a:t>
            </a:r>
            <a:r>
              <a:rPr lang="es-ES" dirty="0" smtClean="0"/>
              <a:t>”.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/>
              <a:t>-</a:t>
            </a:r>
            <a:r>
              <a:rPr lang="es-ES" b="1" dirty="0" smtClean="0"/>
              <a:t>Respuesta </a:t>
            </a:r>
            <a:r>
              <a:rPr lang="es-ES" b="1" dirty="0"/>
              <a:t>de evitación</a:t>
            </a:r>
            <a:r>
              <a:rPr lang="es-ES" dirty="0"/>
              <a:t>: La evitación es el mecanismo central de mantenimiento de la ansiedad</a:t>
            </a:r>
            <a:r>
              <a:rPr lang="es-ES" dirty="0" smtClean="0"/>
              <a:t>. Ansiedad adaptativa -puede </a:t>
            </a:r>
            <a:r>
              <a:rPr lang="es-ES" dirty="0"/>
              <a:t>haber evitación puntual, pero el menor afronta la situación</a:t>
            </a:r>
            <a:r>
              <a:rPr lang="es-ES" dirty="0" smtClean="0"/>
              <a:t>. Ansiedad patológica - Evitación </a:t>
            </a:r>
            <a:r>
              <a:rPr lang="es-ES" dirty="0"/>
              <a:t>sistemática, rígida y reforzada negativamente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-</a:t>
            </a:r>
            <a:r>
              <a:rPr lang="es-ES" b="1" dirty="0" smtClean="0"/>
              <a:t>Sintomatología fisiológica</a:t>
            </a:r>
            <a:r>
              <a:rPr lang="es-ES" dirty="0"/>
              <a:t>: </a:t>
            </a:r>
            <a:r>
              <a:rPr lang="es-ES" dirty="0" smtClean="0"/>
              <a:t> Ansiedad adaptativa - Activación </a:t>
            </a:r>
            <a:r>
              <a:rPr lang="es-ES" dirty="0"/>
              <a:t>moderada (ligera tensión, </a:t>
            </a:r>
            <a:r>
              <a:rPr lang="es-ES" dirty="0" smtClean="0"/>
              <a:t>nerviosismo)a. Ansiedad patológica - Activación </a:t>
            </a:r>
            <a:r>
              <a:rPr lang="es-ES" dirty="0"/>
              <a:t>intensa</a:t>
            </a:r>
            <a:r>
              <a:rPr lang="es-ES" dirty="0" smtClean="0"/>
              <a:t>: Taquicardia, sudoración, dolor abdominal, cefaleas.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- </a:t>
            </a:r>
            <a:r>
              <a:rPr lang="es-ES" b="1" dirty="0" smtClean="0"/>
              <a:t>Adecuación </a:t>
            </a:r>
            <a:r>
              <a:rPr lang="es-ES" b="1" dirty="0"/>
              <a:t>evolutiva</a:t>
            </a:r>
            <a:r>
              <a:rPr lang="es-ES" dirty="0"/>
              <a:t>: Este criterio es imprescindible en población infanto-juvenil</a:t>
            </a:r>
            <a:r>
              <a:rPr lang="es-ES" dirty="0" smtClean="0"/>
              <a:t>. Ansiedad adaptativa - Coherente </a:t>
            </a:r>
            <a:r>
              <a:rPr lang="es-ES" dirty="0"/>
              <a:t>con la etapa evolutiva</a:t>
            </a:r>
            <a:r>
              <a:rPr lang="es-ES" dirty="0" smtClean="0"/>
              <a:t>. Ansiedad patológica - Inadecuada </a:t>
            </a:r>
            <a:r>
              <a:rPr lang="es-ES" dirty="0"/>
              <a:t>para la </a:t>
            </a:r>
            <a:r>
              <a:rPr lang="es-ES" dirty="0" smtClean="0"/>
              <a:t>edad.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536192" y="5864935"/>
            <a:ext cx="9826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La diferencia entre ansiedad adaptativa y patológica no reside en la presencia de ansiedad, sino en su grado de desregulación, su impacto funcional y su desvinculación de las demandas reales del entorno.</a:t>
            </a:r>
          </a:p>
        </p:txBody>
      </p:sp>
    </p:spTree>
    <p:extLst>
      <p:ext uri="{BB962C8B-B14F-4D97-AF65-F5344CB8AC3E}">
        <p14:creationId xmlns:p14="http://schemas.microsoft.com/office/powerpoint/2010/main" val="313242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65834" y="705529"/>
            <a:ext cx="118189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/>
              <a:t>Diferencias entre miedo, ansiedad y estrés </a:t>
            </a:r>
            <a:endParaRPr lang="es-ES" b="1" dirty="0" smtClean="0"/>
          </a:p>
          <a:p>
            <a:pPr algn="just"/>
            <a:endParaRPr lang="es-ES" b="1" dirty="0"/>
          </a:p>
          <a:p>
            <a:pPr algn="just"/>
            <a:r>
              <a:rPr lang="es-ES" dirty="0"/>
              <a:t>Uno de los errores más frecuentes en la formación clínica —y posteriormente en la práctica profesional— es el uso indistinto de los términos </a:t>
            </a:r>
            <a:r>
              <a:rPr lang="es-ES" b="1" dirty="0"/>
              <a:t>miedo, ansiedad y estrés</a:t>
            </a:r>
            <a:r>
              <a:rPr lang="es-ES" dirty="0"/>
              <a:t>. Esta confusión tiene consecuencias directas</a:t>
            </a:r>
            <a:r>
              <a:rPr lang="es-ES" dirty="0" smtClean="0"/>
              <a:t>:</a:t>
            </a:r>
          </a:p>
          <a:p>
            <a:pPr algn="just"/>
            <a:endParaRPr lang="es-E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b="1" dirty="0"/>
              <a:t>Errores diagnósticos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b="1" dirty="0"/>
              <a:t>Intervenciones inadecuadas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b="1" dirty="0" err="1"/>
              <a:t>Sobrediagnóstico</a:t>
            </a:r>
            <a:r>
              <a:rPr lang="es-ES" b="1" dirty="0"/>
              <a:t> de trastornos</a:t>
            </a:r>
            <a:r>
              <a:rPr lang="es-ES" dirty="0"/>
              <a:t> </a:t>
            </a:r>
            <a:endParaRPr lang="es-ES" dirty="0" smtClean="0"/>
          </a:p>
          <a:p>
            <a:pPr algn="just">
              <a:buFont typeface="Arial" panose="020B0604020202020204" pitchFamily="34" charset="0"/>
              <a:buChar char="•"/>
            </a:pPr>
            <a:endParaRPr lang="es-ES" dirty="0"/>
          </a:p>
          <a:p>
            <a:pPr algn="just"/>
            <a:r>
              <a:rPr lang="es-ES" dirty="0"/>
              <a:t>Por ello, es imprescindible que el alumno comprenda que se trata de </a:t>
            </a:r>
            <a:r>
              <a:rPr lang="es-ES" b="1" dirty="0"/>
              <a:t>constructos relacionados pero no equivalentes</a:t>
            </a:r>
            <a:r>
              <a:rPr lang="es-ES" dirty="0"/>
              <a:t>, que difieren en: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Su </a:t>
            </a:r>
            <a:r>
              <a:rPr lang="es-ES" b="1" dirty="0"/>
              <a:t>origen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Su </a:t>
            </a:r>
            <a:r>
              <a:rPr lang="es-ES" b="1" dirty="0"/>
              <a:t>temporalidad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Su </a:t>
            </a:r>
            <a:r>
              <a:rPr lang="es-ES" b="1" dirty="0"/>
              <a:t>función adaptativa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Su </a:t>
            </a:r>
            <a:r>
              <a:rPr lang="es-ES" b="1" dirty="0"/>
              <a:t>componente cognitivo</a:t>
            </a:r>
            <a:endParaRPr lang="es-ES" dirty="0"/>
          </a:p>
          <a:p>
            <a:pPr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891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77952" y="924629"/>
            <a:ext cx="116311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E</a:t>
            </a:r>
            <a:r>
              <a:rPr lang="es-ES" b="1" dirty="0" smtClean="0"/>
              <a:t>l miedo: respuesta a amenaza inmediata</a:t>
            </a:r>
          </a:p>
          <a:p>
            <a:endParaRPr lang="es-ES" dirty="0"/>
          </a:p>
          <a:p>
            <a:r>
              <a:rPr lang="es-ES" dirty="0"/>
              <a:t>El miedo es una </a:t>
            </a:r>
            <a:r>
              <a:rPr lang="es-ES" b="1" dirty="0"/>
              <a:t>respuesta emocional básica, universal y filogenéticamente antigua</a:t>
            </a:r>
            <a:r>
              <a:rPr lang="es-ES" dirty="0"/>
              <a:t>, orientada a la supervivencia.</a:t>
            </a:r>
          </a:p>
          <a:p>
            <a:endParaRPr lang="es-ES" dirty="0"/>
          </a:p>
          <a:p>
            <a:r>
              <a:rPr lang="es-ES" dirty="0"/>
              <a:t>Características principales:</a:t>
            </a:r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Activación ante peligro real o </a:t>
            </a:r>
            <a:r>
              <a:rPr lang="es-ES" dirty="0" smtClean="0"/>
              <a:t>inminente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Respuesta </a:t>
            </a:r>
            <a:r>
              <a:rPr lang="es-ES" dirty="0"/>
              <a:t>rápida y </a:t>
            </a:r>
            <a:r>
              <a:rPr lang="es-ES" dirty="0" smtClean="0"/>
              <a:t>automática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Predominio </a:t>
            </a:r>
            <a:r>
              <a:rPr lang="es-ES" dirty="0"/>
              <a:t>de circuitos subcorticales (ej. </a:t>
            </a:r>
            <a:r>
              <a:rPr lang="es-ES" dirty="0" smtClean="0"/>
              <a:t>amígdala)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Conductas </a:t>
            </a:r>
            <a:r>
              <a:rPr lang="es-ES" dirty="0"/>
              <a:t>de lucha, huida o congelación</a:t>
            </a:r>
          </a:p>
          <a:p>
            <a:endParaRPr lang="es-ES" dirty="0"/>
          </a:p>
          <a:p>
            <a:r>
              <a:rPr lang="es-ES" dirty="0"/>
              <a:t>Ejemplo claro: Un niño de 5 años cruza la calle y un coche se acerca rápidamente → el niño se detiene bruscamente y retrocede. Aquí no hay anticipación compleja: la respuesta es inmediata.</a:t>
            </a:r>
          </a:p>
          <a:p>
            <a:endParaRPr lang="es-ES" dirty="0"/>
          </a:p>
          <a:p>
            <a:r>
              <a:rPr lang="es-ES" dirty="0"/>
              <a:t>Ejemplo clínico en contexto educativo: Un alumno se sobresalta ante un ruido fuerte en clase. Esto </a:t>
            </a:r>
            <a:r>
              <a:rPr lang="es-ES" b="1" dirty="0"/>
              <a:t>es miedo, no ansiedad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408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redondeado 11"/>
          <p:cNvSpPr/>
          <p:nvPr/>
        </p:nvSpPr>
        <p:spPr>
          <a:xfrm>
            <a:off x="2304288" y="5881223"/>
            <a:ext cx="8132064" cy="7634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80416" y="924629"/>
            <a:ext cx="117774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L</a:t>
            </a:r>
            <a:r>
              <a:rPr lang="es-ES" b="1" dirty="0" smtClean="0"/>
              <a:t>a ansiedad: anticipación de amenaza futura</a:t>
            </a:r>
          </a:p>
          <a:p>
            <a:endParaRPr lang="es-ES" dirty="0" smtClean="0"/>
          </a:p>
          <a:p>
            <a:r>
              <a:rPr lang="es-ES" dirty="0" smtClean="0"/>
              <a:t>La </a:t>
            </a:r>
            <a:r>
              <a:rPr lang="es-ES" dirty="0"/>
              <a:t>ansiedad implica un nivel superior de procesamiento</a:t>
            </a:r>
            <a:r>
              <a:rPr lang="es-ES" dirty="0" smtClean="0"/>
              <a:t>. </a:t>
            </a:r>
          </a:p>
          <a:p>
            <a:r>
              <a:rPr lang="es-ES" dirty="0" smtClean="0"/>
              <a:t>Características principales:</a:t>
            </a:r>
          </a:p>
          <a:p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Anticipación </a:t>
            </a:r>
            <a:r>
              <a:rPr lang="es-ES" dirty="0"/>
              <a:t>de peligro futuro o </a:t>
            </a:r>
            <a:r>
              <a:rPr lang="es-ES" dirty="0" smtClean="0"/>
              <a:t>potencial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Presencia </a:t>
            </a:r>
            <a:r>
              <a:rPr lang="es-ES" dirty="0"/>
              <a:t>de procesamiento </a:t>
            </a:r>
            <a:r>
              <a:rPr lang="es-ES" dirty="0" smtClean="0"/>
              <a:t>cognitivo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Activación sostenida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Relación </a:t>
            </a:r>
            <a:r>
              <a:rPr lang="es-ES" dirty="0"/>
              <a:t>con </a:t>
            </a:r>
            <a:r>
              <a:rPr lang="es-ES" dirty="0" smtClean="0"/>
              <a:t>incertidumbre</a:t>
            </a:r>
          </a:p>
          <a:p>
            <a:endParaRPr lang="es-ES" dirty="0"/>
          </a:p>
          <a:p>
            <a:r>
              <a:rPr lang="es-ES" dirty="0" smtClean="0"/>
              <a:t>Componentes </a:t>
            </a:r>
            <a:r>
              <a:rPr lang="es-ES" dirty="0"/>
              <a:t>de la </a:t>
            </a:r>
            <a:r>
              <a:rPr lang="es-ES" dirty="0" smtClean="0"/>
              <a:t>ansiedad: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Cognitivo</a:t>
            </a:r>
            <a:r>
              <a:rPr lang="es-ES" dirty="0"/>
              <a:t>: pensamientos de amenaza (“voy a suspender</a:t>
            </a:r>
            <a:r>
              <a:rPr lang="es-ES" dirty="0" smtClean="0"/>
              <a:t>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Fisiológico</a:t>
            </a:r>
            <a:r>
              <a:rPr lang="es-ES" dirty="0"/>
              <a:t>: activación (taquicardia, tensión</a:t>
            </a:r>
            <a:r>
              <a:rPr lang="es-E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Conductual</a:t>
            </a:r>
            <a:r>
              <a:rPr lang="es-ES" dirty="0"/>
              <a:t>: </a:t>
            </a:r>
            <a:r>
              <a:rPr lang="es-ES" dirty="0" smtClean="0"/>
              <a:t>evitación</a:t>
            </a:r>
          </a:p>
          <a:p>
            <a:endParaRPr lang="es-ES" dirty="0"/>
          </a:p>
          <a:p>
            <a:r>
              <a:rPr lang="es-ES" dirty="0" smtClean="0"/>
              <a:t>Ejemplo clínico: Adolescente </a:t>
            </a:r>
            <a:r>
              <a:rPr lang="es-ES" dirty="0"/>
              <a:t>que, días antes de un examen</a:t>
            </a:r>
            <a:r>
              <a:rPr lang="es-ES" dirty="0" smtClean="0"/>
              <a:t>: Piensa </a:t>
            </a:r>
            <a:r>
              <a:rPr lang="es-ES" dirty="0"/>
              <a:t>constantemente que va a </a:t>
            </a:r>
            <a:r>
              <a:rPr lang="es-ES" dirty="0" smtClean="0"/>
              <a:t>fracasar, tiene </a:t>
            </a:r>
            <a:r>
              <a:rPr lang="es-ES" dirty="0"/>
              <a:t>dificultades para </a:t>
            </a:r>
            <a:r>
              <a:rPr lang="es-ES" dirty="0" smtClean="0"/>
              <a:t>dormir, evita </a:t>
            </a:r>
            <a:r>
              <a:rPr lang="es-ES" dirty="0"/>
              <a:t>estudiar por </a:t>
            </a:r>
            <a:r>
              <a:rPr lang="es-ES" dirty="0" smtClean="0"/>
              <a:t>bloqueo.  </a:t>
            </a:r>
            <a:r>
              <a:rPr lang="es-ES" dirty="0"/>
              <a:t>Aquí la amenaza </a:t>
            </a:r>
            <a:r>
              <a:rPr lang="es-ES" b="1" dirty="0"/>
              <a:t>no es inmediata: es anticipada</a:t>
            </a:r>
            <a:r>
              <a:rPr lang="es-ES" dirty="0"/>
              <a:t>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121408" y="5881223"/>
            <a:ext cx="841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Matiz clínico </a:t>
            </a:r>
            <a:r>
              <a:rPr lang="es-ES" dirty="0" smtClean="0">
                <a:solidFill>
                  <a:schemeClr val="bg1"/>
                </a:solidFill>
              </a:rPr>
              <a:t>importante: La </a:t>
            </a:r>
            <a:r>
              <a:rPr lang="es-ES" dirty="0">
                <a:solidFill>
                  <a:schemeClr val="bg1"/>
                </a:solidFill>
              </a:rPr>
              <a:t>ansiedad puede existir incluso sin peligro real, lo que la convierte en un fenómeno especialmente relevante en psicopatología</a:t>
            </a:r>
          </a:p>
        </p:txBody>
      </p:sp>
    </p:spTree>
    <p:extLst>
      <p:ext uri="{BB962C8B-B14F-4D97-AF65-F5344CB8AC3E}">
        <p14:creationId xmlns:p14="http://schemas.microsoft.com/office/powerpoint/2010/main" val="320430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65760" y="1384822"/>
            <a:ext cx="114970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El estrés es un constructo más amplio y transversal.</a:t>
            </a:r>
          </a:p>
          <a:p>
            <a:r>
              <a:rPr lang="es-ES" b="1" dirty="0"/>
              <a:t>Definición</a:t>
            </a:r>
          </a:p>
          <a:p>
            <a:r>
              <a:rPr lang="es-ES" dirty="0"/>
              <a:t>Respuesta del organismo ante </a:t>
            </a:r>
            <a:r>
              <a:rPr lang="es-ES" b="1" dirty="0"/>
              <a:t>demandas internas o externas</a:t>
            </a:r>
            <a:r>
              <a:rPr lang="es-ES" dirty="0"/>
              <a:t> que requieren adaptación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b="1" dirty="0"/>
              <a:t>Características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Puede ser </a:t>
            </a:r>
            <a:r>
              <a:rPr lang="es-ES" b="1" dirty="0"/>
              <a:t>positivo (</a:t>
            </a:r>
            <a:r>
              <a:rPr lang="es-ES" b="1" dirty="0" err="1"/>
              <a:t>eustrés</a:t>
            </a:r>
            <a:r>
              <a:rPr lang="es-ES" b="1" dirty="0"/>
              <a:t>)</a:t>
            </a:r>
            <a:r>
              <a:rPr lang="es-ES" dirty="0"/>
              <a:t> o </a:t>
            </a:r>
            <a:r>
              <a:rPr lang="es-ES" b="1" dirty="0"/>
              <a:t>negativo (</a:t>
            </a:r>
            <a:r>
              <a:rPr lang="es-ES" b="1" dirty="0" err="1"/>
              <a:t>distrés</a:t>
            </a:r>
            <a:r>
              <a:rPr lang="es-ES" b="1" dirty="0"/>
              <a:t>)</a:t>
            </a:r>
            <a:r>
              <a:rPr lang="es-E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implica necesariamente amenaza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Relacionado con </a:t>
            </a:r>
            <a:r>
              <a:rPr lang="es-ES" b="1" dirty="0"/>
              <a:t>sobrecarga</a:t>
            </a:r>
            <a:r>
              <a:rPr lang="es-ES" dirty="0"/>
              <a:t>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dirty="0" smtClean="0"/>
              <a:t>Ejemplo. Adolescente </a:t>
            </a:r>
            <a:r>
              <a:rPr lang="es-ES" dirty="0"/>
              <a:t>con: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Exámenes finales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Actividades deportivas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Presión familiar </a:t>
            </a:r>
          </a:p>
          <a:p>
            <a:r>
              <a:rPr lang="es-ES" dirty="0" smtClean="0"/>
              <a:t>Se </a:t>
            </a:r>
            <a:r>
              <a:rPr lang="es-ES" dirty="0"/>
              <a:t>siente desbordado, irritable, con </a:t>
            </a:r>
            <a:r>
              <a:rPr lang="es-ES" dirty="0" smtClean="0"/>
              <a:t>fatiga. Esto </a:t>
            </a:r>
            <a:r>
              <a:rPr lang="es-ES" dirty="0"/>
              <a:t>es estrés, no necesariamente ansiedad</a:t>
            </a:r>
          </a:p>
          <a:p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365760" y="924629"/>
            <a:ext cx="4404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E</a:t>
            </a:r>
            <a:r>
              <a:rPr lang="es-ES" b="1" dirty="0" smtClean="0"/>
              <a:t>l estrés: respuesta a demandas del entorno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64156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701553"/>
              </p:ext>
            </p:extLst>
          </p:nvPr>
        </p:nvGraphicFramePr>
        <p:xfrm>
          <a:off x="487680" y="983626"/>
          <a:ext cx="7481740" cy="5171371"/>
        </p:xfrm>
        <a:graphic>
          <a:graphicData uri="http://schemas.openxmlformats.org/drawingml/2006/table">
            <a:tbl>
              <a:tblPr/>
              <a:tblGrid>
                <a:gridCol w="3707806">
                  <a:extLst>
                    <a:ext uri="{9D8B030D-6E8A-4147-A177-3AD203B41FA5}">
                      <a16:colId xmlns:a16="http://schemas.microsoft.com/office/drawing/2014/main" val="2838001047"/>
                    </a:ext>
                  </a:extLst>
                </a:gridCol>
                <a:gridCol w="3773934">
                  <a:extLst>
                    <a:ext uri="{9D8B030D-6E8A-4147-A177-3AD203B41FA5}">
                      <a16:colId xmlns:a16="http://schemas.microsoft.com/office/drawing/2014/main" val="2959210162"/>
                    </a:ext>
                  </a:extLst>
                </a:gridCol>
              </a:tblGrid>
              <a:tr h="427087">
                <a:tc>
                  <a:txBody>
                    <a:bodyPr/>
                    <a:lstStyle/>
                    <a:p>
                      <a:r>
                        <a:rPr lang="es-ES" sz="1500" b="1">
                          <a:effectLst/>
                        </a:rPr>
                        <a:t>Estrés</a:t>
                      </a:r>
                      <a:endParaRPr lang="es-ES" sz="1500">
                        <a:effectLst/>
                      </a:endParaRPr>
                    </a:p>
                  </a:txBody>
                  <a:tcPr marL="77925" marR="77925" marT="77925" marB="779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A01B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500" b="1">
                          <a:effectLst/>
                        </a:rPr>
                        <a:t>Ansiedad</a:t>
                      </a:r>
                      <a:endParaRPr lang="es-ES" sz="1500">
                        <a:effectLst/>
                      </a:endParaRPr>
                    </a:p>
                  </a:txBody>
                  <a:tcPr marL="77925" marR="77925" marT="77925" marB="779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A01B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202437"/>
                  </a:ext>
                </a:extLst>
              </a:tr>
              <a:tr h="4744284">
                <a:tc>
                  <a:txBody>
                    <a:bodyPr/>
                    <a:lstStyle/>
                    <a:p>
                      <a:pPr algn="ctr"/>
                      <a:r>
                        <a:rPr lang="es-ES" sz="1500" b="0" dirty="0">
                          <a:solidFill>
                            <a:srgbClr val="1D1D1D"/>
                          </a:solidFill>
                          <a:effectLst/>
                          <a:latin typeface="Poppins"/>
                        </a:rPr>
                        <a:t>La respuesta fisiológica o psicológica a factores estresantes internos o externos. El estrés implica cambios que afectan a casi todos los sistemas del organismo e influyen en la forma de sentir y comportarse de las personas.</a:t>
                      </a:r>
                    </a:p>
                    <a:p>
                      <a:pPr algn="ctr"/>
                      <a:r>
                        <a:rPr lang="es-ES" sz="1500" b="0" dirty="0">
                          <a:solidFill>
                            <a:srgbClr val="1D1D1D"/>
                          </a:solidFill>
                          <a:effectLst/>
                          <a:latin typeface="Poppins"/>
                        </a:rPr>
                        <a:t>Al provocar estos cambios mente-cuerpo, el estrés contribuye directamente a los trastornos psicológicos y fisiológicos y a las enfermedades, y afecta a la salud mental y física, reduciendo la calidad de vida</a:t>
                      </a:r>
                      <a:r>
                        <a:rPr lang="es-ES" sz="1500" b="0" dirty="0" smtClean="0">
                          <a:solidFill>
                            <a:srgbClr val="1D1D1D"/>
                          </a:solidFill>
                          <a:effectLst/>
                          <a:latin typeface="Poppins"/>
                        </a:rPr>
                        <a:t>.</a:t>
                      </a:r>
                    </a:p>
                    <a:p>
                      <a:pPr algn="ctr"/>
                      <a:endParaRPr lang="es-ES" sz="1500" b="0" dirty="0">
                        <a:solidFill>
                          <a:srgbClr val="1D1D1D"/>
                        </a:solidFill>
                        <a:effectLst/>
                        <a:latin typeface="Poppins"/>
                      </a:endParaRPr>
                    </a:p>
                    <a:p>
                      <a:pPr algn="ctr"/>
                      <a:r>
                        <a:rPr lang="es-ES" sz="1500" b="0" i="1" dirty="0">
                          <a:solidFill>
                            <a:srgbClr val="1D1D1D"/>
                          </a:solidFill>
                          <a:effectLst/>
                          <a:latin typeface="Poppins"/>
                        </a:rPr>
                        <a:t>Fuente: </a:t>
                      </a:r>
                      <a:r>
                        <a:rPr lang="es-ES" sz="1500" b="0" i="1" u="sng" dirty="0">
                          <a:solidFill>
                            <a:srgbClr val="1D1D1D"/>
                          </a:solidFill>
                          <a:effectLst/>
                          <a:latin typeface="Poppins"/>
                          <a:hlinkClick r:id="rId3"/>
                        </a:rPr>
                        <a:t>Diccionario de la Asociación Americana de Psicología (APA)</a:t>
                      </a:r>
                      <a:r>
                        <a:rPr lang="es-ES" sz="1500" b="0" dirty="0">
                          <a:solidFill>
                            <a:srgbClr val="1D1D1D"/>
                          </a:solidFill>
                          <a:effectLst/>
                          <a:latin typeface="Poppins"/>
                        </a:rPr>
                        <a:t>.</a:t>
                      </a:r>
                    </a:p>
                  </a:txBody>
                  <a:tcPr marL="77925" marR="77925" marT="77925" marB="7792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01B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1B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b="0" dirty="0">
                          <a:solidFill>
                            <a:srgbClr val="1D1D1D"/>
                          </a:solidFill>
                          <a:effectLst/>
                          <a:latin typeface="Poppins"/>
                        </a:rPr>
                        <a:t>Emoción caracterizada por aprensión y síntomas somáticos de tensión en la que un individuo anticipa un peligro inminente, una catástrofe o una desgracia. El cuerpo suele movilizarse para hacer frente a la amenaza percibida: Los músculos se tensan, la respiración se acelera y el corazón late más deprisa.</a:t>
                      </a:r>
                    </a:p>
                    <a:p>
                      <a:pPr algn="ctr"/>
                      <a:r>
                        <a:rPr lang="es-ES" sz="1500" b="0" dirty="0">
                          <a:solidFill>
                            <a:srgbClr val="1D1D1D"/>
                          </a:solidFill>
                          <a:effectLst/>
                          <a:latin typeface="Poppins"/>
                        </a:rPr>
                        <a:t>La ansiedad se considera una respuesta orientada al futuro, de acción prolongada y ampliamente centrada en una amenaza </a:t>
                      </a:r>
                      <a:r>
                        <a:rPr lang="es-ES" sz="1500" b="0" dirty="0" smtClean="0">
                          <a:solidFill>
                            <a:srgbClr val="1D1D1D"/>
                          </a:solidFill>
                          <a:effectLst/>
                          <a:latin typeface="Poppins"/>
                        </a:rPr>
                        <a:t>difusa</a:t>
                      </a:r>
                    </a:p>
                    <a:p>
                      <a:pPr algn="ctr"/>
                      <a:endParaRPr lang="es-ES" sz="1500" b="0" dirty="0">
                        <a:solidFill>
                          <a:srgbClr val="1D1D1D"/>
                        </a:solidFill>
                        <a:effectLst/>
                        <a:latin typeface="Poppins"/>
                      </a:endParaRPr>
                    </a:p>
                    <a:p>
                      <a:pPr algn="ctr"/>
                      <a:r>
                        <a:rPr lang="es-ES" sz="1500" b="0" i="1" dirty="0">
                          <a:solidFill>
                            <a:srgbClr val="1D1D1D"/>
                          </a:solidFill>
                          <a:effectLst/>
                          <a:latin typeface="Poppins"/>
                        </a:rPr>
                        <a:t>Fuente: </a:t>
                      </a:r>
                      <a:r>
                        <a:rPr lang="es-ES" sz="1500" b="0" i="1" u="sng" dirty="0">
                          <a:solidFill>
                            <a:srgbClr val="1D1D1D"/>
                          </a:solidFill>
                          <a:effectLst/>
                          <a:latin typeface="Poppins"/>
                          <a:hlinkClick r:id="rId4"/>
                        </a:rPr>
                        <a:t>Diccionario de la Asociación Americana de Psicología (APA)</a:t>
                      </a:r>
                      <a:r>
                        <a:rPr lang="es-ES" sz="1500" b="0" dirty="0">
                          <a:solidFill>
                            <a:srgbClr val="1D1D1D"/>
                          </a:solidFill>
                          <a:effectLst/>
                          <a:latin typeface="Poppins"/>
                        </a:rPr>
                        <a:t>.</a:t>
                      </a:r>
                    </a:p>
                  </a:txBody>
                  <a:tcPr marL="77925" marR="77925" marT="77925" marB="7792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01B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1B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720244"/>
                  </a:ext>
                </a:extLst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8705088" y="983988"/>
            <a:ext cx="32552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/>
              <a:t>Relación </a:t>
            </a:r>
            <a:r>
              <a:rPr lang="es-ES" b="1" dirty="0" smtClean="0"/>
              <a:t>dinámica:</a:t>
            </a:r>
          </a:p>
          <a:p>
            <a:pPr algn="just"/>
            <a:endParaRPr lang="es-ES" b="1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El </a:t>
            </a:r>
            <a:r>
              <a:rPr lang="es-ES" b="1" dirty="0"/>
              <a:t>estrés crónico</a:t>
            </a:r>
            <a:r>
              <a:rPr lang="es-ES" dirty="0"/>
              <a:t> puede generar ansiedad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La </a:t>
            </a:r>
            <a:r>
              <a:rPr lang="es-ES" b="1" dirty="0"/>
              <a:t>ansiedad anticipatoria</a:t>
            </a:r>
            <a:r>
              <a:rPr lang="es-ES" dirty="0"/>
              <a:t> puede activar respuestas de estrés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El </a:t>
            </a:r>
            <a:r>
              <a:rPr lang="es-ES" b="1" dirty="0"/>
              <a:t>miedo repetido</a:t>
            </a:r>
            <a:r>
              <a:rPr lang="es-ES" dirty="0"/>
              <a:t> puede generalizarse y convertirse en ansiedad</a:t>
            </a:r>
          </a:p>
        </p:txBody>
      </p:sp>
    </p:spTree>
    <p:extLst>
      <p:ext uri="{BB962C8B-B14F-4D97-AF65-F5344CB8AC3E}">
        <p14:creationId xmlns:p14="http://schemas.microsoft.com/office/powerpoint/2010/main" val="8061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65834" y="705529"/>
            <a:ext cx="1181890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/>
              <a:t>1.2. Desarrollo evolutivo de la ansiedad</a:t>
            </a:r>
          </a:p>
          <a:p>
            <a:pPr algn="just"/>
            <a:endParaRPr lang="es-ES" b="1" dirty="0" smtClean="0"/>
          </a:p>
          <a:p>
            <a:pPr algn="just"/>
            <a:r>
              <a:rPr lang="es-ES" dirty="0"/>
              <a:t>La ansiedad evoluciona en paralelo al desarrollo cognitivo, emocional y social del menor. A medida que aumentan las capacidades cognitivas —especialmente la </a:t>
            </a:r>
            <a:r>
              <a:rPr lang="es-ES" b="1" dirty="0"/>
              <a:t>anticipación, la memoria y la representación simbólica</a:t>
            </a:r>
            <a:r>
              <a:rPr lang="es-ES" dirty="0"/>
              <a:t>—, también lo hace la complejidad de los contenidos ansiosos. </a:t>
            </a:r>
            <a:endParaRPr lang="es-ES" dirty="0" smtClean="0"/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En </a:t>
            </a:r>
            <a:r>
              <a:rPr lang="es-ES" dirty="0"/>
              <a:t>este sentido, puede afirmarse que los miedos infantiles siguen una secuencia relativamente predecible, aunque modulada por variables individuales (temperamento), familiares (estilo educativo) y contextuales (experiencias vitales</a:t>
            </a:r>
            <a:r>
              <a:rPr lang="es-ES" dirty="0" smtClean="0"/>
              <a:t>).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La ansiedad no cambia solo en intensidad, sino en </a:t>
            </a:r>
            <a:r>
              <a:rPr lang="es-ES" dirty="0" smtClean="0"/>
              <a:t>cualidad</a:t>
            </a:r>
          </a:p>
          <a:p>
            <a:pPr algn="just"/>
            <a:r>
              <a:rPr lang="es-ES" dirty="0" smtClean="0"/>
              <a:t>El </a:t>
            </a:r>
            <a:r>
              <a:rPr lang="es-ES" dirty="0"/>
              <a:t>desarrollo implica un paso de</a:t>
            </a:r>
            <a:r>
              <a:rPr lang="es-ES" dirty="0" smtClean="0"/>
              <a:t>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/>
              <a:t>E</a:t>
            </a:r>
            <a:r>
              <a:rPr lang="es-ES" dirty="0" smtClean="0"/>
              <a:t>xterno </a:t>
            </a:r>
            <a:r>
              <a:rPr lang="es-ES" dirty="0"/>
              <a:t>→ </a:t>
            </a:r>
            <a:r>
              <a:rPr lang="es-ES" dirty="0" smtClean="0"/>
              <a:t>interno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/>
              <a:t>C</a:t>
            </a:r>
            <a:r>
              <a:rPr lang="es-ES" dirty="0" smtClean="0"/>
              <a:t>onductual </a:t>
            </a:r>
            <a:r>
              <a:rPr lang="es-ES" dirty="0"/>
              <a:t>→ </a:t>
            </a:r>
            <a:r>
              <a:rPr lang="es-ES" dirty="0" smtClean="0"/>
              <a:t>cognitivo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El </a:t>
            </a:r>
            <a:r>
              <a:rPr lang="es-ES" dirty="0"/>
              <a:t>criterio más importante no es la presencia de ansiedad, sino su</a:t>
            </a:r>
            <a:r>
              <a:rPr lang="es-ES" dirty="0" smtClean="0"/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/>
              <a:t>A</a:t>
            </a:r>
            <a:r>
              <a:rPr lang="es-ES" dirty="0" smtClean="0"/>
              <a:t>decuación evolutiva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/>
              <a:t>I</a:t>
            </a:r>
            <a:r>
              <a:rPr lang="es-ES" dirty="0" smtClean="0"/>
              <a:t>mpacto </a:t>
            </a:r>
            <a:r>
              <a:rPr lang="es-ES" dirty="0"/>
              <a:t>funcional</a:t>
            </a:r>
          </a:p>
        </p:txBody>
      </p:sp>
    </p:spTree>
    <p:extLst>
      <p:ext uri="{BB962C8B-B14F-4D97-AF65-F5344CB8AC3E}">
        <p14:creationId xmlns:p14="http://schemas.microsoft.com/office/powerpoint/2010/main" val="261400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5241"/>
              </p:ext>
            </p:extLst>
          </p:nvPr>
        </p:nvGraphicFramePr>
        <p:xfrm>
          <a:off x="418073" y="810519"/>
          <a:ext cx="11310630" cy="5949912"/>
        </p:xfrm>
        <a:graphic>
          <a:graphicData uri="http://schemas.openxmlformats.org/drawingml/2006/table">
            <a:tbl>
              <a:tblPr/>
              <a:tblGrid>
                <a:gridCol w="1885105">
                  <a:extLst>
                    <a:ext uri="{9D8B030D-6E8A-4147-A177-3AD203B41FA5}">
                      <a16:colId xmlns:a16="http://schemas.microsoft.com/office/drawing/2014/main" val="85546896"/>
                    </a:ext>
                  </a:extLst>
                </a:gridCol>
                <a:gridCol w="1885105">
                  <a:extLst>
                    <a:ext uri="{9D8B030D-6E8A-4147-A177-3AD203B41FA5}">
                      <a16:colId xmlns:a16="http://schemas.microsoft.com/office/drawing/2014/main" val="284108006"/>
                    </a:ext>
                  </a:extLst>
                </a:gridCol>
                <a:gridCol w="1885105">
                  <a:extLst>
                    <a:ext uri="{9D8B030D-6E8A-4147-A177-3AD203B41FA5}">
                      <a16:colId xmlns:a16="http://schemas.microsoft.com/office/drawing/2014/main" val="2422580248"/>
                    </a:ext>
                  </a:extLst>
                </a:gridCol>
                <a:gridCol w="1885105">
                  <a:extLst>
                    <a:ext uri="{9D8B030D-6E8A-4147-A177-3AD203B41FA5}">
                      <a16:colId xmlns:a16="http://schemas.microsoft.com/office/drawing/2014/main" val="2700179110"/>
                    </a:ext>
                  </a:extLst>
                </a:gridCol>
                <a:gridCol w="1885105">
                  <a:extLst>
                    <a:ext uri="{9D8B030D-6E8A-4147-A177-3AD203B41FA5}">
                      <a16:colId xmlns:a16="http://schemas.microsoft.com/office/drawing/2014/main" val="785015086"/>
                    </a:ext>
                  </a:extLst>
                </a:gridCol>
                <a:gridCol w="1885105">
                  <a:extLst>
                    <a:ext uri="{9D8B030D-6E8A-4147-A177-3AD203B41FA5}">
                      <a16:colId xmlns:a16="http://schemas.microsoft.com/office/drawing/2014/main" val="789528639"/>
                    </a:ext>
                  </a:extLst>
                </a:gridCol>
              </a:tblGrid>
              <a:tr h="368125">
                <a:tc>
                  <a:txBody>
                    <a:bodyPr/>
                    <a:lstStyle/>
                    <a:p>
                      <a:r>
                        <a:rPr lang="es-ES" sz="1400" b="1" dirty="0"/>
                        <a:t>Etapa evolutiva</a:t>
                      </a:r>
                      <a:endParaRPr lang="es-ES" sz="1400" dirty="0"/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Edad aproximada</a:t>
                      </a:r>
                      <a:endParaRPr lang="es-ES" sz="1400" dirty="0"/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dirty="0"/>
                        <a:t>Tipo de ansiedad/miedos predominantes</a:t>
                      </a:r>
                      <a:endParaRPr lang="es-ES" sz="1400" dirty="0"/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/>
                        <a:t>Características psicológicas</a:t>
                      </a:r>
                      <a:endParaRPr lang="es-ES" sz="1400"/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/>
                        <a:t>Manifestaciones clínicas típicas</a:t>
                      </a:r>
                      <a:endParaRPr lang="es-ES" sz="1400"/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/>
                        <a:t>Claves diferenciales (normal vs patológico)</a:t>
                      </a:r>
                      <a:endParaRPr lang="es-ES" sz="1400"/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454494"/>
                  </a:ext>
                </a:extLst>
              </a:tr>
              <a:tr h="707932">
                <a:tc>
                  <a:txBody>
                    <a:bodyPr/>
                    <a:lstStyle/>
                    <a:p>
                      <a:r>
                        <a:rPr lang="es-ES" sz="1400" b="1"/>
                        <a:t>Primera infancia</a:t>
                      </a:r>
                      <a:endParaRPr lang="es-ES" sz="1400"/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0–2 años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Reacciones inespecíficas, ansiedad ante extraños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Desarrollo del apego, reconocimiento de figuras familiares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Llanto, irritabilidad, sobresalto, búsqueda de proximidad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Normal: reacción ante desconocidos. Patológico: ausencia de habituación o hipersensibilidad extrema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1169437"/>
                  </a:ext>
                </a:extLst>
              </a:tr>
              <a:tr h="707932">
                <a:tc>
                  <a:txBody>
                    <a:bodyPr/>
                    <a:lstStyle/>
                    <a:p>
                      <a:r>
                        <a:rPr lang="es-ES" sz="1400" b="1"/>
                        <a:t>Etapa preescolar</a:t>
                      </a:r>
                      <a:endParaRPr lang="es-ES" sz="1400"/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2–6 años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Ansiedad por separación, miedos imaginarios (oscuridad, monstruos)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Pensamiento mágico, imaginación activa, egocentrismo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Llanto al separarse, resistencia a dormir solo, miedos nocturnos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Normal: transitorio y modulable. Patológico: persistente, incapacitante, dependencia extrema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9699246"/>
                  </a:ext>
                </a:extLst>
              </a:tr>
              <a:tr h="707932">
                <a:tc>
                  <a:txBody>
                    <a:bodyPr/>
                    <a:lstStyle/>
                    <a:p>
                      <a:r>
                        <a:rPr lang="es-ES" sz="1400" b="1"/>
                        <a:t>Niñez media</a:t>
                      </a:r>
                      <a:endParaRPr lang="es-ES" sz="1400"/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6–11 años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Miedos realistas (daño físico, enfermedad, rendimiento académico)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Mayor lógica y comprensión de la realidad, inicio de autoconcepto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Quejas somáticas, evitación escolar, preocupación por notas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Normal: preocupación puntual. Patológico: somatización recurrente, evitación sistemática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787398"/>
                  </a:ext>
                </a:extLst>
              </a:tr>
              <a:tr h="792884">
                <a:tc>
                  <a:txBody>
                    <a:bodyPr/>
                    <a:lstStyle/>
                    <a:p>
                      <a:r>
                        <a:rPr lang="es-ES" sz="1400" b="1"/>
                        <a:t>Adolescencia</a:t>
                      </a:r>
                      <a:endParaRPr lang="es-ES" sz="1400"/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12–18 años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Ansiedad social, preocupación por evaluación, identidad y futuro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Pensamiento abstracto, autoconciencia elevada, importancia del grupo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Evitación social, bloqueo en exposiciones, </a:t>
                      </a:r>
                      <a:r>
                        <a:rPr lang="es-ES" sz="1400" dirty="0" err="1"/>
                        <a:t>rumiación</a:t>
                      </a:r>
                      <a:r>
                        <a:rPr lang="es-ES" sz="1400" dirty="0"/>
                        <a:t> cognitiva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Normal: preocupación social moderada. Patológico: evitación generalizada, deterioro funcional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739982"/>
                  </a:ext>
                </a:extLst>
              </a:tr>
              <a:tr h="622981">
                <a:tc>
                  <a:txBody>
                    <a:bodyPr/>
                    <a:lstStyle/>
                    <a:p>
                      <a:r>
                        <a:rPr lang="es-ES" sz="1400" b="1"/>
                        <a:t>Transición a adultez</a:t>
                      </a:r>
                      <a:endParaRPr lang="es-ES" sz="1400"/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Final adolescencia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Ansiedad generalizada, preocupaciones complejas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Consolidación identidad, proyección futura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Preocupación excesiva, insomnio, fatiga mental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Normal: preocupación adaptativa. Patológico: preocupación incontrolable y crónica</a:t>
                      </a:r>
                    </a:p>
                  </a:txBody>
                  <a:tcPr marL="31531" marR="31531" marT="15766" marB="157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7091"/>
                  </a:ext>
                </a:extLst>
              </a:tr>
            </a:tbl>
          </a:graphicData>
        </a:graphic>
      </p:graphicFrame>
      <p:cxnSp>
        <p:nvCxnSpPr>
          <p:cNvPr id="4" name="Conector recto 3"/>
          <p:cNvCxnSpPr/>
          <p:nvPr/>
        </p:nvCxnSpPr>
        <p:spPr>
          <a:xfrm flipV="1">
            <a:off x="524256" y="1463040"/>
            <a:ext cx="11045952" cy="3657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2339997" y="299593"/>
            <a:ext cx="4171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DESARROLLO EVOLUTIVO DE LA ANSIEDAD</a:t>
            </a:r>
          </a:p>
        </p:txBody>
      </p:sp>
    </p:spTree>
    <p:extLst>
      <p:ext uri="{BB962C8B-B14F-4D97-AF65-F5344CB8AC3E}">
        <p14:creationId xmlns:p14="http://schemas.microsoft.com/office/powerpoint/2010/main" val="6432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987371"/>
              </p:ext>
            </p:extLst>
          </p:nvPr>
        </p:nvGraphicFramePr>
        <p:xfrm>
          <a:off x="742942" y="1179450"/>
          <a:ext cx="10790692" cy="5519297"/>
        </p:xfrm>
        <a:graphic>
          <a:graphicData uri="http://schemas.openxmlformats.org/drawingml/2006/table">
            <a:tbl>
              <a:tblPr/>
              <a:tblGrid>
                <a:gridCol w="2697673">
                  <a:extLst>
                    <a:ext uri="{9D8B030D-6E8A-4147-A177-3AD203B41FA5}">
                      <a16:colId xmlns:a16="http://schemas.microsoft.com/office/drawing/2014/main" val="2349206268"/>
                    </a:ext>
                  </a:extLst>
                </a:gridCol>
                <a:gridCol w="2697673">
                  <a:extLst>
                    <a:ext uri="{9D8B030D-6E8A-4147-A177-3AD203B41FA5}">
                      <a16:colId xmlns:a16="http://schemas.microsoft.com/office/drawing/2014/main" val="1282463570"/>
                    </a:ext>
                  </a:extLst>
                </a:gridCol>
                <a:gridCol w="2697673">
                  <a:extLst>
                    <a:ext uri="{9D8B030D-6E8A-4147-A177-3AD203B41FA5}">
                      <a16:colId xmlns:a16="http://schemas.microsoft.com/office/drawing/2014/main" val="3188886152"/>
                    </a:ext>
                  </a:extLst>
                </a:gridCol>
                <a:gridCol w="2697673">
                  <a:extLst>
                    <a:ext uri="{9D8B030D-6E8A-4147-A177-3AD203B41FA5}">
                      <a16:colId xmlns:a16="http://schemas.microsoft.com/office/drawing/2014/main" val="1355127366"/>
                    </a:ext>
                  </a:extLst>
                </a:gridCol>
              </a:tblGrid>
              <a:tr h="218004">
                <a:tc>
                  <a:txBody>
                    <a:bodyPr/>
                    <a:lstStyle/>
                    <a:p>
                      <a:r>
                        <a:rPr lang="es-ES" sz="1400" b="1" dirty="0"/>
                        <a:t>Dimensión</a:t>
                      </a:r>
                      <a:endParaRPr lang="es-ES" sz="1400" dirty="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/>
                        <a:t>Descripción</a:t>
                      </a:r>
                      <a:endParaRPr lang="es-ES" sz="140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/>
                        <a:t>Evolución con la edad</a:t>
                      </a:r>
                      <a:endParaRPr lang="es-ES" sz="140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/>
                        <a:t>Implicación clínica</a:t>
                      </a:r>
                      <a:endParaRPr lang="es-ES" sz="140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816266"/>
                  </a:ext>
                </a:extLst>
              </a:tr>
              <a:tr h="545009">
                <a:tc>
                  <a:txBody>
                    <a:bodyPr/>
                    <a:lstStyle/>
                    <a:p>
                      <a:r>
                        <a:rPr lang="es-ES" sz="1400" b="1" dirty="0"/>
                        <a:t>Base biológica</a:t>
                      </a:r>
                      <a:endParaRPr lang="es-ES" sz="1400" dirty="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Temperamento (inhibición conductual), reactividad fisiológica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Relativamente estable desde edades tempranas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Factor de vulnerabilidad para trastornos de ansiedad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7901621"/>
                  </a:ext>
                </a:extLst>
              </a:tr>
              <a:tr h="708513">
                <a:tc>
                  <a:txBody>
                    <a:bodyPr/>
                    <a:lstStyle/>
                    <a:p>
                      <a:r>
                        <a:rPr lang="es-ES" sz="1400" b="1"/>
                        <a:t>Procesamiento cognitivo</a:t>
                      </a:r>
                      <a:endParaRPr lang="es-ES" sz="140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Capacidad de anticipación, interpretación de amenaza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Aumenta progresivamente (de concreto a abstracto)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Permite aparición de preocupaciones complejas y rumiación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2324024"/>
                  </a:ext>
                </a:extLst>
              </a:tr>
              <a:tr h="381507">
                <a:tc>
                  <a:txBody>
                    <a:bodyPr/>
                    <a:lstStyle/>
                    <a:p>
                      <a:r>
                        <a:rPr lang="es-ES" sz="1400" b="1"/>
                        <a:t>Contenido del miedo</a:t>
                      </a:r>
                      <a:endParaRPr lang="es-ES" sz="140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Naturaleza de los estímulos temidos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De imaginario → realista → social/existencial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Indicador clave de adecuación evolutiva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136802"/>
                  </a:ext>
                </a:extLst>
              </a:tr>
              <a:tr h="545009">
                <a:tc>
                  <a:txBody>
                    <a:bodyPr/>
                    <a:lstStyle/>
                    <a:p>
                      <a:r>
                        <a:rPr lang="es-ES" sz="1400" b="1"/>
                        <a:t>Expresión de la ansiedad</a:t>
                      </a:r>
                      <a:endParaRPr lang="es-ES" sz="140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Forma en que se manifiesta (conductual vs cognitiva)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De conductual (llanto, evitación) → cognitiva (preocupación)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Requiere adaptar estrategias de evaluación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7454177"/>
                  </a:ext>
                </a:extLst>
              </a:tr>
              <a:tr h="381507">
                <a:tc>
                  <a:txBody>
                    <a:bodyPr/>
                    <a:lstStyle/>
                    <a:p>
                      <a:r>
                        <a:rPr lang="es-ES" sz="1400" b="1"/>
                        <a:t>Regulación emocional</a:t>
                      </a:r>
                      <a:endParaRPr lang="es-ES" sz="140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Capacidad para gestionar la activación emocional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Mejora con la edad (si desarrollo normativo)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Déficits → mayor riesgo de cronificación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7449799"/>
                  </a:ext>
                </a:extLst>
              </a:tr>
              <a:tr h="545009">
                <a:tc>
                  <a:txBody>
                    <a:bodyPr/>
                    <a:lstStyle/>
                    <a:p>
                      <a:r>
                        <a:rPr lang="es-ES" sz="1400" b="1"/>
                        <a:t>Influencia familiar</a:t>
                      </a:r>
                      <a:endParaRPr lang="es-ES" sz="140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Modelado, estilos educativos, apego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Alta en infancia, modulada en adolescencia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Sobreprotección y ansiedad parental → factores de riesgo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860064"/>
                  </a:ext>
                </a:extLst>
              </a:tr>
              <a:tr h="381507">
                <a:tc>
                  <a:txBody>
                    <a:bodyPr/>
                    <a:lstStyle/>
                    <a:p>
                      <a:r>
                        <a:rPr lang="es-ES" sz="1400" b="1"/>
                        <a:t>Contexto social</a:t>
                      </a:r>
                      <a:endParaRPr lang="es-ES" sz="140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Escuela, grupo de iguales, exigencias sociales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Aumenta relevancia en adolescencia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Clave en ansiedad social y autoestima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250965"/>
                  </a:ext>
                </a:extLst>
              </a:tr>
              <a:tr h="545009">
                <a:tc>
                  <a:txBody>
                    <a:bodyPr/>
                    <a:lstStyle/>
                    <a:p>
                      <a:r>
                        <a:rPr lang="es-ES" sz="1400" b="1"/>
                        <a:t>Evitación</a:t>
                      </a:r>
                      <a:endParaRPr lang="es-ES" sz="140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Estrategia conductual ante ansiedad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Se consolida si no se interviene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Mecanismo central de mantenimiento del trastorno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481161"/>
                  </a:ext>
                </a:extLst>
              </a:tr>
              <a:tr h="381507">
                <a:tc>
                  <a:txBody>
                    <a:bodyPr/>
                    <a:lstStyle/>
                    <a:p>
                      <a:r>
                        <a:rPr lang="es-ES" sz="1400" b="1"/>
                        <a:t>Somatización</a:t>
                      </a:r>
                      <a:endParaRPr lang="es-ES" sz="140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Expresión física de la ansiedad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Más frecuente en infancia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Puede enmascarar el problema psicológico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183722"/>
                  </a:ext>
                </a:extLst>
              </a:tr>
              <a:tr h="381507">
                <a:tc>
                  <a:txBody>
                    <a:bodyPr/>
                    <a:lstStyle/>
                    <a:p>
                      <a:r>
                        <a:rPr lang="es-ES" sz="1400" b="1"/>
                        <a:t>Curso evolutivo</a:t>
                      </a:r>
                      <a:endParaRPr lang="es-ES" sz="140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Trayectoria de la ansiedad en el tiempo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/>
                        <a:t>De transitoria → persistente si no se regula</a:t>
                      </a:r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Base para entender </a:t>
                      </a:r>
                      <a:r>
                        <a:rPr lang="es-ES" sz="1400" dirty="0" err="1"/>
                        <a:t>cronificación</a:t>
                      </a:r>
                      <a:endParaRPr lang="es-ES" sz="1400" dirty="0"/>
                    </a:p>
                  </a:txBody>
                  <a:tcPr marL="47297" marR="47297" marT="23649" marB="23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8239416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2098264" y="277649"/>
            <a:ext cx="54498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ELEMENTOS </a:t>
            </a:r>
            <a:r>
              <a:rPr lang="es-ES" dirty="0"/>
              <a:t>CLAVE EN EL DESARROLLO DE LA ANSIEDAD</a:t>
            </a:r>
          </a:p>
        </p:txBody>
      </p:sp>
      <p:cxnSp>
        <p:nvCxnSpPr>
          <p:cNvPr id="6" name="Conector recto 5"/>
          <p:cNvCxnSpPr/>
          <p:nvPr/>
        </p:nvCxnSpPr>
        <p:spPr>
          <a:xfrm flipV="1">
            <a:off x="524256" y="1463040"/>
            <a:ext cx="11045952" cy="3657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10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65834" y="705529"/>
            <a:ext cx="1181890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/>
              <a:t>1.3. Epidemiología</a:t>
            </a:r>
          </a:p>
          <a:p>
            <a:pPr algn="just"/>
            <a:endParaRPr lang="es-ES" b="1" dirty="0"/>
          </a:p>
          <a:p>
            <a:pPr algn="just"/>
            <a:r>
              <a:rPr lang="es-ES" dirty="0"/>
              <a:t>La epidemiología de los trastornos de ansiedad en población infanto-juvenil muestra que estamos ante uno de los </a:t>
            </a:r>
            <a:r>
              <a:rPr lang="es-ES" b="1" dirty="0"/>
              <a:t>problemas de salud mental más prevalentes y con mayor impacto longitudinal</a:t>
            </a:r>
            <a:r>
              <a:rPr lang="es-ES" dirty="0"/>
              <a:t>, tanto a nivel global como en contextos específicos como México. Su estudio es clave no solo para la comprensión clínica, sino también para el diseño de estrategias preventivas y de intervención temprana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r>
              <a:rPr lang="es-ES" b="1" dirty="0"/>
              <a:t>P</a:t>
            </a:r>
            <a:r>
              <a:rPr lang="es-ES" b="1" dirty="0" smtClean="0"/>
              <a:t>revalencia global</a:t>
            </a:r>
          </a:p>
          <a:p>
            <a:endParaRPr lang="es-ES" b="1" dirty="0"/>
          </a:p>
          <a:p>
            <a:r>
              <a:rPr lang="es-ES" dirty="0"/>
              <a:t>A nivel internacional, los trastornos de ansiedad constituyen los trastornos mentales más frecuentes en la infancia y adolescencia.</a:t>
            </a:r>
          </a:p>
          <a:p>
            <a:r>
              <a:rPr lang="es-ES" dirty="0"/>
              <a:t>Según la Organización Mundial de la Salud: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Entre el </a:t>
            </a:r>
            <a:r>
              <a:rPr lang="es-ES" b="1" dirty="0"/>
              <a:t>4,1% de los adolescentes de 10 a 14 años</a:t>
            </a:r>
            <a:r>
              <a:rPr lang="es-ES" dirty="0"/>
              <a:t> presentan trastornos de ansiedad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Entre el </a:t>
            </a:r>
            <a:r>
              <a:rPr lang="es-ES" b="1" dirty="0"/>
              <a:t>5,3% de los adolescentes de 15 a 19 años</a:t>
            </a:r>
            <a:r>
              <a:rPr lang="es-ES" dirty="0"/>
              <a:t> presentan trastornos de ansiedad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dirty="0"/>
              <a:t>No obstante, estas cifras suelen ser conservadoras, ya que: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Existe </a:t>
            </a:r>
            <a:r>
              <a:rPr lang="es-ES" b="1" dirty="0" err="1"/>
              <a:t>infraidentificación</a:t>
            </a:r>
            <a:r>
              <a:rPr lang="es-E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Muchos casos no llegan a servicios clínicos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dirty="0"/>
              <a:t>En estudios más amplios: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Se estima una prevalencia global en infancia y adolescencia entre </a:t>
            </a:r>
            <a:r>
              <a:rPr lang="es-ES" b="1" dirty="0"/>
              <a:t>10% y 20%</a:t>
            </a:r>
            <a:endParaRPr lang="es-ES" dirty="0"/>
          </a:p>
          <a:p>
            <a:pPr algn="just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21651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1013240"/>
            <a:ext cx="1185547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P</a:t>
            </a:r>
            <a:r>
              <a:rPr lang="es-ES" b="1" dirty="0" smtClean="0"/>
              <a:t>revalencia en </a:t>
            </a:r>
            <a:r>
              <a:rPr lang="es-ES" b="1" dirty="0"/>
              <a:t>M</a:t>
            </a:r>
            <a:r>
              <a:rPr lang="es-ES" b="1" dirty="0" smtClean="0"/>
              <a:t>éxico</a:t>
            </a:r>
          </a:p>
          <a:p>
            <a:endParaRPr lang="es-ES" b="1" dirty="0"/>
          </a:p>
          <a:p>
            <a:pPr algn="just"/>
            <a:r>
              <a:rPr lang="es-ES" dirty="0"/>
              <a:t>En el contexto mexicano, los datos muestran una realidad especialmente relevante desde el punto de vista clínico y de salud pública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b="1" dirty="0"/>
              <a:t>2.1. Prevalencia general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Aproximadamente el </a:t>
            </a:r>
            <a:r>
              <a:rPr lang="es-ES" b="1" dirty="0"/>
              <a:t>12% de los adolescentes (10–19 años)</a:t>
            </a:r>
            <a:r>
              <a:rPr lang="es-ES" dirty="0"/>
              <a:t> presentan algún problema de salud mental, siendo los trastornos de ansiedad uno de los más frecuentes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En muestras clínicas y comunitarias, los trastornos de ansiedad pueden alcanzar cifras cercanas al </a:t>
            </a:r>
            <a:r>
              <a:rPr lang="es-ES" b="1" dirty="0"/>
              <a:t>15% en población infanto-juvenil</a:t>
            </a:r>
            <a:r>
              <a:rPr lang="es-ES" dirty="0"/>
              <a:t> </a:t>
            </a:r>
          </a:p>
          <a:p>
            <a:pPr algn="just"/>
            <a:r>
              <a:rPr lang="es-ES" b="1" dirty="0"/>
              <a:t>2.2. Datos específicos en población infantil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En atención primaria pediátrica (7–11 años), se ha encontrado una prevalencia anual del </a:t>
            </a:r>
            <a:r>
              <a:rPr lang="es-ES" b="1" dirty="0"/>
              <a:t>15,4% de trastornos de ansiedad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En población escolar, la ansiedad ha sido uno de los trastornos más frecuentes, situándose entre los principales motivos de consulta </a:t>
            </a:r>
          </a:p>
          <a:p>
            <a:pPr algn="just"/>
            <a:r>
              <a:rPr lang="es-ES" b="1" dirty="0"/>
              <a:t>2.3. Ansiedad social y sintomatología específica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En adolescentes mexicanos, la prevalencia de </a:t>
            </a:r>
            <a:r>
              <a:rPr lang="es-ES" b="1" dirty="0"/>
              <a:t>ansiedad social</a:t>
            </a:r>
            <a:r>
              <a:rPr lang="es-ES" dirty="0"/>
              <a:t> se sitúa alrededor del </a:t>
            </a:r>
            <a:r>
              <a:rPr lang="es-ES" b="1" dirty="0"/>
              <a:t>15,4%</a:t>
            </a:r>
            <a:r>
              <a:rPr lang="es-ES" dirty="0"/>
              <a:t> </a:t>
            </a:r>
          </a:p>
          <a:p>
            <a:pPr algn="just"/>
            <a:r>
              <a:rPr lang="es-ES" b="1" dirty="0"/>
              <a:t>2.4. Diferencias por sexo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Las niñas y adolescentes presentan mayor prevalencia: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dirty="0"/>
              <a:t>Aproximadamente </a:t>
            </a:r>
            <a:r>
              <a:rPr lang="es-ES" b="1" dirty="0"/>
              <a:t>11,2% en niñas vs 6,4% en niños</a:t>
            </a:r>
            <a:r>
              <a:rPr lang="es-ES" dirty="0"/>
              <a:t> en algunos estudios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En general, las mujeres adolescentes pueden duplicar o triplicar la prevalencia en comparación con los varones </a:t>
            </a:r>
          </a:p>
        </p:txBody>
      </p:sp>
    </p:spTree>
    <p:extLst>
      <p:ext uri="{BB962C8B-B14F-4D97-AF65-F5344CB8AC3E}">
        <p14:creationId xmlns:p14="http://schemas.microsoft.com/office/powerpoint/2010/main" val="137868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5108448" y="2328672"/>
            <a:ext cx="6766560" cy="23286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924629"/>
            <a:ext cx="1187986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F</a:t>
            </a:r>
            <a:r>
              <a:rPr lang="es-ES" b="1" dirty="0" smtClean="0"/>
              <a:t>actores de riesgo epidemiológicos</a:t>
            </a:r>
          </a:p>
          <a:p>
            <a:endParaRPr lang="es-ES" b="1" dirty="0" smtClean="0"/>
          </a:p>
          <a:p>
            <a:r>
              <a:rPr lang="es-ES" dirty="0" smtClean="0"/>
              <a:t>Los </a:t>
            </a:r>
            <a:r>
              <a:rPr lang="es-ES" dirty="0"/>
              <a:t>estudios epidemiológicos identifican patrones consistentes</a:t>
            </a:r>
            <a:r>
              <a:rPr lang="es-ES" dirty="0" smtClean="0"/>
              <a:t>:</a:t>
            </a:r>
          </a:p>
          <a:p>
            <a:endParaRPr lang="es-ES" dirty="0"/>
          </a:p>
          <a:p>
            <a:r>
              <a:rPr lang="es-ES" b="1" dirty="0"/>
              <a:t>Factores individuales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Temperamento inhibido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Alta reactividad emocional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Factores familiares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Psicopatología parental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Sobreprotección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Factores sociales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Estrés académico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Problemas socioeconómicos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Exposición a violencia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dirty="0"/>
              <a:t>En contextos como México, estos factores pueden intensificarse por: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Desigualdad social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Acceso limitado a servicios de salud mental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376672" y="261279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dirty="0">
                <a:solidFill>
                  <a:schemeClr val="bg1"/>
                </a:solidFill>
              </a:rPr>
              <a:t>Los trastornos de ansiedad en la infancia y adolescencia no solo son altamente prevalentes, sino también precozmente iniciados, persistentes y frecuentemente </a:t>
            </a:r>
            <a:r>
              <a:rPr lang="es-ES" dirty="0" err="1">
                <a:solidFill>
                  <a:schemeClr val="bg1"/>
                </a:solidFill>
              </a:rPr>
              <a:t>infradiagnosticados</a:t>
            </a:r>
            <a:r>
              <a:rPr lang="es-ES" dirty="0">
                <a:solidFill>
                  <a:schemeClr val="bg1"/>
                </a:solidFill>
              </a:rPr>
              <a:t>, lo que los convierte en un objetivo prioritario de intervención en salud mental, especialmente en </a:t>
            </a:r>
            <a:r>
              <a:rPr lang="es-ES" dirty="0" smtClean="0">
                <a:solidFill>
                  <a:schemeClr val="bg1"/>
                </a:solidFill>
              </a:rPr>
              <a:t>contextos </a:t>
            </a:r>
            <a:r>
              <a:rPr lang="es-ES" dirty="0">
                <a:solidFill>
                  <a:schemeClr val="bg1"/>
                </a:solidFill>
              </a:rPr>
              <a:t>donde confluyen múltiples factores de riesgo.</a:t>
            </a:r>
          </a:p>
        </p:txBody>
      </p:sp>
    </p:spTree>
    <p:extLst>
      <p:ext uri="{BB962C8B-B14F-4D97-AF65-F5344CB8AC3E}">
        <p14:creationId xmlns:p14="http://schemas.microsoft.com/office/powerpoint/2010/main" val="69811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65834" y="705529"/>
            <a:ext cx="1181890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/>
              <a:t>1.4. Comorbilidad</a:t>
            </a:r>
          </a:p>
          <a:p>
            <a:pPr algn="just"/>
            <a:endParaRPr lang="es-ES" b="1" dirty="0" smtClean="0"/>
          </a:p>
          <a:p>
            <a:pPr algn="just"/>
            <a:r>
              <a:rPr lang="es-ES" dirty="0"/>
              <a:t>La comorbilidad constituye un elemento central en la comprensión clínica de los trastornos de ansiedad en población infanto-juvenil. Lejos de presentarse de forma aislada, la ansiedad aparece con frecuencia </a:t>
            </a:r>
            <a:r>
              <a:rPr lang="es-ES" b="1" dirty="0"/>
              <a:t>asociada a otros trastornos </a:t>
            </a:r>
            <a:r>
              <a:rPr lang="es-ES" b="1" dirty="0" smtClean="0"/>
              <a:t>psicopatológicos</a:t>
            </a:r>
            <a:r>
              <a:rPr lang="es-ES" dirty="0"/>
              <a:t>, configurando cuadros clínicos complejos que requieren un análisis funcional fino y una intervención multimodal</a:t>
            </a:r>
            <a:r>
              <a:rPr lang="es-ES" dirty="0" smtClean="0"/>
              <a:t>.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Desde </a:t>
            </a:r>
            <a:r>
              <a:rPr lang="es-ES" dirty="0"/>
              <a:t>una perspectiva clínica, es fundamental </a:t>
            </a:r>
            <a:r>
              <a:rPr lang="es-ES" dirty="0" smtClean="0"/>
              <a:t>tener claro que:</a:t>
            </a:r>
          </a:p>
          <a:p>
            <a:pPr algn="ctr"/>
            <a:endParaRPr lang="es-ES" dirty="0"/>
          </a:p>
          <a:p>
            <a:pPr algn="ctr"/>
            <a:r>
              <a:rPr lang="es-ES" b="1" dirty="0" smtClean="0"/>
              <a:t>La ansiedad </a:t>
            </a:r>
            <a:r>
              <a:rPr lang="es-ES" b="1" dirty="0"/>
              <a:t>en la infancia rara vez es un fenómeno “puro”; más bien actúa como un núcleo psicopatológico </a:t>
            </a:r>
            <a:endParaRPr lang="es-ES" b="1" dirty="0" smtClean="0"/>
          </a:p>
          <a:p>
            <a:pPr algn="ctr"/>
            <a:r>
              <a:rPr lang="es-ES" b="1" dirty="0" smtClean="0"/>
              <a:t>que </a:t>
            </a:r>
            <a:r>
              <a:rPr lang="es-ES" b="1" dirty="0"/>
              <a:t>interactúa con múltiples dimensiones del desarrollo</a:t>
            </a:r>
            <a:r>
              <a:rPr lang="es-ES" b="1" dirty="0" smtClean="0"/>
              <a:t>.</a:t>
            </a:r>
          </a:p>
          <a:p>
            <a:pPr algn="just"/>
            <a:endParaRPr lang="es-ES" b="1" dirty="0"/>
          </a:p>
          <a:p>
            <a:pPr algn="just"/>
            <a:r>
              <a:rPr lang="es-ES" b="1" dirty="0"/>
              <a:t>P</a:t>
            </a:r>
            <a:r>
              <a:rPr lang="es-ES" b="1" dirty="0" smtClean="0"/>
              <a:t>revalencia de la comorbilidad</a:t>
            </a:r>
          </a:p>
          <a:p>
            <a:pPr algn="just"/>
            <a:endParaRPr lang="es-ES" b="1" dirty="0" smtClean="0"/>
          </a:p>
          <a:p>
            <a:pPr algn="just"/>
            <a:r>
              <a:rPr lang="es-ES" dirty="0"/>
              <a:t>L</a:t>
            </a:r>
            <a:r>
              <a:rPr lang="es-ES" dirty="0" smtClean="0"/>
              <a:t>os datos indican que:</a:t>
            </a:r>
          </a:p>
          <a:p>
            <a:pPr algn="just"/>
            <a:endParaRPr lang="es-ES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 smtClean="0"/>
              <a:t>Entre </a:t>
            </a:r>
            <a:r>
              <a:rPr lang="es-ES" dirty="0"/>
              <a:t>el </a:t>
            </a:r>
            <a:r>
              <a:rPr lang="es-ES" b="1" dirty="0"/>
              <a:t>50% y el 80%</a:t>
            </a:r>
            <a:r>
              <a:rPr lang="es-ES" dirty="0"/>
              <a:t> de los menores con un trastorno de ansiedad presentan al menos otro trastorno </a:t>
            </a:r>
            <a:r>
              <a:rPr lang="es-ES" dirty="0" err="1"/>
              <a:t>comórbido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Es frecuente la </a:t>
            </a:r>
            <a:r>
              <a:rPr lang="es-ES" b="1" dirty="0"/>
              <a:t>comorbilidad múltiple</a:t>
            </a:r>
            <a:r>
              <a:rPr lang="es-ES" dirty="0"/>
              <a:t> (más de dos trastornos</a:t>
            </a:r>
            <a:r>
              <a:rPr lang="es-ES" dirty="0" smtClean="0"/>
              <a:t>).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ES" dirty="0"/>
          </a:p>
          <a:p>
            <a:pPr algn="just"/>
            <a:r>
              <a:rPr lang="es-ES" dirty="0" smtClean="0"/>
              <a:t>Esto </a:t>
            </a:r>
            <a:r>
              <a:rPr lang="es-ES" dirty="0"/>
              <a:t>implica que, en la práctica clínica: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El diagnóstico único suele ser insuficiente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Es necesario un enfoque dimensional y funcional </a:t>
            </a:r>
          </a:p>
        </p:txBody>
      </p:sp>
    </p:spTree>
    <p:extLst>
      <p:ext uri="{BB962C8B-B14F-4D97-AF65-F5344CB8AC3E}">
        <p14:creationId xmlns:p14="http://schemas.microsoft.com/office/powerpoint/2010/main" val="81343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65835" y="924629"/>
            <a:ext cx="1175308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Ansiedad y depresión</a:t>
            </a:r>
          </a:p>
          <a:p>
            <a:endParaRPr lang="es-ES" b="1" dirty="0"/>
          </a:p>
          <a:p>
            <a:r>
              <a:rPr lang="es-ES" b="1" dirty="0" smtClean="0"/>
              <a:t>Relación </a:t>
            </a:r>
            <a:r>
              <a:rPr lang="es-ES" b="1" dirty="0"/>
              <a:t>estructural</a:t>
            </a:r>
          </a:p>
          <a:p>
            <a:r>
              <a:rPr lang="es-ES" dirty="0"/>
              <a:t>Es la comorbilidad más frecuente. Ambos trastornos comparten: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Afecto negativo elevado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Sesgos cognitivos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Déficits en regulación emocional </a:t>
            </a:r>
            <a:endParaRPr lang="es-ES" dirty="0" smtClean="0"/>
          </a:p>
          <a:p>
            <a:endParaRPr lang="es-ES" dirty="0"/>
          </a:p>
          <a:p>
            <a:r>
              <a:rPr lang="es-ES" b="1" dirty="0"/>
              <a:t>Direccionalidad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La ansiedad suele aparecer primero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La depresión emerge posteriormente como consecuencia del desgaste </a:t>
            </a:r>
            <a:r>
              <a:rPr lang="es-ES" dirty="0" smtClean="0"/>
              <a:t>emocional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</a:t>
            </a:r>
          </a:p>
          <a:p>
            <a:r>
              <a:rPr lang="es-ES" dirty="0"/>
              <a:t>Adolescente de 14 años con ansiedad social: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Evita interactuar con compañeros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Reduce progresivamente su círculo social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Empieza a experimentar: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Tristeza persistente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err="1"/>
              <a:t>Anhedonia</a:t>
            </a:r>
            <a:r>
              <a:rPr lang="es-ES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Baja autoestima </a:t>
            </a:r>
          </a:p>
          <a:p>
            <a:r>
              <a:rPr lang="es-ES" dirty="0" smtClean="0"/>
              <a:t>Evolución: Ansiedad </a:t>
            </a:r>
            <a:r>
              <a:rPr lang="es-ES" dirty="0"/>
              <a:t>social → aislamiento → depresión</a:t>
            </a:r>
          </a:p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8900160" y="3284327"/>
            <a:ext cx="274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Error clínico frecuente</a:t>
            </a:r>
          </a:p>
          <a:p>
            <a:r>
              <a:rPr lang="es-ES" dirty="0"/>
              <a:t>Tratar solo la depresión sin abordar la ansiedad subyacente que la genera.</a:t>
            </a:r>
          </a:p>
        </p:txBody>
      </p:sp>
    </p:spTree>
    <p:extLst>
      <p:ext uri="{BB962C8B-B14F-4D97-AF65-F5344CB8AC3E}">
        <p14:creationId xmlns:p14="http://schemas.microsoft.com/office/powerpoint/2010/main" val="308699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68224" y="924629"/>
            <a:ext cx="117165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Ansiedad y TDAH</a:t>
            </a:r>
          </a:p>
          <a:p>
            <a:endParaRPr lang="es-ES" b="1" dirty="0"/>
          </a:p>
          <a:p>
            <a:r>
              <a:rPr lang="es-ES" b="1" dirty="0" smtClean="0"/>
              <a:t>Relación </a:t>
            </a:r>
            <a:r>
              <a:rPr lang="es-ES" b="1" dirty="0"/>
              <a:t>compleja</a:t>
            </a:r>
          </a:p>
          <a:p>
            <a:r>
              <a:rPr lang="es-ES" dirty="0"/>
              <a:t>La comorbilidad entre ansiedad y TDAH es frecuente, pero clínicamente compleja porque: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La ansiedad puede generar: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Inatención secundaria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Bloqueo cognitivo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El TDAH puede generar: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Fracaso escolar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Ansiedad </a:t>
            </a:r>
            <a:r>
              <a:rPr lang="es-ES" dirty="0" smtClean="0"/>
              <a:t>secundaria</a:t>
            </a:r>
          </a:p>
          <a:p>
            <a:pPr lvl="1"/>
            <a:endParaRPr lang="es-ES" dirty="0"/>
          </a:p>
          <a:p>
            <a:r>
              <a:rPr lang="es-ES" b="1" dirty="0"/>
              <a:t>Ejemplo clínico diferencial</a:t>
            </a:r>
          </a:p>
          <a:p>
            <a:r>
              <a:rPr lang="es-ES" dirty="0"/>
              <a:t>Niño de 9 años: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atiende en clase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Parece distraído </a:t>
            </a:r>
          </a:p>
          <a:p>
            <a:pPr lvl="1"/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3255264" y="3875407"/>
            <a:ext cx="7315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>
                <a:solidFill>
                  <a:prstClr val="black"/>
                </a:solidFill>
              </a:rPr>
              <a:t>Dos posibles interpretaciones:</a:t>
            </a:r>
          </a:p>
          <a:p>
            <a:pPr lvl="0"/>
            <a:r>
              <a:rPr lang="es-ES" b="1" dirty="0">
                <a:solidFill>
                  <a:prstClr val="black"/>
                </a:solidFill>
              </a:rPr>
              <a:t>Caso A (TDAH):</a:t>
            </a:r>
            <a:endParaRPr lang="es-ES" dirty="0">
              <a:solidFill>
                <a:prstClr val="black"/>
              </a:solidFill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Distracción constante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Impulsividad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Historia evolutiva compatible </a:t>
            </a:r>
          </a:p>
          <a:p>
            <a:pPr lvl="0"/>
            <a:r>
              <a:rPr lang="es-ES" b="1" dirty="0">
                <a:solidFill>
                  <a:prstClr val="black"/>
                </a:solidFill>
              </a:rPr>
              <a:t>Caso B (ansiedad):</a:t>
            </a:r>
            <a:endParaRPr lang="es-ES" dirty="0">
              <a:solidFill>
                <a:prstClr val="black"/>
              </a:solidFill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Atención bloqueada por preocupación (“¿y si fallo?”)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Alto perfeccionismo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Evitación de tareas </a:t>
            </a:r>
          </a:p>
          <a:p>
            <a:pPr lvl="0"/>
            <a:r>
              <a:rPr lang="es-ES" dirty="0" smtClean="0">
                <a:solidFill>
                  <a:prstClr val="black"/>
                </a:solidFill>
              </a:rPr>
              <a:t>IMPORTANTE:  </a:t>
            </a:r>
            <a:r>
              <a:rPr lang="es-ES" dirty="0">
                <a:solidFill>
                  <a:prstClr val="black"/>
                </a:solidFill>
              </a:rPr>
              <a:t>La intervención cambia radicalmente según el origen.</a:t>
            </a:r>
          </a:p>
        </p:txBody>
      </p:sp>
    </p:spTree>
    <p:extLst>
      <p:ext uri="{BB962C8B-B14F-4D97-AF65-F5344CB8AC3E}">
        <p14:creationId xmlns:p14="http://schemas.microsoft.com/office/powerpoint/2010/main" val="331839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65834" y="924629"/>
            <a:ext cx="1187986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Ansiedad y trastornos de conducta</a:t>
            </a:r>
          </a:p>
          <a:p>
            <a:endParaRPr lang="es-ES" b="1" dirty="0"/>
          </a:p>
          <a:p>
            <a:r>
              <a:rPr lang="es-ES" b="1" dirty="0" smtClean="0"/>
              <a:t>Relación </a:t>
            </a:r>
            <a:r>
              <a:rPr lang="es-ES" b="1" dirty="0"/>
              <a:t>funcional</a:t>
            </a:r>
          </a:p>
          <a:p>
            <a:r>
              <a:rPr lang="es-ES" dirty="0"/>
              <a:t>Aunque puedan parecer opuestos (</a:t>
            </a:r>
            <a:r>
              <a:rPr lang="es-ES" dirty="0" err="1"/>
              <a:t>internalizante</a:t>
            </a:r>
            <a:r>
              <a:rPr lang="es-ES" dirty="0"/>
              <a:t> vs </a:t>
            </a:r>
            <a:r>
              <a:rPr lang="es-ES" dirty="0" err="1"/>
              <a:t>externalizante</a:t>
            </a:r>
            <a:r>
              <a:rPr lang="es-ES" dirty="0"/>
              <a:t>), frecuentemente coexisten.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La ansiedad puede expresarse como: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Irritabilidad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Explosividad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Conducta </a:t>
            </a:r>
            <a:r>
              <a:rPr lang="es-ES" dirty="0" smtClean="0"/>
              <a:t>desafiante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</a:t>
            </a:r>
          </a:p>
          <a:p>
            <a:r>
              <a:rPr lang="es-ES" dirty="0"/>
              <a:t>Niño de 8 años: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Se niega a ir al colegio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Tiene rabietas intensas por la mañana </a:t>
            </a:r>
          </a:p>
          <a:p>
            <a:r>
              <a:rPr lang="es-ES" dirty="0"/>
              <a:t>Interpretación superficial</a:t>
            </a:r>
            <a:r>
              <a:rPr lang="es-ES" dirty="0" smtClean="0"/>
              <a:t>:→ </a:t>
            </a:r>
            <a:r>
              <a:rPr lang="es-ES" dirty="0"/>
              <a:t>Trastorno </a:t>
            </a:r>
            <a:r>
              <a:rPr lang="es-ES" dirty="0" err="1"/>
              <a:t>negativista</a:t>
            </a:r>
            <a:r>
              <a:rPr lang="es-ES" dirty="0"/>
              <a:t> desafiante</a:t>
            </a:r>
          </a:p>
          <a:p>
            <a:r>
              <a:rPr lang="es-ES" dirty="0"/>
              <a:t>Análisis funcional</a:t>
            </a:r>
            <a:r>
              <a:rPr lang="es-ES" dirty="0" smtClean="0"/>
              <a:t>: → </a:t>
            </a:r>
            <a:r>
              <a:rPr lang="es-ES" dirty="0"/>
              <a:t>Ansiedad por separación + evitación</a:t>
            </a:r>
          </a:p>
          <a:p>
            <a:pPr lvl="1"/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6620256" y="3435019"/>
            <a:ext cx="4218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Error clínico frecuente</a:t>
            </a:r>
          </a:p>
          <a:p>
            <a:pPr algn="ctr"/>
            <a:r>
              <a:rPr lang="es-ES" dirty="0" smtClean="0"/>
              <a:t>No </a:t>
            </a:r>
            <a:r>
              <a:rPr lang="es-ES" dirty="0"/>
              <a:t>toda conducta disruptiva es oposición; </a:t>
            </a:r>
            <a:endParaRPr lang="es-ES" dirty="0" smtClean="0"/>
          </a:p>
          <a:p>
            <a:pPr algn="ctr"/>
            <a:r>
              <a:rPr lang="es-ES" dirty="0" smtClean="0"/>
              <a:t>en </a:t>
            </a:r>
            <a:r>
              <a:rPr lang="es-ES" dirty="0"/>
              <a:t>muchos casos es evitación ansiosa.</a:t>
            </a:r>
          </a:p>
        </p:txBody>
      </p:sp>
    </p:spTree>
    <p:extLst>
      <p:ext uri="{BB962C8B-B14F-4D97-AF65-F5344CB8AC3E}">
        <p14:creationId xmlns:p14="http://schemas.microsoft.com/office/powerpoint/2010/main" val="336997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1133178"/>
            <a:ext cx="1180670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A</a:t>
            </a:r>
            <a:r>
              <a:rPr lang="es-ES" b="1" dirty="0" smtClean="0"/>
              <a:t>nsiedad y trastornos del espectro autista (</a:t>
            </a:r>
            <a:r>
              <a:rPr lang="es-ES" b="1" dirty="0"/>
              <a:t>TEA</a:t>
            </a:r>
            <a:r>
              <a:rPr lang="es-ES" b="1" dirty="0" smtClean="0"/>
              <a:t>)</a:t>
            </a:r>
          </a:p>
          <a:p>
            <a:endParaRPr lang="es-ES" b="1" dirty="0"/>
          </a:p>
          <a:p>
            <a:r>
              <a:rPr lang="es-ES" dirty="0"/>
              <a:t>La ansiedad es extremadamente frecuente en menores con Trastorno del Espectro Autista.</a:t>
            </a:r>
          </a:p>
          <a:p>
            <a:r>
              <a:rPr lang="es-ES" b="1" dirty="0"/>
              <a:t>Características específicas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Ansiedad ante cambios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Rigidez cognitiva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Hipersensibilidad </a:t>
            </a:r>
            <a:r>
              <a:rPr lang="es-ES" dirty="0" smtClean="0"/>
              <a:t>sensorial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</a:t>
            </a:r>
          </a:p>
          <a:p>
            <a:r>
              <a:rPr lang="es-ES" dirty="0"/>
              <a:t>Niño con TEA: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Crisis intensas ante cambios de rutina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Evita entornos ruidosos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Presenta conductas repetitivas </a:t>
            </a:r>
          </a:p>
          <a:p>
            <a:endParaRPr lang="es-ES" dirty="0" smtClean="0"/>
          </a:p>
          <a:p>
            <a:r>
              <a:rPr lang="es-ES" dirty="0" smtClean="0"/>
              <a:t>Aquí </a:t>
            </a:r>
            <a:r>
              <a:rPr lang="es-ES" dirty="0"/>
              <a:t>la ansiedad: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es secundaria únicamente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Forma parte del perfil funcional del trastorno</a:t>
            </a:r>
          </a:p>
          <a:p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5596128" y="3672334"/>
            <a:ext cx="47914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Dificultad diagnóstica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La ansiedad puede quedar “enmascarada”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por </a:t>
            </a:r>
            <a:r>
              <a:rPr lang="es-ES" dirty="0"/>
              <a:t>síntomas del TEA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Requiere evaluación especializada</a:t>
            </a:r>
          </a:p>
        </p:txBody>
      </p:sp>
    </p:spTree>
    <p:extLst>
      <p:ext uri="{BB962C8B-B14F-4D97-AF65-F5344CB8AC3E}">
        <p14:creationId xmlns:p14="http://schemas.microsoft.com/office/powerpoint/2010/main" val="280838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58368" y="1085886"/>
            <a:ext cx="108386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CLASIFICACIÓN Y TRASTORNOS </a:t>
            </a:r>
            <a:r>
              <a:rPr lang="es-ES" b="1" dirty="0" smtClean="0"/>
              <a:t>ESPECÍFICOS</a:t>
            </a:r>
          </a:p>
          <a:p>
            <a:endParaRPr lang="es-ES" b="1" dirty="0"/>
          </a:p>
          <a:p>
            <a:r>
              <a:rPr lang="es-ES" b="1" dirty="0"/>
              <a:t>2.1. Clasificación diagnóstica (DSM-5-TR</a:t>
            </a:r>
            <a:r>
              <a:rPr lang="es-ES" b="1" dirty="0" smtClean="0"/>
              <a:t>)</a:t>
            </a:r>
          </a:p>
          <a:p>
            <a:endParaRPr lang="es-ES" b="1" dirty="0"/>
          </a:p>
          <a:p>
            <a:r>
              <a:rPr lang="es-ES" b="1" dirty="0" smtClean="0"/>
              <a:t>2.2</a:t>
            </a:r>
            <a:r>
              <a:rPr lang="es-ES" b="1" dirty="0"/>
              <a:t>. Trastornos principales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Trastorno </a:t>
            </a:r>
            <a:r>
              <a:rPr lang="es-ES" dirty="0"/>
              <a:t>de ansiedad por separación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Fobia específica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Fobia social (ansiedad social)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Trastorno de ansiedad generalizada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Mutismo selectivo </a:t>
            </a:r>
          </a:p>
        </p:txBody>
      </p:sp>
    </p:spTree>
    <p:extLst>
      <p:ext uri="{BB962C8B-B14F-4D97-AF65-F5344CB8AC3E}">
        <p14:creationId xmlns:p14="http://schemas.microsoft.com/office/powerpoint/2010/main" val="97684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68224" y="798171"/>
            <a:ext cx="118262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/>
              <a:t>2.1 Clasificación diagnóstica (DSM 5 – TR)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La </a:t>
            </a:r>
            <a:r>
              <a:rPr lang="es-ES" dirty="0"/>
              <a:t>clasificación de los trastornos de ansiedad en la infancia y la adolescencia constituye un elemento fundamental para la práctica clínica, ya que permite </a:t>
            </a:r>
            <a:r>
              <a:rPr lang="es-ES" b="1" dirty="0"/>
              <a:t>organizar la fenomenología ansiosa, establecer criterios diagnósticos homogéneos y guiar la toma de decisiones terapéuticas</a:t>
            </a:r>
            <a:r>
              <a:rPr lang="es-ES" dirty="0"/>
              <a:t>. No obstante, es imprescindible transmitir al alumnado de máster que la clasificación no debe entenderse como un sistema rígido, sino como una </a:t>
            </a:r>
            <a:r>
              <a:rPr lang="es-ES" b="1" dirty="0"/>
              <a:t>herramienta operativa al servicio de la comprensión clínica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El sistema de referencia actual es el DSM-5-TR, que </a:t>
            </a:r>
            <a:r>
              <a:rPr lang="es-ES" b="1" dirty="0"/>
              <a:t>agrupa los trastornos de ansiedad en función de patrones sintomáticos, duración, intensidad e impacto funcional.</a:t>
            </a:r>
            <a:r>
              <a:rPr lang="es-ES" dirty="0"/>
              <a:t> Este sistema ha supuesto un avance significativo respecto a versiones anteriores, especialmente en población infanto-juvenil, al </a:t>
            </a:r>
            <a:r>
              <a:rPr lang="es-ES" b="1" dirty="0"/>
              <a:t>reconocer la especificidad de algunos cuadros </a:t>
            </a:r>
            <a:r>
              <a:rPr lang="es-ES" dirty="0"/>
              <a:t>(por ejemplo, la ansiedad por separación o el mutismo selectivo) que anteriormente se conceptualizaban de forma diferente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Desde una perspectiva evolutiva, es importante subrayar que los trastornos de ansiedad no son entidades completamente discretas, sino que se sitúan en un </a:t>
            </a:r>
            <a:r>
              <a:rPr lang="es-ES" b="1" dirty="0"/>
              <a:t>continuo que va desde respuestas normativas hasta manifestaciones clínicas claramente definidas</a:t>
            </a:r>
            <a:r>
              <a:rPr lang="es-ES" dirty="0"/>
              <a:t>. Esto implica que el diagnóstico no debe basarse únicamente en la presencia de síntomas, sino en su </a:t>
            </a:r>
            <a:r>
              <a:rPr lang="es-ES" b="1" dirty="0"/>
              <a:t>adecuación evolutiva, persistencia, intensidad y grado de interferencia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635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80416" y="924629"/>
            <a:ext cx="117165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L</a:t>
            </a:r>
            <a:r>
              <a:rPr lang="es-ES" dirty="0" smtClean="0"/>
              <a:t>os </a:t>
            </a:r>
            <a:r>
              <a:rPr lang="es-ES" dirty="0"/>
              <a:t>distintos trastornos de ansiedad comparten una serie de </a:t>
            </a:r>
            <a:r>
              <a:rPr lang="es-ES" b="1" dirty="0"/>
              <a:t>mecanismos psicopatológicos comunes</a:t>
            </a:r>
            <a:r>
              <a:rPr lang="es-ES" dirty="0"/>
              <a:t>, entre los que destacan</a:t>
            </a:r>
            <a:r>
              <a:rPr lang="es-ES" dirty="0" smtClean="0"/>
              <a:t>:</a:t>
            </a:r>
          </a:p>
          <a:p>
            <a:pPr algn="just"/>
            <a:endParaRPr lang="es-E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La </a:t>
            </a:r>
            <a:r>
              <a:rPr lang="es-ES" b="1" dirty="0"/>
              <a:t>hipervigilancia hacia la amenaza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Los </a:t>
            </a:r>
            <a:r>
              <a:rPr lang="es-ES" b="1" dirty="0"/>
              <a:t>sesgos cognitivos de interpretación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La </a:t>
            </a:r>
            <a:r>
              <a:rPr lang="es-ES" b="1" dirty="0"/>
              <a:t>evitación conductual y cognitiva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La </a:t>
            </a:r>
            <a:r>
              <a:rPr lang="es-ES" b="1" dirty="0"/>
              <a:t>activación fisiológica elevada</a:t>
            </a:r>
            <a:r>
              <a:rPr lang="es-ES" dirty="0"/>
              <a:t> </a:t>
            </a:r>
            <a:endParaRPr lang="es-ES" dirty="0" smtClean="0"/>
          </a:p>
          <a:p>
            <a:pPr algn="just">
              <a:buFont typeface="Arial" panose="020B0604020202020204" pitchFamily="34" charset="0"/>
              <a:buChar char="•"/>
            </a:pPr>
            <a:endParaRPr lang="es-ES" dirty="0"/>
          </a:p>
          <a:p>
            <a:pPr algn="just"/>
            <a:r>
              <a:rPr lang="es-ES" dirty="0"/>
              <a:t>Sin embargo, se diferencian en aspectos clave como</a:t>
            </a:r>
            <a:r>
              <a:rPr lang="es-ES" dirty="0" smtClean="0"/>
              <a:t>:</a:t>
            </a:r>
          </a:p>
          <a:p>
            <a:pPr algn="just"/>
            <a:endParaRPr lang="es-E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El </a:t>
            </a:r>
            <a:r>
              <a:rPr lang="es-ES" b="1" dirty="0"/>
              <a:t>tipo de estímulo temido</a:t>
            </a:r>
            <a:r>
              <a:rPr lang="es-ES" dirty="0"/>
              <a:t> (separación, evaluación social, estímulos específicos, incertidumbre generalizada)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El </a:t>
            </a:r>
            <a:r>
              <a:rPr lang="es-ES" b="1" dirty="0"/>
              <a:t>patrón de respuesta</a:t>
            </a:r>
            <a:r>
              <a:rPr lang="es-ES" dirty="0"/>
              <a:t> (evitación, inhibición, bloqueo, somatización)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El </a:t>
            </a:r>
            <a:r>
              <a:rPr lang="es-ES" b="1" dirty="0"/>
              <a:t>momento evolutivo de aparición</a:t>
            </a:r>
            <a:r>
              <a:rPr lang="es-ES" dirty="0"/>
              <a:t> </a:t>
            </a:r>
            <a:endParaRPr lang="es-ES" dirty="0" smtClean="0"/>
          </a:p>
          <a:p>
            <a:pPr algn="just">
              <a:buFont typeface="Arial" panose="020B0604020202020204" pitchFamily="34" charset="0"/>
              <a:buChar char="•"/>
            </a:pPr>
            <a:endParaRPr lang="es-ES" dirty="0"/>
          </a:p>
          <a:p>
            <a:pPr algn="just"/>
            <a:r>
              <a:rPr lang="es-ES" dirty="0"/>
              <a:t>Por ejemplo, no es equivalente clínicamente: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Un niño que presenta ansiedad intensa al separarse de sus padres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Un adolescente que evita situaciones sociales por miedo a la evaluación negativa </a:t>
            </a:r>
          </a:p>
          <a:p>
            <a:pPr algn="just"/>
            <a:r>
              <a:rPr lang="es-ES" dirty="0"/>
              <a:t>Ambos cuadros comparten la base ansiosa, pero difieren en su </a:t>
            </a:r>
            <a:r>
              <a:rPr lang="es-ES" b="1" dirty="0"/>
              <a:t>contenido, función y trayectoria evolutiva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048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56032" y="924629"/>
            <a:ext cx="1183843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Otro aspecto relevante es la elevada </a:t>
            </a:r>
            <a:r>
              <a:rPr lang="es-ES" b="1" dirty="0"/>
              <a:t>comorbilidad entre los distintos trastornos de ansiedad</a:t>
            </a:r>
            <a:r>
              <a:rPr lang="es-ES" dirty="0"/>
              <a:t>, lo que plantea dificultades diagnósticas. En muchos casos, los límites entre categorías son difusos, y un mismo menor puede cumplir criterios para varios trastornos simultáneamente. Esto refuerza la necesidad de complementar el diagnóstico categorial con un </a:t>
            </a:r>
            <a:r>
              <a:rPr lang="es-ES" b="1" dirty="0"/>
              <a:t>análisis funcional individualizado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No obstante, </a:t>
            </a:r>
            <a:r>
              <a:rPr lang="es-ES" dirty="0" smtClean="0"/>
              <a:t>las </a:t>
            </a:r>
            <a:r>
              <a:rPr lang="es-ES" b="1" dirty="0" smtClean="0"/>
              <a:t>clasificaciones categoriales </a:t>
            </a:r>
            <a:r>
              <a:rPr lang="es-ES" dirty="0" smtClean="0"/>
              <a:t>presentan </a:t>
            </a:r>
            <a:r>
              <a:rPr lang="es-ES" dirty="0"/>
              <a:t>limitaciones que deben ser objeto de reflexión </a:t>
            </a:r>
            <a:r>
              <a:rPr lang="es-ES" dirty="0" smtClean="0"/>
              <a:t>crítica</a:t>
            </a:r>
          </a:p>
          <a:p>
            <a:pPr algn="just"/>
            <a:endParaRPr lang="es-E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Riesgo de </a:t>
            </a:r>
            <a:r>
              <a:rPr lang="es-ES" dirty="0"/>
              <a:t>reificación diagnóstica (tratar las categorías como entidades cerradas</a:t>
            </a:r>
            <a:r>
              <a:rPr lang="es-ES" dirty="0" smtClean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Posible </a:t>
            </a:r>
            <a:r>
              <a:rPr lang="es-ES" dirty="0"/>
              <a:t>pérdida de la singularidad del </a:t>
            </a:r>
            <a:r>
              <a:rPr lang="es-ES" dirty="0" smtClean="0"/>
              <a:t>caso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Dificultad </a:t>
            </a:r>
            <a:r>
              <a:rPr lang="es-ES" dirty="0"/>
              <a:t>para captar procesos </a:t>
            </a:r>
            <a:r>
              <a:rPr lang="es-ES" dirty="0" err="1" smtClean="0"/>
              <a:t>transdiagnósticos</a:t>
            </a:r>
            <a:endParaRPr lang="es-ES" dirty="0" smtClean="0"/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Por </a:t>
            </a:r>
            <a:r>
              <a:rPr lang="es-ES" dirty="0"/>
              <a:t>ello, es recomendable adoptar una posición integradora</a:t>
            </a:r>
            <a:r>
              <a:rPr lang="es-ES" dirty="0" smtClean="0"/>
              <a:t>: utilizar </a:t>
            </a:r>
            <a:r>
              <a:rPr lang="es-ES" dirty="0"/>
              <a:t>la clasificación diagnóstica como </a:t>
            </a:r>
            <a:r>
              <a:rPr lang="es-ES" b="1" dirty="0"/>
              <a:t>marco de referencia</a:t>
            </a:r>
            <a:r>
              <a:rPr lang="es-ES" dirty="0"/>
              <a:t>, pero priorizar siempre la comprensión funcional y contextual del caso clínico.</a:t>
            </a:r>
          </a:p>
        </p:txBody>
      </p:sp>
    </p:spTree>
    <p:extLst>
      <p:ext uri="{BB962C8B-B14F-4D97-AF65-F5344CB8AC3E}">
        <p14:creationId xmlns:p14="http://schemas.microsoft.com/office/powerpoint/2010/main" val="96037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924629"/>
            <a:ext cx="119164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2.2. Trastornos </a:t>
            </a:r>
            <a:r>
              <a:rPr lang="es-ES" b="1" dirty="0" smtClean="0"/>
              <a:t>principales</a:t>
            </a:r>
          </a:p>
          <a:p>
            <a:endParaRPr lang="es-ES" b="1" dirty="0"/>
          </a:p>
          <a:p>
            <a:r>
              <a:rPr lang="es-ES" b="1" dirty="0" smtClean="0"/>
              <a:t>Trastorno </a:t>
            </a:r>
            <a:r>
              <a:rPr lang="es-ES" b="1" dirty="0"/>
              <a:t>de ansiedad por </a:t>
            </a:r>
            <a:r>
              <a:rPr lang="es-ES" b="1" dirty="0" smtClean="0"/>
              <a:t>separación</a:t>
            </a:r>
          </a:p>
          <a:p>
            <a:pPr marL="342900" indent="-342900">
              <a:buAutoNum type="arabicPeriod"/>
            </a:pPr>
            <a:endParaRPr lang="es-ES" b="1" dirty="0"/>
          </a:p>
          <a:p>
            <a:r>
              <a:rPr lang="es-ES" b="1" dirty="0"/>
              <a:t>Definición: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Miedo o ansiedad excesiva e inapropiada respecto a la separación de figuras de apego.</a:t>
            </a:r>
          </a:p>
          <a:p>
            <a:r>
              <a:rPr lang="es-ES" b="1" dirty="0"/>
              <a:t>Claves clínicas: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Malestar intenso ante separación real o anticipada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Preocupación por daño a los padres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Negativa a ir al colegio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Síntomas somáticos (dolor abdominal, vómitos)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Niño de 8 años que cada mañana presenta llanto intenso, dolor de estómago y se agarra a su madre para no entrar al colegio, temiendo que “le pase algo” cuando no esté con ella.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581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1021509"/>
            <a:ext cx="1183109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Mutismo </a:t>
            </a:r>
            <a:r>
              <a:rPr lang="es-ES" b="1" dirty="0" smtClean="0"/>
              <a:t>selectivo</a:t>
            </a:r>
          </a:p>
          <a:p>
            <a:endParaRPr lang="es-ES" b="1" dirty="0"/>
          </a:p>
          <a:p>
            <a:r>
              <a:rPr lang="es-ES" b="1" dirty="0"/>
              <a:t>Definición: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Incapacidad persistente para hablar en situaciones sociales específicas, a pesar de hacerlo en otros contextos.</a:t>
            </a:r>
          </a:p>
          <a:p>
            <a:r>
              <a:rPr lang="es-ES" b="1" dirty="0"/>
              <a:t>Claves clínicas: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Habla normal en casa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Silencio total en el colegio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Alta ansiedad social subyacente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se explica por falta de lenguaje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Niña de 6 años que en casa habla con normalidad, pero en el aula no responde ni a preguntas simples, comunicándose únicamente mediante gestos.</a:t>
            </a:r>
          </a:p>
        </p:txBody>
      </p:sp>
    </p:spTree>
    <p:extLst>
      <p:ext uri="{BB962C8B-B14F-4D97-AF65-F5344CB8AC3E}">
        <p14:creationId xmlns:p14="http://schemas.microsoft.com/office/powerpoint/2010/main" val="278852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1111240"/>
            <a:ext cx="1191643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Fobia </a:t>
            </a:r>
            <a:r>
              <a:rPr lang="es-ES" b="1" dirty="0" smtClean="0"/>
              <a:t>específica</a:t>
            </a:r>
          </a:p>
          <a:p>
            <a:endParaRPr lang="es-ES" b="1" dirty="0"/>
          </a:p>
          <a:p>
            <a:r>
              <a:rPr lang="es-ES" b="1" dirty="0"/>
              <a:t>Definición: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Miedo intenso, irracional y persistente hacia un objeto o situación concreta.</a:t>
            </a:r>
          </a:p>
          <a:p>
            <a:r>
              <a:rPr lang="es-ES" b="1" dirty="0"/>
              <a:t>Claves clínicas: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Respuesta inmediata de ansiedad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Evitación activa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Reconocimiento (en mayores) de que es excesivo </a:t>
            </a:r>
          </a:p>
          <a:p>
            <a:r>
              <a:rPr lang="es-ES" b="1" dirty="0"/>
              <a:t>Tipos frecuentes:</a:t>
            </a:r>
            <a:r>
              <a:rPr lang="es-ES" dirty="0"/>
              <a:t> animales, oscuridad, sangre, </a:t>
            </a:r>
            <a:r>
              <a:rPr lang="es-ES" dirty="0" smtClean="0"/>
              <a:t>tormentas.</a:t>
            </a:r>
          </a:p>
          <a:p>
            <a:endParaRPr lang="es-ES" dirty="0"/>
          </a:p>
          <a:p>
            <a:r>
              <a:rPr lang="es-ES" b="1" dirty="0"/>
              <a:t>Ejemplo clínico: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Niño de 7 años que evita parques por miedo extremo a los perros, llegando a cruzar la calle o llorar si ve uno a distancia.</a:t>
            </a:r>
          </a:p>
        </p:txBody>
      </p:sp>
    </p:spTree>
    <p:extLst>
      <p:ext uri="{BB962C8B-B14F-4D97-AF65-F5344CB8AC3E}">
        <p14:creationId xmlns:p14="http://schemas.microsoft.com/office/powerpoint/2010/main" val="64218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56032" y="1058085"/>
            <a:ext cx="11777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Trastorno de ansiedad social (fobia social</a:t>
            </a:r>
            <a:r>
              <a:rPr lang="es-ES" b="1" dirty="0" smtClean="0"/>
              <a:t>)</a:t>
            </a:r>
          </a:p>
          <a:p>
            <a:endParaRPr lang="es-ES" b="1" dirty="0"/>
          </a:p>
          <a:p>
            <a:r>
              <a:rPr lang="es-ES" b="1" dirty="0"/>
              <a:t>Definición: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Miedo intenso a situaciones sociales donde el individuo puede ser evaluado negativamente.</a:t>
            </a:r>
          </a:p>
          <a:p>
            <a:r>
              <a:rPr lang="es-ES" b="1" dirty="0"/>
              <a:t>Claves clínicas: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Temor a hacer el ridículo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Evitación de exposiciones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Síntomas fisiológicos intensos (rubor, temblor)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Alta autoconciencia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Adolescente de 15 años que evita participar en clase, presenta bloqueo al exponer trabajos y experimenta taquicardia intensa ante situaciones sociales.</a:t>
            </a:r>
          </a:p>
        </p:txBody>
      </p:sp>
    </p:spTree>
    <p:extLst>
      <p:ext uri="{BB962C8B-B14F-4D97-AF65-F5344CB8AC3E}">
        <p14:creationId xmlns:p14="http://schemas.microsoft.com/office/powerpoint/2010/main" val="203437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924629"/>
            <a:ext cx="1186766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Trastorno de </a:t>
            </a:r>
            <a:r>
              <a:rPr lang="es-ES" b="1" dirty="0" smtClean="0"/>
              <a:t>pánico</a:t>
            </a:r>
          </a:p>
          <a:p>
            <a:endParaRPr lang="es-ES" b="1" dirty="0"/>
          </a:p>
          <a:p>
            <a:r>
              <a:rPr lang="es-ES" b="1" dirty="0"/>
              <a:t>Definición: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Presencia recurrente de ataques de pánico inesperados, acompañados de preocupación por su repetición.</a:t>
            </a:r>
          </a:p>
          <a:p>
            <a:r>
              <a:rPr lang="es-ES" b="1" dirty="0"/>
              <a:t>Claves clínicas: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Crisis súbitas de miedo intenso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Síntomas físicos: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Palpitaciones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Sensación de ahogo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Mareo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Miedo a perder el control o morir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Adolescente de 16 años que experimenta episodios repentinos de intensa activación fisiológica en clase, interpretándolos como “me va a dar algo”.</a:t>
            </a:r>
          </a:p>
        </p:txBody>
      </p:sp>
    </p:spTree>
    <p:extLst>
      <p:ext uri="{BB962C8B-B14F-4D97-AF65-F5344CB8AC3E}">
        <p14:creationId xmlns:p14="http://schemas.microsoft.com/office/powerpoint/2010/main" val="301015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04800" y="924629"/>
            <a:ext cx="117287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Agorafobia</a:t>
            </a:r>
          </a:p>
          <a:p>
            <a:endParaRPr lang="es-ES" b="1" dirty="0"/>
          </a:p>
          <a:p>
            <a:r>
              <a:rPr lang="es-ES" b="1" dirty="0"/>
              <a:t>Definición: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Ansiedad ante situaciones donde escapar o recibir ayuda puede resultar difícil.</a:t>
            </a:r>
          </a:p>
          <a:p>
            <a:r>
              <a:rPr lang="es-ES" b="1" dirty="0"/>
              <a:t>Claves clínicas: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Evitación de: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Transporte público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Multitudes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Espacios abiertos o cerrados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Dependencia de acompañantes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Adolescente que evita centros comerciales o transporte público por miedo a sufrir una crisis de ansiedad sin poder salir.</a:t>
            </a:r>
          </a:p>
        </p:txBody>
      </p:sp>
    </p:spTree>
    <p:extLst>
      <p:ext uri="{BB962C8B-B14F-4D97-AF65-F5344CB8AC3E}">
        <p14:creationId xmlns:p14="http://schemas.microsoft.com/office/powerpoint/2010/main" val="36537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92608" y="1050280"/>
            <a:ext cx="116921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Trastorno de ansiedad generalizada (TAG</a:t>
            </a:r>
            <a:r>
              <a:rPr lang="es-ES" b="1" dirty="0" smtClean="0"/>
              <a:t>)</a:t>
            </a:r>
          </a:p>
          <a:p>
            <a:endParaRPr lang="es-ES" b="1" dirty="0"/>
          </a:p>
          <a:p>
            <a:r>
              <a:rPr lang="es-ES" b="1" dirty="0"/>
              <a:t>Definición: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Preocupación excesiva, persistente y difícil de controlar sobre múltiples áreas.</a:t>
            </a:r>
          </a:p>
          <a:p>
            <a:r>
              <a:rPr lang="es-ES" b="1" dirty="0"/>
              <a:t>Claves clínicas: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Preocupaciones constantes (académicas, familiares, salud)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Inquietud, fatiga, tensión muscular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Dificultad para relajarse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Niña de 11 años que se preocupa constantemente por sus notas, la salud de sus padres y su futuro, con dificultades para dormir y relajarse.</a:t>
            </a:r>
          </a:p>
        </p:txBody>
      </p:sp>
    </p:spTree>
    <p:extLst>
      <p:ext uri="{BB962C8B-B14F-4D97-AF65-F5344CB8AC3E}">
        <p14:creationId xmlns:p14="http://schemas.microsoft.com/office/powerpoint/2010/main" val="170244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29184" y="1033701"/>
            <a:ext cx="115214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Trastorno de ansiedad inducido por </a:t>
            </a:r>
            <a:r>
              <a:rPr lang="es-ES" b="1" dirty="0" smtClean="0"/>
              <a:t>sustancias/medicación</a:t>
            </a:r>
          </a:p>
          <a:p>
            <a:endParaRPr lang="es-ES" b="1" dirty="0"/>
          </a:p>
          <a:p>
            <a:r>
              <a:rPr lang="es-ES" b="1" dirty="0"/>
              <a:t>Definición: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Síntomas de ansiedad causados por efectos fisiológicos de sustancias o fármacos.</a:t>
            </a:r>
          </a:p>
          <a:p>
            <a:r>
              <a:rPr lang="es-ES" b="1" dirty="0"/>
              <a:t>Claves clínicas: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Relación temporal con consumo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Sustancias implicadas: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Estimulantes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Cafeína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Medicación </a:t>
            </a:r>
            <a:endParaRPr lang="es-ES" dirty="0" smtClean="0"/>
          </a:p>
          <a:p>
            <a:pPr lvl="1"/>
            <a:endParaRPr lang="es-ES" dirty="0"/>
          </a:p>
          <a:p>
            <a:r>
              <a:rPr lang="es-ES" b="1" dirty="0"/>
              <a:t>Ejemplo clínico: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Adolescente que presenta ansiedad intensa y palpitaciones tras consumo elevado de bebidas energéticas.</a:t>
            </a:r>
          </a:p>
        </p:txBody>
      </p:sp>
    </p:spTree>
    <p:extLst>
      <p:ext uri="{BB962C8B-B14F-4D97-AF65-F5344CB8AC3E}">
        <p14:creationId xmlns:p14="http://schemas.microsoft.com/office/powerpoint/2010/main" val="27746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41376" y="924629"/>
            <a:ext cx="116677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Trastorno de ansiedad debido a otra condición </a:t>
            </a:r>
            <a:r>
              <a:rPr lang="es-ES" b="1" dirty="0" smtClean="0"/>
              <a:t>médica</a:t>
            </a:r>
          </a:p>
          <a:p>
            <a:endParaRPr lang="es-ES" b="1" dirty="0"/>
          </a:p>
          <a:p>
            <a:r>
              <a:rPr lang="es-ES" b="1" dirty="0"/>
              <a:t>Definición: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Ansiedad directamente atribuible a una enfermedad médica.</a:t>
            </a:r>
          </a:p>
          <a:p>
            <a:r>
              <a:rPr lang="es-ES" b="1" dirty="0"/>
              <a:t>Claves clínicas: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Relación fisiopatológica clara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Ejemplos: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Hipertiroidismo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Problemas cardiacos </a:t>
            </a:r>
            <a:endParaRPr lang="es-ES" dirty="0" smtClean="0"/>
          </a:p>
          <a:p>
            <a:pPr lvl="1"/>
            <a:endParaRPr lang="es-ES" dirty="0"/>
          </a:p>
          <a:p>
            <a:r>
              <a:rPr lang="es-ES" b="1" dirty="0"/>
              <a:t>Ejemplo clínico: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Adolescente con hipertiroidismo que presenta nerviosismo constante, taquicardia y sensación de inquietud.</a:t>
            </a:r>
          </a:p>
        </p:txBody>
      </p:sp>
    </p:spTree>
    <p:extLst>
      <p:ext uri="{BB962C8B-B14F-4D97-AF65-F5344CB8AC3E}">
        <p14:creationId xmlns:p14="http://schemas.microsoft.com/office/powerpoint/2010/main" val="120727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1901952" y="4693920"/>
            <a:ext cx="8936736" cy="1402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1018092"/>
            <a:ext cx="1192862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Otros trastornos de ansiedad especificados / no </a:t>
            </a:r>
            <a:r>
              <a:rPr lang="es-ES" b="1" dirty="0" smtClean="0"/>
              <a:t>especificados</a:t>
            </a:r>
          </a:p>
          <a:p>
            <a:endParaRPr lang="es-ES" b="1" dirty="0"/>
          </a:p>
          <a:p>
            <a:r>
              <a:rPr lang="es-ES" b="1" dirty="0"/>
              <a:t>Definición: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Cuadros clínicos que no cumplen todos los criterios, pero generan malestar significativo.</a:t>
            </a:r>
          </a:p>
          <a:p>
            <a:r>
              <a:rPr lang="es-ES" b="1" dirty="0"/>
              <a:t>Claves clínicas: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Presentaciones atípicas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Síntomas </a:t>
            </a:r>
            <a:r>
              <a:rPr lang="es-ES" dirty="0" err="1"/>
              <a:t>subumbrales</a:t>
            </a:r>
            <a:r>
              <a:rPr lang="es-E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Necesidad de intervención clínica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Niño con ansiedad significativa ante varias situaciones, pero sin cumplir criterios completos para un trastorno específico.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901952" y="4864900"/>
            <a:ext cx="86441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Todos los trastornos de ansiedad comparten una base común —la percepción de amenaza y la evitación—, pero se diferencian en el contenido del miedo, el contexto en el que aparece y la forma en que el menor responde a esa amenaza.</a:t>
            </a:r>
          </a:p>
        </p:txBody>
      </p:sp>
    </p:spTree>
    <p:extLst>
      <p:ext uri="{BB962C8B-B14F-4D97-AF65-F5344CB8AC3E}">
        <p14:creationId xmlns:p14="http://schemas.microsoft.com/office/powerpoint/2010/main" val="36127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089021"/>
              </p:ext>
            </p:extLst>
          </p:nvPr>
        </p:nvGraphicFramePr>
        <p:xfrm>
          <a:off x="511920" y="762312"/>
          <a:ext cx="11350896" cy="5664148"/>
        </p:xfrm>
        <a:graphic>
          <a:graphicData uri="http://schemas.openxmlformats.org/drawingml/2006/table">
            <a:tbl>
              <a:tblPr/>
              <a:tblGrid>
                <a:gridCol w="1891816">
                  <a:extLst>
                    <a:ext uri="{9D8B030D-6E8A-4147-A177-3AD203B41FA5}">
                      <a16:colId xmlns:a16="http://schemas.microsoft.com/office/drawing/2014/main" val="1107721561"/>
                    </a:ext>
                  </a:extLst>
                </a:gridCol>
                <a:gridCol w="1891816">
                  <a:extLst>
                    <a:ext uri="{9D8B030D-6E8A-4147-A177-3AD203B41FA5}">
                      <a16:colId xmlns:a16="http://schemas.microsoft.com/office/drawing/2014/main" val="3538856473"/>
                    </a:ext>
                  </a:extLst>
                </a:gridCol>
                <a:gridCol w="1891816">
                  <a:extLst>
                    <a:ext uri="{9D8B030D-6E8A-4147-A177-3AD203B41FA5}">
                      <a16:colId xmlns:a16="http://schemas.microsoft.com/office/drawing/2014/main" val="1227022532"/>
                    </a:ext>
                  </a:extLst>
                </a:gridCol>
                <a:gridCol w="1891816">
                  <a:extLst>
                    <a:ext uri="{9D8B030D-6E8A-4147-A177-3AD203B41FA5}">
                      <a16:colId xmlns:a16="http://schemas.microsoft.com/office/drawing/2014/main" val="1061344979"/>
                    </a:ext>
                  </a:extLst>
                </a:gridCol>
                <a:gridCol w="1891816">
                  <a:extLst>
                    <a:ext uri="{9D8B030D-6E8A-4147-A177-3AD203B41FA5}">
                      <a16:colId xmlns:a16="http://schemas.microsoft.com/office/drawing/2014/main" val="1462806867"/>
                    </a:ext>
                  </a:extLst>
                </a:gridCol>
                <a:gridCol w="1891816">
                  <a:extLst>
                    <a:ext uri="{9D8B030D-6E8A-4147-A177-3AD203B41FA5}">
                      <a16:colId xmlns:a16="http://schemas.microsoft.com/office/drawing/2014/main" val="2301429078"/>
                    </a:ext>
                  </a:extLst>
                </a:gridCol>
              </a:tblGrid>
              <a:tr h="200391">
                <a:tc>
                  <a:txBody>
                    <a:bodyPr/>
                    <a:lstStyle/>
                    <a:p>
                      <a:r>
                        <a:rPr lang="es-ES" sz="1300" b="1" dirty="0"/>
                        <a:t>Trastorno</a:t>
                      </a:r>
                      <a:endParaRPr lang="es-ES" sz="1300" dirty="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b="1"/>
                        <a:t>Objeto de miedo principal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b="1"/>
                        <a:t>Edad típica de inicio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b="1"/>
                        <a:t>Síntomas clave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b="1"/>
                        <a:t>Conducta predominante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b="1"/>
                        <a:t>Ejemplo clínico prototípico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018079"/>
                  </a:ext>
                </a:extLst>
              </a:tr>
              <a:tr h="543917">
                <a:tc>
                  <a:txBody>
                    <a:bodyPr/>
                    <a:lstStyle/>
                    <a:p>
                      <a:r>
                        <a:rPr lang="es-ES" sz="1300" b="1"/>
                        <a:t>Ansiedad por separación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Separación de figuras de apego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Infancia (6–9 años)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Angustia intensa, miedo a pérdida, somatización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Evitación de separación, dependencia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Niño que no quiere ir al colegio por miedo a que algo le ocurra a sus padres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6718884"/>
                  </a:ext>
                </a:extLst>
              </a:tr>
              <a:tr h="458036">
                <a:tc>
                  <a:txBody>
                    <a:bodyPr/>
                    <a:lstStyle/>
                    <a:p>
                      <a:r>
                        <a:rPr lang="es-ES" sz="1300" b="1"/>
                        <a:t>Mutismo selectivo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Situaciones sociales específicas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Infancia temprana (5–7 años)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Incapacidad para hablar en ciertos contextos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Inhibición extrema, evitación verbal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Niña que habla en casa pero permanece en silencio en el colegio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997749"/>
                  </a:ext>
                </a:extLst>
              </a:tr>
              <a:tr h="458036">
                <a:tc>
                  <a:txBody>
                    <a:bodyPr/>
                    <a:lstStyle/>
                    <a:p>
                      <a:r>
                        <a:rPr lang="es-ES" sz="1300" b="1"/>
                        <a:t>Fobia específica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Objeto o situación concreta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Infancia (variable)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Miedo inmediato, respuesta intensa, evitación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Evitación directa del estímulo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Niño que evita perros de forma extrema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742643"/>
                  </a:ext>
                </a:extLst>
              </a:tr>
              <a:tr h="458036">
                <a:tc>
                  <a:txBody>
                    <a:bodyPr/>
                    <a:lstStyle/>
                    <a:p>
                      <a:r>
                        <a:rPr lang="es-ES" sz="1300" b="1"/>
                        <a:t>Ansiedad social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Evaluación negativa por otros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Adolescencia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Miedo al ridículo, vergüenza, autoconciencia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Evitación social, bloqueo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Adolescente que no expone trabajos por miedo a ser juzgado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260418"/>
                  </a:ext>
                </a:extLst>
              </a:tr>
              <a:tr h="372154">
                <a:tc>
                  <a:txBody>
                    <a:bodyPr/>
                    <a:lstStyle/>
                    <a:p>
                      <a:r>
                        <a:rPr lang="es-ES" sz="1300" b="1"/>
                        <a:t>Trastorno de pánico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Sensaciones físicas internas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Adolescencia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Crisis súbitas, síntomas físicos intensos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Evitación interoceptiva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Adolescente que teme sufrir ataques en público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1012071"/>
                  </a:ext>
                </a:extLst>
              </a:tr>
              <a:tr h="372154">
                <a:tc>
                  <a:txBody>
                    <a:bodyPr/>
                    <a:lstStyle/>
                    <a:p>
                      <a:r>
                        <a:rPr lang="es-ES" sz="1300" b="1"/>
                        <a:t>Agorafobia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Situaciones sin escape fácil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Adolescencia tardía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Miedo a quedar atrapado, indefensión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Evitación de espacios abiertos/cerrados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300"/>
                        <a:t>Adolescente que evita transporte público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0427607"/>
                  </a:ext>
                </a:extLst>
              </a:tr>
              <a:tr h="372154">
                <a:tc>
                  <a:txBody>
                    <a:bodyPr/>
                    <a:lstStyle/>
                    <a:p>
                      <a:r>
                        <a:rPr lang="es-ES" sz="1300" b="1"/>
                        <a:t>Ansiedad generalizada (TAG)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Múltiples áreas (difusas)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Niñez media – adolescencia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Preocupación excesiva, incontrolable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 err="1"/>
                        <a:t>Rumiación</a:t>
                      </a:r>
                      <a:r>
                        <a:rPr lang="es-ES" sz="1300" dirty="0"/>
                        <a:t>, </a:t>
                      </a:r>
                      <a:r>
                        <a:rPr lang="es-ES" sz="1300" dirty="0" err="1"/>
                        <a:t>hipercontrol</a:t>
                      </a:r>
                      <a:endParaRPr lang="es-ES" sz="1300" dirty="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Niña que se preocupa constantemente por todo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709897"/>
                  </a:ext>
                </a:extLst>
              </a:tr>
              <a:tr h="372154">
                <a:tc>
                  <a:txBody>
                    <a:bodyPr/>
                    <a:lstStyle/>
                    <a:p>
                      <a:r>
                        <a:rPr lang="es-ES" sz="1300" b="1"/>
                        <a:t>Inducido por sustancias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Efectos fisiológicos de sustancias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Adolescencia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Ansiedad tras consumo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Dependiente del contexto de consumo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Ansiedad tras consumo de cafeína o estimulantes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7361178"/>
                  </a:ext>
                </a:extLst>
              </a:tr>
              <a:tr h="372154">
                <a:tc>
                  <a:txBody>
                    <a:bodyPr/>
                    <a:lstStyle/>
                    <a:p>
                      <a:r>
                        <a:rPr lang="es-ES" sz="1300" b="1"/>
                        <a:t>Debido a condición médica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Alteraciones fisiológicas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Variable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Síntomas ansiosos asociados a enfermedad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No depende de estímulos externos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Ansiedad en hipertiroidismo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438311"/>
                  </a:ext>
                </a:extLst>
              </a:tr>
              <a:tr h="372154">
                <a:tc>
                  <a:txBody>
                    <a:bodyPr/>
                    <a:lstStyle/>
                    <a:p>
                      <a:r>
                        <a:rPr lang="es-ES" sz="1300" b="1"/>
                        <a:t>Otros especificados/no especificados</a:t>
                      </a:r>
                      <a:endParaRPr lang="es-ES" sz="1300"/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Variable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Variable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/>
                        <a:t>Síntomas subclínicos o atípicos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Variable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/>
                        <a:t>Ansiedad significativa sin cumplir criterios completos</a:t>
                      </a:r>
                    </a:p>
                  </a:txBody>
                  <a:tcPr marL="28627" marR="28627" marT="14314" marB="143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777254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1889760" y="139149"/>
            <a:ext cx="8692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TABLA COMPARATIVA DE LOS TRASTORNOS DE ANSIEDAD (DSM-5-TR)</a:t>
            </a:r>
          </a:p>
        </p:txBody>
      </p:sp>
      <p:cxnSp>
        <p:nvCxnSpPr>
          <p:cNvPr id="6" name="Conector recto 5"/>
          <p:cNvCxnSpPr/>
          <p:nvPr/>
        </p:nvCxnSpPr>
        <p:spPr>
          <a:xfrm flipV="1">
            <a:off x="265725" y="1178460"/>
            <a:ext cx="11804355" cy="609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72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1148787"/>
            <a:ext cx="119286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D</a:t>
            </a:r>
            <a:r>
              <a:rPr lang="es-ES" b="1" dirty="0" smtClean="0"/>
              <a:t>iferenciación con otros trastornos (</a:t>
            </a:r>
            <a:r>
              <a:rPr lang="es-ES" b="1" dirty="0"/>
              <a:t>MUY IMPORTANTE</a:t>
            </a:r>
            <a:r>
              <a:rPr lang="es-ES" b="1" dirty="0" smtClean="0"/>
              <a:t>)</a:t>
            </a:r>
          </a:p>
          <a:p>
            <a:endParaRPr lang="es-ES" b="1" dirty="0"/>
          </a:p>
          <a:p>
            <a:r>
              <a:rPr lang="es-ES" dirty="0"/>
              <a:t>El DSM-5-TR establece límites claros con otros trastornos: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Trastorno obsesivo-compulsivo</a:t>
            </a:r>
            <a:r>
              <a:rPr lang="es-ES" dirty="0"/>
              <a:t> → ahora categoría independiente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Trastornos relacionados con trauma (TEPT)</a:t>
            </a:r>
            <a:r>
              <a:rPr lang="es-ES" dirty="0"/>
              <a:t> → categoría separada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Trastornos depresivos</a:t>
            </a:r>
            <a:r>
              <a:rPr lang="es-ES" dirty="0"/>
              <a:t> → aunque </a:t>
            </a:r>
            <a:r>
              <a:rPr lang="es-ES" dirty="0" err="1"/>
              <a:t>comórbidos</a:t>
            </a:r>
            <a:r>
              <a:rPr lang="es-ES" dirty="0"/>
              <a:t>, diferenciados 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Esto </a:t>
            </a:r>
            <a:r>
              <a:rPr lang="es-ES" dirty="0"/>
              <a:t>es clave para evitar errores diagnósticos.</a:t>
            </a:r>
          </a:p>
        </p:txBody>
      </p:sp>
    </p:spTree>
    <p:extLst>
      <p:ext uri="{BB962C8B-B14F-4D97-AF65-F5344CB8AC3E}">
        <p14:creationId xmlns:p14="http://schemas.microsoft.com/office/powerpoint/2010/main" val="418559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26720" y="1051757"/>
            <a:ext cx="10253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3. ETIOLOGÍA Y MODELOS EXPLICATIVOS </a:t>
            </a:r>
          </a:p>
          <a:p>
            <a:r>
              <a:rPr lang="es-ES" b="1" dirty="0"/>
              <a:t>3.1. Modelos biológicos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Temperamento (inhibición conductual)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Bases neurobiológicas </a:t>
            </a:r>
          </a:p>
          <a:p>
            <a:r>
              <a:rPr lang="es-ES" b="1" dirty="0"/>
              <a:t>3.2. Modelos cognitivo-conductuales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Pensamientos </a:t>
            </a:r>
            <a:r>
              <a:rPr lang="es-ES" dirty="0"/>
              <a:t>automáticos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Sesgos atencionales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Interpretación de amenaza </a:t>
            </a:r>
          </a:p>
          <a:p>
            <a:r>
              <a:rPr lang="es-ES" b="1" dirty="0"/>
              <a:t>3.3. Modelos de aprendizaje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Condicionamiento clásico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Condicionamiento operante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Aprendizaje vicario </a:t>
            </a:r>
          </a:p>
          <a:p>
            <a:r>
              <a:rPr lang="es-ES" b="1" dirty="0"/>
              <a:t>3.4. Factores familiares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Sobreprotección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Estilos educativos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Modelado de ansiedad</a:t>
            </a:r>
          </a:p>
        </p:txBody>
      </p:sp>
    </p:spTree>
    <p:extLst>
      <p:ext uri="{BB962C8B-B14F-4D97-AF65-F5344CB8AC3E}">
        <p14:creationId xmlns:p14="http://schemas.microsoft.com/office/powerpoint/2010/main" val="99475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/>
          <p:cNvSpPr/>
          <p:nvPr/>
        </p:nvSpPr>
        <p:spPr>
          <a:xfrm>
            <a:off x="1706881" y="3072384"/>
            <a:ext cx="9022079" cy="890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55763" y="924629"/>
            <a:ext cx="117655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3.1. Modelos </a:t>
            </a:r>
            <a:r>
              <a:rPr lang="es-ES" b="1" dirty="0" smtClean="0"/>
              <a:t>biológicos</a:t>
            </a:r>
          </a:p>
          <a:p>
            <a:pPr algn="just"/>
            <a:endParaRPr lang="es-ES" b="1" dirty="0"/>
          </a:p>
          <a:p>
            <a:pPr algn="just"/>
            <a:r>
              <a:rPr lang="es-ES" dirty="0"/>
              <a:t>Los modelos biológicos explican la ansiedad como el resultado de la interacción entre </a:t>
            </a:r>
            <a:r>
              <a:rPr lang="es-ES" b="1" dirty="0"/>
              <a:t>factores genéticos, neurobiológicos y temperamentales</a:t>
            </a:r>
            <a:r>
              <a:rPr lang="es-ES" dirty="0"/>
              <a:t>, que predisponen al menor a responder de forma más intensa o persistente ante estímulos potencialmente amenazantes. Aunque no determinan por sí solos la aparición de un trastorno, sí configuran una </a:t>
            </a:r>
            <a:r>
              <a:rPr lang="es-ES" b="1" dirty="0"/>
              <a:t>vulnerabilidad basal</a:t>
            </a:r>
            <a:r>
              <a:rPr lang="es-ES" dirty="0"/>
              <a:t> sobre la que actúan variables psicológicas y ambientales</a:t>
            </a:r>
            <a:r>
              <a:rPr lang="es-ES" dirty="0" smtClean="0"/>
              <a:t>.</a:t>
            </a:r>
          </a:p>
          <a:p>
            <a:pPr algn="just"/>
            <a:endParaRPr lang="es-ES" dirty="0" smtClean="0"/>
          </a:p>
          <a:p>
            <a:pPr algn="just"/>
            <a:endParaRPr lang="es-ES" dirty="0"/>
          </a:p>
          <a:p>
            <a:pPr algn="ctr"/>
            <a:r>
              <a:rPr lang="es-ES" dirty="0">
                <a:solidFill>
                  <a:schemeClr val="bg1"/>
                </a:solidFill>
              </a:rPr>
              <a:t>Los factores biológicos no determinan la ansiedad, pero establecen una predisposición que, </a:t>
            </a:r>
            <a:endParaRPr lang="es-ES" dirty="0" smtClean="0">
              <a:solidFill>
                <a:schemeClr val="bg1"/>
              </a:solidFill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</a:rPr>
              <a:t>en </a:t>
            </a:r>
            <a:r>
              <a:rPr lang="es-ES" dirty="0">
                <a:solidFill>
                  <a:schemeClr val="bg1"/>
                </a:solidFill>
              </a:rPr>
              <a:t>interacción con el entorno y el aprendizaje, puede dar lugar a trastornos clínicos.</a:t>
            </a:r>
          </a:p>
        </p:txBody>
      </p:sp>
    </p:spTree>
    <p:extLst>
      <p:ext uri="{BB962C8B-B14F-4D97-AF65-F5344CB8AC3E}">
        <p14:creationId xmlns:p14="http://schemas.microsoft.com/office/powerpoint/2010/main" val="223017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29184" y="121168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1. Vulnerabilidad biológica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Base genética moderada (30–50%)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se hereda el trastorno, sino la </a:t>
            </a:r>
            <a:r>
              <a:rPr lang="es-ES" b="1" dirty="0"/>
              <a:t>predisposición</a:t>
            </a:r>
            <a:r>
              <a:rPr lang="es-ES" dirty="0"/>
              <a:t>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29184" y="242207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2. Temperamento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Inhibición conductual</a:t>
            </a:r>
            <a:r>
              <a:rPr lang="es-ES" dirty="0"/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Retraimiento ante lo nuevo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Mayor reactividad</a:t>
            </a:r>
            <a:br>
              <a:rPr lang="es-ES" dirty="0"/>
            </a:br>
            <a:r>
              <a:rPr lang="es-ES" dirty="0"/>
              <a:t>→ Factor de riesgo clave en infancia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29184" y="418646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3. Neurobiología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Amígdala</a:t>
            </a:r>
            <a:r>
              <a:rPr lang="es-ES" dirty="0"/>
              <a:t> → detección de amenaza (hiperactiva)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Corteza prefrontal</a:t>
            </a:r>
            <a:r>
              <a:rPr lang="es-ES" dirty="0"/>
              <a:t> → regulación (menos eficaz)</a:t>
            </a:r>
            <a:br>
              <a:rPr lang="es-ES" dirty="0"/>
            </a:br>
            <a:r>
              <a:rPr lang="es-ES" dirty="0"/>
              <a:t>→ Desequilibrio: alta reactividad + bajo control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998464" y="121168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4. Neurotransmisores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Serotonina → regulación emocional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GABA → inhibición (calma)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Noradrenalina → activación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096000" y="2699074"/>
            <a:ext cx="3633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5. Reactividad fisiológica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Mayor activación basal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Respuesta intensa al estrés</a:t>
            </a:r>
            <a:br>
              <a:rPr lang="es-ES" dirty="0"/>
            </a:br>
            <a:r>
              <a:rPr lang="es-ES" dirty="0"/>
              <a:t>→ Dificultad para volver a la calma</a:t>
            </a:r>
          </a:p>
        </p:txBody>
      </p:sp>
    </p:spTree>
    <p:extLst>
      <p:ext uri="{BB962C8B-B14F-4D97-AF65-F5344CB8AC3E}">
        <p14:creationId xmlns:p14="http://schemas.microsoft.com/office/powerpoint/2010/main" val="410203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75998" y="924629"/>
            <a:ext cx="1175750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solidFill>
                  <a:prstClr val="black"/>
                </a:solidFill>
              </a:rPr>
              <a:t>3.2. Modelos </a:t>
            </a:r>
            <a:r>
              <a:rPr lang="es-ES" b="1" dirty="0" smtClean="0">
                <a:solidFill>
                  <a:prstClr val="black"/>
                </a:solidFill>
              </a:rPr>
              <a:t>cognitivo-conductuales</a:t>
            </a:r>
          </a:p>
          <a:p>
            <a:pPr algn="just"/>
            <a:endParaRPr lang="es-ES" b="1" dirty="0">
              <a:solidFill>
                <a:prstClr val="black"/>
              </a:solidFill>
            </a:endParaRPr>
          </a:p>
          <a:p>
            <a:pPr algn="just"/>
            <a:r>
              <a:rPr lang="es-ES" dirty="0"/>
              <a:t>El modelo cognitivo-conductual plantea que la ansiedad no está determinada directamente por los acontecimientos, sino por la interpretación que el individuo realiza de dichos acontecimientos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Esto </a:t>
            </a:r>
            <a:r>
              <a:rPr lang="es-ES" dirty="0"/>
              <a:t>implica que</a:t>
            </a:r>
            <a:r>
              <a:rPr lang="es-ES" dirty="0" smtClean="0"/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Dos </a:t>
            </a:r>
            <a:r>
              <a:rPr lang="es-ES" dirty="0"/>
              <a:t>niños ante la misma situación pueden reaccionar de forma </a:t>
            </a:r>
            <a:r>
              <a:rPr lang="es-ES" dirty="0" smtClean="0"/>
              <a:t>distinta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La </a:t>
            </a:r>
            <a:r>
              <a:rPr lang="es-ES" dirty="0"/>
              <a:t>clave no está en el estímulo, sino en el procesamiento </a:t>
            </a:r>
            <a:r>
              <a:rPr lang="es-ES" dirty="0" smtClean="0"/>
              <a:t>cognitivo</a:t>
            </a:r>
          </a:p>
          <a:p>
            <a:pPr algn="just"/>
            <a:endParaRPr lang="es-ES" dirty="0"/>
          </a:p>
          <a:p>
            <a:pPr algn="just"/>
            <a:r>
              <a:rPr lang="es-ES" b="1" dirty="0" smtClean="0"/>
              <a:t>La </a:t>
            </a:r>
            <a:r>
              <a:rPr lang="es-ES" b="1" dirty="0"/>
              <a:t>ansiedad surge cuando una situación es interpretada como amenazante y el individuo percibe que no dispone de recursos suficientes para afrontarla.</a:t>
            </a:r>
          </a:p>
        </p:txBody>
      </p:sp>
    </p:spTree>
    <p:extLst>
      <p:ext uri="{BB962C8B-B14F-4D97-AF65-F5344CB8AC3E}">
        <p14:creationId xmlns:p14="http://schemas.microsoft.com/office/powerpoint/2010/main" val="389075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924629"/>
            <a:ext cx="1180670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E</a:t>
            </a:r>
            <a:r>
              <a:rPr lang="es-ES" b="1" dirty="0" smtClean="0"/>
              <a:t>structura tripartita de la ansiedad</a:t>
            </a:r>
          </a:p>
          <a:p>
            <a:endParaRPr lang="es-ES" b="1" dirty="0" smtClean="0"/>
          </a:p>
          <a:p>
            <a:r>
              <a:rPr lang="es-ES" dirty="0" smtClean="0"/>
              <a:t>El </a:t>
            </a:r>
            <a:r>
              <a:rPr lang="es-ES" dirty="0"/>
              <a:t>modelo distingue tres sistemas interrelacionados</a:t>
            </a:r>
            <a:r>
              <a:rPr lang="es-ES" dirty="0" smtClean="0"/>
              <a:t>:</a:t>
            </a:r>
          </a:p>
          <a:p>
            <a:endParaRPr lang="es-ES" dirty="0"/>
          </a:p>
          <a:p>
            <a:r>
              <a:rPr lang="es-ES" b="1" dirty="0" smtClean="0"/>
              <a:t>1</a:t>
            </a:r>
            <a:r>
              <a:rPr lang="es-ES" b="1" dirty="0"/>
              <a:t>. Componente cognitivo</a:t>
            </a:r>
          </a:p>
          <a:p>
            <a:r>
              <a:rPr lang="es-ES" dirty="0"/>
              <a:t>Incluye: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Pensamientos automáticos negativos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Imágenes mentales de fracaso o peligro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Creencias disfuncionales </a:t>
            </a:r>
          </a:p>
          <a:p>
            <a:r>
              <a:rPr lang="es-ES" b="1" dirty="0"/>
              <a:t>Ejemplo: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“Si hablo en clase, se van a reír de mí”</a:t>
            </a:r>
          </a:p>
          <a:p>
            <a:r>
              <a:rPr lang="es-ES" dirty="0"/>
              <a:t>Estos pensamientos suelen ser: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Rápidos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Automáticos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</a:t>
            </a:r>
            <a:r>
              <a:rPr lang="es-ES" dirty="0" smtClean="0"/>
              <a:t>cuestionados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4291584" y="2030998"/>
            <a:ext cx="32552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2. Componente fisiológico</a:t>
            </a:r>
          </a:p>
          <a:p>
            <a:r>
              <a:rPr lang="es-ES" dirty="0"/>
              <a:t>Activación del sistema nervioso: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Taquicardia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Sudoración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Tensión muscular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Sensación de ahogo </a:t>
            </a:r>
          </a:p>
          <a:p>
            <a:r>
              <a:rPr lang="es-ES" dirty="0"/>
              <a:t>En niños: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Frecuente somatización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(</a:t>
            </a:r>
            <a:r>
              <a:rPr lang="es-ES" dirty="0"/>
              <a:t>dolor abdominal, cefaleas)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876032" y="2030998"/>
            <a:ext cx="39380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3. Componente conductual</a:t>
            </a:r>
          </a:p>
          <a:p>
            <a:r>
              <a:rPr lang="es-ES" dirty="0"/>
              <a:t>Conductas dirigidas a reducir la ansiedad: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Evitación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Escape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Conductas de seguridad </a:t>
            </a:r>
          </a:p>
          <a:p>
            <a:r>
              <a:rPr lang="es-ES" b="1" dirty="0"/>
              <a:t>Ejemplo: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No levantar la mano en clase, evitar mirar a los compañeros</a:t>
            </a:r>
          </a:p>
        </p:txBody>
      </p:sp>
    </p:spTree>
    <p:extLst>
      <p:ext uri="{BB962C8B-B14F-4D97-AF65-F5344CB8AC3E}">
        <p14:creationId xmlns:p14="http://schemas.microsoft.com/office/powerpoint/2010/main" val="119509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5" y="834241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P</a:t>
            </a:r>
            <a:r>
              <a:rPr lang="es-ES" b="1" dirty="0" smtClean="0"/>
              <a:t>roceso de generación y mantenimiento</a:t>
            </a:r>
          </a:p>
          <a:p>
            <a:endParaRPr lang="es-ES" b="1" dirty="0" smtClean="0"/>
          </a:p>
          <a:p>
            <a:r>
              <a:rPr lang="es-ES" dirty="0" smtClean="0"/>
              <a:t>El </a:t>
            </a:r>
            <a:r>
              <a:rPr lang="es-ES" dirty="0"/>
              <a:t>modelo se entiende mejor como un </a:t>
            </a:r>
            <a:r>
              <a:rPr lang="es-ES" b="1" dirty="0"/>
              <a:t>circuito funcional</a:t>
            </a:r>
            <a:r>
              <a:rPr lang="es-ES" dirty="0"/>
              <a:t>:</a:t>
            </a:r>
          </a:p>
          <a:p>
            <a:pPr>
              <a:buFont typeface="+mj-lt"/>
              <a:buAutoNum type="arabicPeriod"/>
            </a:pPr>
            <a:r>
              <a:rPr lang="es-ES" b="1" dirty="0"/>
              <a:t>Situación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(ej. exposición oral) </a:t>
            </a:r>
          </a:p>
          <a:p>
            <a:pPr>
              <a:buFont typeface="+mj-lt"/>
              <a:buAutoNum type="arabicPeriod"/>
            </a:pPr>
            <a:r>
              <a:rPr lang="es-ES" b="1" dirty="0"/>
              <a:t>Interpretación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“Voy a hacerlo mal” </a:t>
            </a:r>
          </a:p>
          <a:p>
            <a:pPr>
              <a:buFont typeface="+mj-lt"/>
              <a:buAutoNum type="arabicPeriod"/>
            </a:pPr>
            <a:r>
              <a:rPr lang="es-ES" b="1" dirty="0"/>
              <a:t>Respuesta emocional/fisiológica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Ansiedad </a:t>
            </a:r>
          </a:p>
          <a:p>
            <a:pPr>
              <a:buFont typeface="+mj-lt"/>
              <a:buAutoNum type="arabicPeriod"/>
            </a:pPr>
            <a:r>
              <a:rPr lang="es-ES" b="1" dirty="0"/>
              <a:t>Conducta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Evitación </a:t>
            </a:r>
          </a:p>
          <a:p>
            <a:pPr>
              <a:buFont typeface="+mj-lt"/>
              <a:buAutoNum type="arabicPeriod"/>
            </a:pPr>
            <a:r>
              <a:rPr lang="es-ES" b="1" dirty="0"/>
              <a:t>Consecuencia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↓ Ansiedad inmediata (alivio) </a:t>
            </a:r>
          </a:p>
          <a:p>
            <a:pPr>
              <a:buFont typeface="+mj-lt"/>
              <a:buAutoNum type="arabicPeriod"/>
            </a:pPr>
            <a:r>
              <a:rPr lang="es-ES" b="1" dirty="0"/>
              <a:t>Efecto a largo plazo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Mantenimiento del problema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547360" y="2109508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Concepto clave: </a:t>
            </a:r>
            <a:endParaRPr lang="es-ES" b="1" dirty="0" smtClean="0"/>
          </a:p>
          <a:p>
            <a:r>
              <a:rPr lang="es-ES" b="1" dirty="0" smtClean="0"/>
              <a:t>REFUERZO NEGATIVO</a:t>
            </a:r>
          </a:p>
          <a:p>
            <a:r>
              <a:rPr lang="es-ES" dirty="0" smtClean="0"/>
              <a:t>La </a:t>
            </a:r>
            <a:r>
              <a:rPr lang="es-ES" dirty="0"/>
              <a:t>evitación elimina el malestar a corto plazo, lo que refuerza la conducta de evitación</a:t>
            </a:r>
            <a:r>
              <a:rPr lang="es-ES" dirty="0" smtClean="0"/>
              <a:t>. El </a:t>
            </a:r>
            <a:r>
              <a:rPr lang="es-ES" dirty="0"/>
              <a:t>niño no aprende que la situación era manejable, por lo que la ansiedad se mantiene o aumenta.</a:t>
            </a:r>
          </a:p>
        </p:txBody>
      </p:sp>
    </p:spTree>
    <p:extLst>
      <p:ext uri="{BB962C8B-B14F-4D97-AF65-F5344CB8AC3E}">
        <p14:creationId xmlns:p14="http://schemas.microsoft.com/office/powerpoint/2010/main" val="297667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68224" y="1114657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D</a:t>
            </a:r>
            <a:r>
              <a:rPr lang="es-ES" b="1" dirty="0" smtClean="0"/>
              <a:t>istorsiones cognitivas en la ansiedad</a:t>
            </a:r>
            <a:endParaRPr lang="es-ES" b="1" dirty="0"/>
          </a:p>
          <a:p>
            <a:r>
              <a:rPr lang="es-ES" dirty="0"/>
              <a:t>Los menores con ansiedad presentan sesgos sistemáticos en el procesamiento de la información</a:t>
            </a:r>
            <a:r>
              <a:rPr lang="es-ES" dirty="0" smtClean="0"/>
              <a:t>:</a:t>
            </a:r>
          </a:p>
          <a:p>
            <a:endParaRPr lang="es-ES" dirty="0"/>
          </a:p>
          <a:p>
            <a:r>
              <a:rPr lang="es-ES" b="1" dirty="0"/>
              <a:t>Principales distorsiones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Catastrofismo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“Seguro que algo terrible ocurrirá”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 err="1"/>
              <a:t>Sobregeneralización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“Siempre me pasa lo mismo”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Lectura de mente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“Piensan que soy tonto”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Magnificación del peligro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Sobreestiman la amenaza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Subestimación de recursos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“No voy a poder”</a:t>
            </a:r>
          </a:p>
        </p:txBody>
      </p:sp>
      <p:sp>
        <p:nvSpPr>
          <p:cNvPr id="3" name="Rectángulo 2"/>
          <p:cNvSpPr/>
          <p:nvPr/>
        </p:nvSpPr>
        <p:spPr>
          <a:xfrm>
            <a:off x="7034784" y="1114657"/>
            <a:ext cx="4693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Papel de la atención y los sesgos</a:t>
            </a:r>
          </a:p>
          <a:p>
            <a:r>
              <a:rPr lang="es-ES" dirty="0" smtClean="0"/>
              <a:t>Los </a:t>
            </a:r>
            <a:r>
              <a:rPr lang="es-ES" dirty="0"/>
              <a:t>menores ansiosos presentan: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Hipervigilancia hacia la amenaza</a:t>
            </a:r>
            <a:r>
              <a:rPr lang="es-E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Atención selectiva a señales negativas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Dificultad para procesar información neutral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900928" y="3376814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P</a:t>
            </a:r>
            <a:r>
              <a:rPr lang="es-ES" b="1" dirty="0" smtClean="0"/>
              <a:t>articularidades en infancia</a:t>
            </a:r>
          </a:p>
          <a:p>
            <a:r>
              <a:rPr lang="es-ES" dirty="0" smtClean="0"/>
              <a:t>En </a:t>
            </a:r>
            <a:r>
              <a:rPr lang="es-ES" dirty="0"/>
              <a:t>niños, el modelo presenta matices importantes: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Menor capacidad </a:t>
            </a:r>
            <a:r>
              <a:rPr lang="es-ES" dirty="0" err="1"/>
              <a:t>metacognitiva</a:t>
            </a:r>
            <a:r>
              <a:rPr lang="es-E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Dificultad para identificar pensamientos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Mayor expresión conductual (rabietas, evitación)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Influencia del entorno familiar</a:t>
            </a:r>
          </a:p>
        </p:txBody>
      </p:sp>
    </p:spTree>
    <p:extLst>
      <p:ext uri="{BB962C8B-B14F-4D97-AF65-F5344CB8AC3E}">
        <p14:creationId xmlns:p14="http://schemas.microsoft.com/office/powerpoint/2010/main" val="131700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68224" y="1074664"/>
            <a:ext cx="116921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3.3 Modelos de aprendizaje en la ansiedad</a:t>
            </a:r>
          </a:p>
          <a:p>
            <a:endParaRPr lang="es-ES" b="1" dirty="0"/>
          </a:p>
          <a:p>
            <a:pPr algn="just"/>
            <a:r>
              <a:rPr lang="es-ES" dirty="0"/>
              <a:t>Los modelos de aprendizaje explican la ansiedad como el resultado de </a:t>
            </a:r>
            <a:r>
              <a:rPr lang="es-ES" b="1" dirty="0"/>
              <a:t>procesos de condicionamiento y aprendizaje</a:t>
            </a:r>
            <a:r>
              <a:rPr lang="es-ES" dirty="0"/>
              <a:t>, a través de los cuales determinados estímulos, inicialmente neutros, adquieren valor amenazante y generan respuestas de evitación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Estos modelos son especialmente relevantes en infancia, ya que: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El aprendizaje es más </a:t>
            </a:r>
            <a:r>
              <a:rPr lang="es-ES" b="1" dirty="0"/>
              <a:t>plástico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El entorno tiene mayor peso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Muchas fobias y miedos se adquieren por experiencia directa o indirecta </a:t>
            </a:r>
          </a:p>
        </p:txBody>
      </p:sp>
    </p:spTree>
    <p:extLst>
      <p:ext uri="{BB962C8B-B14F-4D97-AF65-F5344CB8AC3E}">
        <p14:creationId xmlns:p14="http://schemas.microsoft.com/office/powerpoint/2010/main" val="344855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65834" y="924629"/>
            <a:ext cx="1187986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s-ES" b="1" dirty="0" smtClean="0"/>
              <a:t>Condicionamiento clásico (</a:t>
            </a:r>
            <a:r>
              <a:rPr lang="es-ES" b="1" dirty="0"/>
              <a:t>PAVLOVIANO</a:t>
            </a:r>
            <a:r>
              <a:rPr lang="es-ES" b="1" dirty="0" smtClean="0"/>
              <a:t>)</a:t>
            </a:r>
          </a:p>
          <a:p>
            <a:endParaRPr lang="es-ES" b="1" dirty="0"/>
          </a:p>
          <a:p>
            <a:r>
              <a:rPr lang="es-ES" b="1" dirty="0"/>
              <a:t>Principio básico</a:t>
            </a:r>
          </a:p>
          <a:p>
            <a:r>
              <a:rPr lang="es-ES" dirty="0"/>
              <a:t>Un estímulo neutro se asocia con un estímulo aversivo, adquiriendo capacidad para generar ansiedad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b="1" dirty="0"/>
              <a:t>Esquema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Estímulo neutro → no ansiedad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Estímulo aversivo → ansiedad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Asociación → el estímulo neutro provoca </a:t>
            </a:r>
            <a:r>
              <a:rPr lang="es-ES" dirty="0" smtClean="0"/>
              <a:t>ansiedad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</a:t>
            </a:r>
          </a:p>
          <a:p>
            <a:r>
              <a:rPr lang="es-ES" dirty="0"/>
              <a:t>Niño de 6 años: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Es mordido por un perro (experiencia aversiva)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Posteriormente: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Cualquier perro → ansiedad intensa </a:t>
            </a:r>
          </a:p>
          <a:p>
            <a:r>
              <a:rPr lang="es-ES" dirty="0" smtClean="0"/>
              <a:t>El </a:t>
            </a:r>
            <a:r>
              <a:rPr lang="es-ES" dirty="0"/>
              <a:t>perro pasa de estímulo neutro a estímulo </a:t>
            </a:r>
            <a:r>
              <a:rPr lang="es-ES" dirty="0" smtClean="0"/>
              <a:t>condicionado</a:t>
            </a:r>
          </a:p>
          <a:p>
            <a:endParaRPr lang="es-ES" dirty="0"/>
          </a:p>
          <a:p>
            <a:r>
              <a:rPr lang="es-ES" b="1" dirty="0"/>
              <a:t>Generalización</a:t>
            </a:r>
          </a:p>
          <a:p>
            <a:r>
              <a:rPr lang="es-ES" dirty="0"/>
              <a:t>La respuesta se extiende a estímulos similares: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solo ese perro → todos los perros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Incluso imágenes o </a:t>
            </a:r>
            <a:r>
              <a:rPr lang="es-ES" dirty="0" smtClean="0"/>
              <a:t>sonidos</a:t>
            </a:r>
            <a:endParaRPr lang="es-ES" dirty="0"/>
          </a:p>
        </p:txBody>
      </p:sp>
      <p:sp>
        <p:nvSpPr>
          <p:cNvPr id="13" name="Rectángulo 12"/>
          <p:cNvSpPr/>
          <p:nvPr/>
        </p:nvSpPr>
        <p:spPr>
          <a:xfrm>
            <a:off x="5949696" y="292637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Extinción (concepto clave para intervención)</a:t>
            </a:r>
          </a:p>
          <a:p>
            <a:r>
              <a:rPr lang="es-ES" dirty="0"/>
              <a:t>Si el estímulo aparece sin consecuencias negativas, la respuesta ansiosa disminuye.</a:t>
            </a:r>
            <a:br>
              <a:rPr lang="es-ES" dirty="0"/>
            </a:br>
            <a:r>
              <a:rPr lang="es-ES" dirty="0" smtClean="0"/>
              <a:t>Base </a:t>
            </a:r>
            <a:r>
              <a:rPr lang="es-ES" dirty="0"/>
              <a:t>de la </a:t>
            </a:r>
            <a:r>
              <a:rPr lang="es-ES" b="1" dirty="0"/>
              <a:t>exposición terapéutica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406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924629"/>
            <a:ext cx="1183109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2. CONDICIONAMIENTO OPERANTE</a:t>
            </a:r>
          </a:p>
          <a:p>
            <a:r>
              <a:rPr lang="es-ES" b="1" dirty="0"/>
              <a:t>Principio básico</a:t>
            </a:r>
          </a:p>
          <a:p>
            <a:r>
              <a:rPr lang="es-ES" dirty="0"/>
              <a:t>Las conductas se mantienen o eliminan en función de sus consecuencias.</a:t>
            </a:r>
          </a:p>
          <a:p>
            <a:r>
              <a:rPr lang="es-ES" dirty="0"/>
              <a:t>En ansiedad, el mecanismo central es el </a:t>
            </a:r>
            <a:r>
              <a:rPr lang="es-ES" b="1" dirty="0"/>
              <a:t>refuerzo negativo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b="1" dirty="0"/>
              <a:t>Refuerzo negativo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Conducta: evitación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Consecuencia: disminución de ansiedad</a:t>
            </a:r>
            <a:br>
              <a:rPr lang="es-ES" dirty="0"/>
            </a:br>
            <a:r>
              <a:rPr lang="es-ES" dirty="0"/>
              <a:t>→ Resultado: la evitación se refuerza</a:t>
            </a:r>
          </a:p>
          <a:p>
            <a:endParaRPr lang="es-ES" dirty="0" smtClean="0"/>
          </a:p>
          <a:p>
            <a:r>
              <a:rPr lang="es-ES" b="1" dirty="0"/>
              <a:t>Ejemplo clínico</a:t>
            </a:r>
          </a:p>
          <a:p>
            <a:r>
              <a:rPr lang="es-ES" dirty="0"/>
              <a:t>Niño con ansiedad escolar: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Situación: ir al colegio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Ansiedad → alta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Conducta: se queda en casa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Resultado: ↓ ansiedad </a:t>
            </a:r>
          </a:p>
          <a:p>
            <a:r>
              <a:rPr lang="es-ES" dirty="0" smtClean="0"/>
              <a:t>Aprendizaje: “</a:t>
            </a:r>
            <a:r>
              <a:rPr lang="es-ES" dirty="0"/>
              <a:t>No ir al colegio me hace sentir mejor</a:t>
            </a:r>
            <a:r>
              <a:rPr lang="es-ES" dirty="0" smtClean="0"/>
              <a:t>”</a:t>
            </a:r>
          </a:p>
          <a:p>
            <a:endParaRPr lang="es-ES" dirty="0"/>
          </a:p>
          <a:p>
            <a:r>
              <a:rPr lang="es-ES" b="1" dirty="0"/>
              <a:t>Consecuencia clínica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Se mantiene el problema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Se impide el aprendizaje de </a:t>
            </a:r>
            <a:r>
              <a:rPr lang="es-ES" dirty="0" smtClean="0"/>
              <a:t>afrontamiento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786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68224" y="924629"/>
            <a:ext cx="117530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3, Aprendizaje vicario </a:t>
            </a:r>
            <a:r>
              <a:rPr lang="es-ES" b="1" dirty="0"/>
              <a:t>(MODELADO</a:t>
            </a:r>
            <a:r>
              <a:rPr lang="es-ES" b="1" dirty="0" smtClean="0"/>
              <a:t>)</a:t>
            </a:r>
          </a:p>
          <a:p>
            <a:endParaRPr lang="es-ES" b="1" dirty="0"/>
          </a:p>
          <a:p>
            <a:r>
              <a:rPr lang="es-ES" b="1" dirty="0"/>
              <a:t>Principio básico</a:t>
            </a:r>
          </a:p>
          <a:p>
            <a:r>
              <a:rPr lang="es-ES" dirty="0"/>
              <a:t>La ansiedad se adquiere observando a otros.</a:t>
            </a:r>
          </a:p>
          <a:p>
            <a:r>
              <a:rPr lang="es-ES" dirty="0"/>
              <a:t>Especialmente relevante en infancia: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Padres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Profesores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Iguales</a:t>
            </a:r>
          </a:p>
          <a:p>
            <a:endParaRPr lang="es-ES" dirty="0"/>
          </a:p>
          <a:p>
            <a:r>
              <a:rPr lang="es-ES" b="1" dirty="0"/>
              <a:t>Ejemplo clínico</a:t>
            </a:r>
          </a:p>
          <a:p>
            <a:r>
              <a:rPr lang="es-ES" dirty="0"/>
              <a:t>Madre con miedo a los perros: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Reacciona con tensión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Evita parques </a:t>
            </a:r>
          </a:p>
          <a:p>
            <a:r>
              <a:rPr lang="es-ES" dirty="0"/>
              <a:t>El </a:t>
            </a:r>
            <a:r>
              <a:rPr lang="es-ES" dirty="0" smtClean="0"/>
              <a:t>niño: Aprende </a:t>
            </a:r>
            <a:r>
              <a:rPr lang="es-ES" dirty="0"/>
              <a:t>que los perros son peligrosos sin experiencia directa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615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4754880" y="2767584"/>
            <a:ext cx="7168896" cy="1719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77952" y="924629"/>
            <a:ext cx="115458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Implicaciones terapéuticas</a:t>
            </a:r>
          </a:p>
          <a:p>
            <a:endParaRPr lang="es-ES" b="1" dirty="0"/>
          </a:p>
          <a:p>
            <a:r>
              <a:rPr lang="es-ES" dirty="0"/>
              <a:t>Los modelos de aprendizaje fundamentan:</a:t>
            </a:r>
          </a:p>
          <a:p>
            <a:r>
              <a:rPr lang="es-ES" b="1" dirty="0"/>
              <a:t>1. Exposición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Rompe la asociación miedo-estímulo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Favorece extinción </a:t>
            </a:r>
          </a:p>
          <a:p>
            <a:r>
              <a:rPr lang="es-ES" b="1" dirty="0"/>
              <a:t>2. Prevención de evitación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Elimina refuerzo negativo </a:t>
            </a:r>
          </a:p>
          <a:p>
            <a:r>
              <a:rPr lang="es-ES" b="1" dirty="0"/>
              <a:t>3. Modelado terapéutico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Aprendizaje de afrontamiento </a:t>
            </a:r>
          </a:p>
          <a:p>
            <a:r>
              <a:rPr lang="es-ES" b="1" dirty="0"/>
              <a:t>4. </a:t>
            </a:r>
            <a:r>
              <a:rPr lang="es-ES" b="1" dirty="0" err="1"/>
              <a:t>Psicoeducación</a:t>
            </a:r>
            <a:r>
              <a:rPr lang="es-ES" b="1" dirty="0"/>
              <a:t> familiar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Evitar reforzar la ansiedad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205984" y="316240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La ansiedad se aprende, pero también puede desaprenderse; </a:t>
            </a:r>
            <a:endParaRPr lang="es-ES" dirty="0" smtClean="0">
              <a:solidFill>
                <a:schemeClr val="bg1"/>
              </a:solidFill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</a:rPr>
              <a:t>el </a:t>
            </a:r>
            <a:r>
              <a:rPr lang="es-ES" dirty="0">
                <a:solidFill>
                  <a:schemeClr val="bg1"/>
                </a:solidFill>
              </a:rPr>
              <a:t>problema no es solo cómo se adquiere, sino cómo </a:t>
            </a:r>
            <a:endParaRPr lang="es-ES" dirty="0" smtClean="0">
              <a:solidFill>
                <a:schemeClr val="bg1"/>
              </a:solidFill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</a:rPr>
              <a:t>se </a:t>
            </a:r>
            <a:r>
              <a:rPr lang="es-ES" dirty="0">
                <a:solidFill>
                  <a:schemeClr val="bg1"/>
                </a:solidFill>
              </a:rPr>
              <a:t>mantiene a través de la evitación y el entorno.</a:t>
            </a:r>
          </a:p>
        </p:txBody>
      </p:sp>
    </p:spTree>
    <p:extLst>
      <p:ext uri="{BB962C8B-B14F-4D97-AF65-F5344CB8AC3E}">
        <p14:creationId xmlns:p14="http://schemas.microsoft.com/office/powerpoint/2010/main" val="359202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68224" y="1074664"/>
            <a:ext cx="1169212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3.4 Factores familiares en la ansiedad infanto-juvenil</a:t>
            </a:r>
          </a:p>
          <a:p>
            <a:endParaRPr lang="es-ES" b="1" dirty="0"/>
          </a:p>
          <a:p>
            <a:pPr algn="just"/>
            <a:r>
              <a:rPr lang="es-ES" dirty="0"/>
              <a:t>Los factores familiares desempeñan un papel central en el </a:t>
            </a:r>
            <a:r>
              <a:rPr lang="es-ES" b="1" dirty="0"/>
              <a:t>origen, mantenimiento y evolución </a:t>
            </a:r>
            <a:r>
              <a:rPr lang="es-ES" dirty="0"/>
              <a:t>de los trastornos de ansiedad. No actúan como causas únicas, pero sí </a:t>
            </a:r>
            <a:r>
              <a:rPr lang="es-ES" b="1" dirty="0"/>
              <a:t>como potenciadores o moduladores </a:t>
            </a:r>
            <a:r>
              <a:rPr lang="es-ES" dirty="0"/>
              <a:t>de la vulnerabilidad biológica y del aprendizaje del menor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ctr"/>
            <a:r>
              <a:rPr lang="es-ES" b="1" dirty="0" smtClean="0"/>
              <a:t>La </a:t>
            </a:r>
            <a:r>
              <a:rPr lang="es-ES" b="1" dirty="0"/>
              <a:t>ansiedad no se desarrolla en el vacío: se construye en un contexto relacional</a:t>
            </a:r>
            <a:r>
              <a:rPr lang="es-ES" b="1" dirty="0" smtClean="0"/>
              <a:t>.</a:t>
            </a:r>
          </a:p>
          <a:p>
            <a:pPr algn="ctr"/>
            <a:endParaRPr lang="es-ES" b="1" dirty="0" smtClean="0"/>
          </a:p>
          <a:p>
            <a:pPr algn="ctr"/>
            <a:endParaRPr lang="es-ES" b="1" dirty="0"/>
          </a:p>
          <a:p>
            <a:r>
              <a:rPr lang="es-ES" b="1" dirty="0" smtClean="0"/>
              <a:t>A.- Estilos educativos</a:t>
            </a:r>
          </a:p>
          <a:p>
            <a:pPr marL="342900" indent="-342900">
              <a:buAutoNum type="arabicPeriod"/>
            </a:pPr>
            <a:endParaRPr lang="es-ES" b="1" dirty="0"/>
          </a:p>
          <a:p>
            <a:r>
              <a:rPr lang="es-ES" b="1" dirty="0" smtClean="0"/>
              <a:t>A.1. Sobreprotección</a:t>
            </a:r>
          </a:p>
          <a:p>
            <a:r>
              <a:rPr lang="es-ES" dirty="0" smtClean="0"/>
              <a:t>Es </a:t>
            </a:r>
            <a:r>
              <a:rPr lang="es-ES" dirty="0"/>
              <a:t>uno de los factores más consistentemente </a:t>
            </a:r>
            <a:endParaRPr lang="es-ES" dirty="0" smtClean="0"/>
          </a:p>
          <a:p>
            <a:r>
              <a:rPr lang="es-ES" dirty="0" smtClean="0"/>
              <a:t>asociados </a:t>
            </a:r>
            <a:r>
              <a:rPr lang="es-ES" dirty="0"/>
              <a:t>a la ansiedad.</a:t>
            </a:r>
          </a:p>
          <a:p>
            <a:r>
              <a:rPr lang="es-ES" b="1" dirty="0"/>
              <a:t>Características: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Excesivo control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Anticipación constante de riesgos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Resolución de problemas por el niño </a:t>
            </a:r>
          </a:p>
          <a:p>
            <a:r>
              <a:rPr lang="es-ES" b="1" dirty="0"/>
              <a:t>Consecuencia: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El menor no desarrolla percepción de competencia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Aumenta la </a:t>
            </a:r>
            <a:r>
              <a:rPr lang="es-ES" dirty="0" smtClean="0"/>
              <a:t>dependencia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5181600" y="3990493"/>
            <a:ext cx="29504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A.2</a:t>
            </a:r>
            <a:r>
              <a:rPr lang="es-ES" b="1" dirty="0"/>
              <a:t>. Estilo autoritario</a:t>
            </a:r>
          </a:p>
          <a:p>
            <a:r>
              <a:rPr lang="es-ES" b="1" dirty="0"/>
              <a:t>Características: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Alta exigencia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Baja calidez emocional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Crítica frecuente </a:t>
            </a:r>
          </a:p>
          <a:p>
            <a:r>
              <a:rPr lang="es-ES" b="1" dirty="0"/>
              <a:t>Consecuencia</a:t>
            </a:r>
            <a:r>
              <a:rPr lang="es-ES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Miedo al </a:t>
            </a:r>
            <a:r>
              <a:rPr lang="es-ES" dirty="0" smtClean="0"/>
              <a:t>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Perfeccionismo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Ansiedad </a:t>
            </a:r>
            <a:r>
              <a:rPr lang="es-ES" dirty="0"/>
              <a:t>de evaluación</a:t>
            </a:r>
          </a:p>
        </p:txBody>
      </p:sp>
      <p:sp>
        <p:nvSpPr>
          <p:cNvPr id="7" name="Rectángulo 6"/>
          <p:cNvSpPr/>
          <p:nvPr/>
        </p:nvSpPr>
        <p:spPr>
          <a:xfrm>
            <a:off x="8546592" y="3990492"/>
            <a:ext cx="34137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A.3</a:t>
            </a:r>
            <a:r>
              <a:rPr lang="es-ES" b="1" dirty="0"/>
              <a:t>. Estilo permisivo/inconsistente</a:t>
            </a:r>
          </a:p>
          <a:p>
            <a:r>
              <a:rPr lang="es-ES" b="1" dirty="0"/>
              <a:t>Características: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Falta de normas claras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Respuestas impredecibles </a:t>
            </a:r>
          </a:p>
          <a:p>
            <a:r>
              <a:rPr lang="es-ES" b="1" dirty="0"/>
              <a:t>Consecuencia: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Inseguridad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Dificultad en regulación emocional</a:t>
            </a:r>
          </a:p>
        </p:txBody>
      </p:sp>
    </p:spTree>
    <p:extLst>
      <p:ext uri="{BB962C8B-B14F-4D97-AF65-F5344CB8AC3E}">
        <p14:creationId xmlns:p14="http://schemas.microsoft.com/office/powerpoint/2010/main" val="12005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5" y="924629"/>
            <a:ext cx="60960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 smtClean="0"/>
              <a:t>B. </a:t>
            </a:r>
            <a:r>
              <a:rPr lang="es-ES" b="1" dirty="0"/>
              <a:t>MODELADO DE ANSIEDAD</a:t>
            </a:r>
          </a:p>
          <a:p>
            <a:r>
              <a:rPr lang="es-ES" dirty="0"/>
              <a:t>Los niños aprenden observando.</a:t>
            </a:r>
          </a:p>
          <a:p>
            <a:r>
              <a:rPr lang="es-ES" b="1" dirty="0"/>
              <a:t>Formas de transmisión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Conductual (evitación)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Emocional (expresión de miedo)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Verbal (mensajes de peligro</a:t>
            </a:r>
            <a:r>
              <a:rPr lang="es-ES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 smtClean="0"/>
              <a:t>C. </a:t>
            </a:r>
            <a:r>
              <a:rPr lang="es-ES" b="1" dirty="0"/>
              <a:t>PSICOPATOLOGÍA PARENTAL</a:t>
            </a:r>
          </a:p>
          <a:p>
            <a:r>
              <a:rPr lang="es-ES" dirty="0"/>
              <a:t>La presencia de ansiedad en los padres es un factor de riesgo significativo.</a:t>
            </a:r>
          </a:p>
          <a:p>
            <a:r>
              <a:rPr lang="es-ES" b="1" dirty="0"/>
              <a:t>Mecanismos implicados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Genéticos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Modelado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Estilo </a:t>
            </a:r>
            <a:r>
              <a:rPr lang="es-ES" dirty="0" smtClean="0"/>
              <a:t>educativo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 smtClean="0"/>
              <a:t>D. </a:t>
            </a:r>
            <a:r>
              <a:rPr lang="es-ES" b="1" dirty="0"/>
              <a:t>MENSAJES IMPLÍCITOS SOBRE EL MUNDO</a:t>
            </a:r>
          </a:p>
          <a:p>
            <a:r>
              <a:rPr lang="es-ES" dirty="0"/>
              <a:t>Los padres transmiten creencias: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“El mundo es peligroso”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“No puedes confiar”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“Es mejor evitar”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6261835" y="497909"/>
            <a:ext cx="553516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E</a:t>
            </a:r>
            <a:r>
              <a:rPr lang="es-ES" b="1" dirty="0" smtClean="0"/>
              <a:t>. </a:t>
            </a:r>
            <a:r>
              <a:rPr lang="es-ES" b="1" dirty="0"/>
              <a:t>APEGO Y REGULACIÓN EMOCIONAL</a:t>
            </a:r>
          </a:p>
          <a:p>
            <a:r>
              <a:rPr lang="es-ES" dirty="0"/>
              <a:t>El tipo de apego influye en la gestión de la ansiedad.</a:t>
            </a:r>
          </a:p>
          <a:p>
            <a:r>
              <a:rPr lang="es-ES" b="1" dirty="0"/>
              <a:t>Apego seguro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Base de seguridad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Mejor regulación emocional </a:t>
            </a:r>
          </a:p>
          <a:p>
            <a:r>
              <a:rPr lang="es-ES" b="1" dirty="0"/>
              <a:t>Apego inseguro (ansioso)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Hipervigilancia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Dependencia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F</a:t>
            </a:r>
            <a:r>
              <a:rPr lang="es-ES" b="1" dirty="0" smtClean="0"/>
              <a:t>. </a:t>
            </a:r>
            <a:r>
              <a:rPr lang="es-ES" b="1" dirty="0"/>
              <a:t>REFUERZO DE LA EVITACIÓN</a:t>
            </a:r>
          </a:p>
          <a:p>
            <a:r>
              <a:rPr lang="es-ES" dirty="0"/>
              <a:t>Uno de los mecanismos más importantes.</a:t>
            </a:r>
          </a:p>
          <a:p>
            <a:r>
              <a:rPr lang="es-ES" b="1" dirty="0"/>
              <a:t>Cómo ocurre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El niño evita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El padre permite/ facilita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Disminuye ansiedad </a:t>
            </a:r>
          </a:p>
          <a:p>
            <a:r>
              <a:rPr lang="es-ES" dirty="0"/>
              <a:t>→ Refuerzo </a:t>
            </a:r>
            <a:r>
              <a:rPr lang="es-ES" dirty="0" smtClean="0"/>
              <a:t>negativo</a:t>
            </a:r>
          </a:p>
          <a:p>
            <a:endParaRPr lang="es-ES" dirty="0"/>
          </a:p>
          <a:p>
            <a:r>
              <a:rPr lang="es-ES" b="1" dirty="0"/>
              <a:t>G</a:t>
            </a:r>
            <a:r>
              <a:rPr lang="es-ES" b="1" dirty="0" smtClean="0"/>
              <a:t>. </a:t>
            </a:r>
            <a:r>
              <a:rPr lang="es-ES" b="1" dirty="0"/>
              <a:t>CLIMA FAMILIAR</a:t>
            </a:r>
          </a:p>
          <a:p>
            <a:r>
              <a:rPr lang="es-ES" dirty="0"/>
              <a:t>Factores relevantes: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Conflicto familiar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Inestabilidad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Estrés</a:t>
            </a:r>
          </a:p>
          <a:p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309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36448" y="1095317"/>
            <a:ext cx="1139952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4. EVALUACIÓN </a:t>
            </a:r>
            <a:r>
              <a:rPr lang="es-ES" b="1" dirty="0" smtClean="0"/>
              <a:t>CLÍNICA</a:t>
            </a:r>
            <a:endParaRPr lang="es-ES" b="1" dirty="0"/>
          </a:p>
          <a:p>
            <a:r>
              <a:rPr lang="es-ES" b="1" dirty="0"/>
              <a:t>4.1. Entrevista clínica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Entrevista con el menor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Entrevista con padres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Análisis funcional </a:t>
            </a:r>
          </a:p>
          <a:p>
            <a:r>
              <a:rPr lang="es-ES" b="1" dirty="0"/>
              <a:t>4.2. Instrumentos de evaluación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SCARED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RCMAS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CBCL </a:t>
            </a:r>
          </a:p>
          <a:p>
            <a:r>
              <a:rPr lang="es-ES" b="1" dirty="0"/>
              <a:t>4.3. Evaluación </a:t>
            </a:r>
            <a:r>
              <a:rPr lang="es-ES" b="1" dirty="0" err="1"/>
              <a:t>multimétodo</a:t>
            </a:r>
            <a:endParaRPr lang="es-E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Observación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err="1"/>
              <a:t>Autoinformes</a:t>
            </a:r>
            <a:r>
              <a:rPr lang="es-E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Informantes externos </a:t>
            </a:r>
          </a:p>
          <a:p>
            <a:r>
              <a:rPr lang="es-ES" b="1" dirty="0"/>
              <a:t>4.4. Diagnóstico diferencial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Ansiedad vs. TDAH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Ansiedad vs. depresión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Ansiedad vs. trastornos del espectro autista</a:t>
            </a:r>
          </a:p>
        </p:txBody>
      </p:sp>
    </p:spTree>
    <p:extLst>
      <p:ext uri="{BB962C8B-B14F-4D97-AF65-F5344CB8AC3E}">
        <p14:creationId xmlns:p14="http://schemas.microsoft.com/office/powerpoint/2010/main" val="273890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53015" y="924629"/>
            <a:ext cx="2195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4.1. Entrevista clínica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65834" y="1480417"/>
            <a:ext cx="1178232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La entrevista clínica en la evaluación de la ansiedad infanto-juvenil constituye el </a:t>
            </a:r>
            <a:r>
              <a:rPr lang="es-ES" b="1" dirty="0"/>
              <a:t>eje central del proceso diagnóstico</a:t>
            </a:r>
            <a:r>
              <a:rPr lang="es-ES" dirty="0"/>
              <a:t>, ya que permite acceder no solo a la presencia de síntomas, sino a su </a:t>
            </a:r>
            <a:r>
              <a:rPr lang="es-ES" b="1" dirty="0"/>
              <a:t>significado, contexto y función</a:t>
            </a:r>
            <a:r>
              <a:rPr lang="es-ES" dirty="0"/>
              <a:t> dentro del desarrollo del menor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A diferencia de la evaluación en adultos, la entrevista con niños y adolescentes exige una aproximación </a:t>
            </a:r>
            <a:r>
              <a:rPr lang="es-ES" b="1" dirty="0"/>
              <a:t>flexible, adaptada al nivel evolutivo y altamente contextualizada</a:t>
            </a:r>
            <a:r>
              <a:rPr lang="es-ES" dirty="0"/>
              <a:t>, dado que: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El menor puede tener </a:t>
            </a:r>
            <a:r>
              <a:rPr lang="es-ES" b="1" dirty="0"/>
              <a:t>dificultades para identificar y verbalizar emociones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La ansiedad suele manifestarse de forma </a:t>
            </a:r>
            <a:r>
              <a:rPr lang="es-ES" b="1" dirty="0"/>
              <a:t>indirecta (somática o conductual)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La información debe ser </a:t>
            </a:r>
            <a:r>
              <a:rPr lang="es-ES" b="1" dirty="0"/>
              <a:t>contrastada con múltiples informantes (padres, profesores)</a:t>
            </a:r>
            <a:r>
              <a:rPr lang="es-ES" dirty="0"/>
              <a:t> </a:t>
            </a:r>
            <a:endParaRPr lang="es-ES" dirty="0" smtClean="0"/>
          </a:p>
          <a:p>
            <a:pPr algn="just">
              <a:buFont typeface="Arial" panose="020B0604020202020204" pitchFamily="34" charset="0"/>
              <a:buChar char="•"/>
            </a:pPr>
            <a:endParaRPr lang="es-ES" dirty="0"/>
          </a:p>
          <a:p>
            <a:pPr algn="just"/>
            <a:r>
              <a:rPr lang="es-ES" b="1" dirty="0" smtClean="0"/>
              <a:t>Entrevista con el menor - Objetivo de la entrevista</a:t>
            </a:r>
          </a:p>
          <a:p>
            <a:pPr algn="just"/>
            <a:r>
              <a:rPr lang="es-ES" dirty="0" smtClean="0"/>
              <a:t>La </a:t>
            </a:r>
            <a:r>
              <a:rPr lang="es-ES" dirty="0"/>
              <a:t>entrevista no se limita a recoger síntomas, sino que busca</a:t>
            </a:r>
            <a:r>
              <a:rPr lang="es-ES" dirty="0" smtClean="0"/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Comprender </a:t>
            </a:r>
            <a:r>
              <a:rPr lang="es-ES" dirty="0"/>
              <a:t>cómo experimenta el menor la </a:t>
            </a:r>
            <a:r>
              <a:rPr lang="es-ES" dirty="0" smtClean="0"/>
              <a:t>ansiedad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Identificar </a:t>
            </a:r>
            <a:r>
              <a:rPr lang="es-ES" dirty="0"/>
              <a:t>situaciones </a:t>
            </a:r>
            <a:r>
              <a:rPr lang="es-ES" dirty="0" smtClean="0"/>
              <a:t>desencadenantes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Analizar </a:t>
            </a:r>
            <a:r>
              <a:rPr lang="es-ES" dirty="0"/>
              <a:t>pensamientos, emociones y conductas </a:t>
            </a:r>
            <a:r>
              <a:rPr lang="es-ES" dirty="0" smtClean="0"/>
              <a:t>asociadas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Detectar </a:t>
            </a:r>
            <a:r>
              <a:rPr lang="es-ES" dirty="0"/>
              <a:t>factores de </a:t>
            </a:r>
            <a:r>
              <a:rPr lang="es-ES" dirty="0" smtClean="0"/>
              <a:t>mantenimiento</a:t>
            </a:r>
          </a:p>
          <a:p>
            <a:pPr algn="just"/>
            <a:endParaRPr lang="es-ES" b="1" dirty="0"/>
          </a:p>
          <a:p>
            <a:pPr algn="just"/>
            <a:r>
              <a:rPr lang="es-ES" b="1" dirty="0" smtClean="0"/>
              <a:t>El </a:t>
            </a:r>
            <a:r>
              <a:rPr lang="es-ES" b="1" dirty="0"/>
              <a:t>objetivo no es solo saber qué le pasa al niño, sino entender por qué le pasa y qué lo mantiene.</a:t>
            </a:r>
          </a:p>
        </p:txBody>
      </p:sp>
    </p:spTree>
    <p:extLst>
      <p:ext uri="{BB962C8B-B14F-4D97-AF65-F5344CB8AC3E}">
        <p14:creationId xmlns:p14="http://schemas.microsoft.com/office/powerpoint/2010/main" val="372735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68224" y="1015645"/>
            <a:ext cx="11740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Entrevista con los padres </a:t>
            </a:r>
          </a:p>
          <a:p>
            <a:r>
              <a:rPr lang="es-ES" dirty="0" smtClean="0"/>
              <a:t>La </a:t>
            </a:r>
            <a:r>
              <a:rPr lang="es-ES" dirty="0"/>
              <a:t>entrevista con padres es una </a:t>
            </a:r>
            <a:r>
              <a:rPr lang="es-ES" b="1" dirty="0"/>
              <a:t>fuente esencial de información</a:t>
            </a:r>
            <a:r>
              <a:rPr lang="es-ES" dirty="0"/>
              <a:t>, especialmente en infancia, donde el menor puede no ser capaz de describir </a:t>
            </a:r>
            <a:r>
              <a:rPr lang="es-ES" dirty="0" smtClean="0"/>
              <a:t>adecuadamente </a:t>
            </a:r>
            <a:r>
              <a:rPr lang="es-ES" dirty="0"/>
              <a:t>su experiencia interna. Además, permite acceder al </a:t>
            </a:r>
            <a:r>
              <a:rPr lang="es-ES" b="1" dirty="0"/>
              <a:t>contexto en el que se desarrolla y mantiene la ansiedad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b="1" dirty="0" smtClean="0"/>
              <a:t>Objetivos: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Reconstruir la historia evolutiva del </a:t>
            </a:r>
            <a:r>
              <a:rPr lang="es-ES" dirty="0" smtClean="0"/>
              <a:t>problema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Identificar: Inicio, desencadenantes, evolución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Analizar </a:t>
            </a:r>
            <a:r>
              <a:rPr lang="es-ES" dirty="0"/>
              <a:t>el estilo educativo y las respuestas </a:t>
            </a:r>
            <a:r>
              <a:rPr lang="es-ES" dirty="0" smtClean="0"/>
              <a:t>parentales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Detectar </a:t>
            </a:r>
            <a:r>
              <a:rPr lang="es-ES" dirty="0"/>
              <a:t>factores de </a:t>
            </a:r>
            <a:r>
              <a:rPr lang="es-ES" dirty="0" smtClean="0"/>
              <a:t>mantenimiento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</a:t>
            </a:r>
            <a:r>
              <a:rPr lang="es-ES" b="1" dirty="0" smtClean="0"/>
              <a:t>rrores frecuentes en la entrevista con padres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Centrarse </a:t>
            </a:r>
            <a:r>
              <a:rPr lang="es-ES" dirty="0"/>
              <a:t>solo en el síntoma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explorar la función de la conducta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analizar el papel de los padres en el mantenimiento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259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53568" y="924629"/>
            <a:ext cx="1172870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Análisis funcional (</a:t>
            </a:r>
            <a:r>
              <a:rPr lang="es-ES" b="1" dirty="0"/>
              <a:t>ELEMENTO CENTRAL</a:t>
            </a:r>
            <a:r>
              <a:rPr lang="es-ES" b="1" dirty="0" smtClean="0"/>
              <a:t>)</a:t>
            </a:r>
          </a:p>
          <a:p>
            <a:pPr algn="just"/>
            <a:endParaRPr lang="es-ES" b="1" dirty="0"/>
          </a:p>
          <a:p>
            <a:pPr algn="just"/>
            <a:r>
              <a:rPr lang="es-ES" dirty="0"/>
              <a:t>El análisis funcional es el proceso mediante el cual se identifican las </a:t>
            </a:r>
            <a:r>
              <a:rPr lang="es-ES" b="1" dirty="0"/>
              <a:t>relaciones entre antecedentes, conducta y consecuencias</a:t>
            </a:r>
            <a:r>
              <a:rPr lang="es-ES" dirty="0"/>
              <a:t>, permitiendo entender </a:t>
            </a:r>
            <a:r>
              <a:rPr lang="es-ES" b="1" dirty="0"/>
              <a:t>por qué se mantiene la ansiedad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r>
              <a:rPr lang="es-ES" b="1" dirty="0"/>
              <a:t>E</a:t>
            </a:r>
            <a:r>
              <a:rPr lang="es-ES" b="1" dirty="0" smtClean="0"/>
              <a:t>structura básica (</a:t>
            </a:r>
            <a:r>
              <a:rPr lang="es-ES" b="1" dirty="0"/>
              <a:t>MODELO ABC)</a:t>
            </a:r>
          </a:p>
          <a:p>
            <a:r>
              <a:rPr lang="es-ES" b="1" dirty="0"/>
              <a:t>A. Antecedentes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Situaciones que desencadenan la ansiedad </a:t>
            </a:r>
          </a:p>
          <a:p>
            <a:r>
              <a:rPr lang="es-ES" b="1" dirty="0"/>
              <a:t>B. Conducta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Respuesta del menor: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Cognitiva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Fisiológica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Conductual </a:t>
            </a:r>
          </a:p>
          <a:p>
            <a:r>
              <a:rPr lang="es-ES" b="1" dirty="0"/>
              <a:t>C. Consecuencias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Qué ocurre después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Cómo se mantiene la conducta</a:t>
            </a:r>
          </a:p>
          <a:p>
            <a:pPr algn="just"/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4913376" y="2234845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ELEMENTOS CLAVE A IDENTIFICAR</a:t>
            </a:r>
          </a:p>
          <a:p>
            <a:r>
              <a:rPr lang="es-ES" b="1" dirty="0" smtClean="0"/>
              <a:t>Desencadenantes</a:t>
            </a:r>
            <a:endParaRPr lang="es-E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Situaciones específicas: </a:t>
            </a:r>
          </a:p>
          <a:p>
            <a:pPr marL="0" lvl="1" indent="-285750">
              <a:buFont typeface="Arial" panose="020B0604020202020204" pitchFamily="34" charset="0"/>
              <a:buChar char="•"/>
            </a:pPr>
            <a:r>
              <a:rPr lang="es-ES" dirty="0"/>
              <a:t>Colegio </a:t>
            </a:r>
          </a:p>
          <a:p>
            <a:pPr marL="0" lvl="1" indent="-285750">
              <a:buFont typeface="Arial" panose="020B0604020202020204" pitchFamily="34" charset="0"/>
              <a:buChar char="•"/>
            </a:pPr>
            <a:r>
              <a:rPr lang="es-ES" dirty="0"/>
              <a:t>Separación </a:t>
            </a:r>
          </a:p>
          <a:p>
            <a:pPr marL="0" lvl="1" indent="-285750">
              <a:buFont typeface="Arial" panose="020B0604020202020204" pitchFamily="34" charset="0"/>
              <a:buChar char="•"/>
            </a:pPr>
            <a:r>
              <a:rPr lang="es-ES" dirty="0"/>
              <a:t>Evaluación</a:t>
            </a:r>
          </a:p>
          <a:p>
            <a:r>
              <a:rPr lang="es-ES" b="1" dirty="0"/>
              <a:t>Respuesta del niño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Pensamientos: “voy a fallar”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Emoción: miedo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Conducta: </a:t>
            </a:r>
            <a:r>
              <a:rPr lang="es-ES" dirty="0" smtClean="0"/>
              <a:t>evitación</a:t>
            </a:r>
          </a:p>
          <a:p>
            <a:r>
              <a:rPr lang="es-ES" b="1" dirty="0"/>
              <a:t>Consecuencias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Alivio inmediato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Atención parental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Escape de la </a:t>
            </a:r>
            <a:r>
              <a:rPr lang="es-ES" dirty="0" smtClean="0"/>
              <a:t>situación</a:t>
            </a:r>
            <a:endParaRPr lang="es-ES" dirty="0"/>
          </a:p>
          <a:p>
            <a:endParaRPr lang="es-ES" dirty="0"/>
          </a:p>
          <a:p>
            <a:pPr lvl="1"/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8485632" y="3211175"/>
            <a:ext cx="37063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Error clínico frecuente</a:t>
            </a:r>
          </a:p>
          <a:p>
            <a:r>
              <a:rPr lang="es-ES" dirty="0" smtClean="0"/>
              <a:t>Describir </a:t>
            </a:r>
            <a:r>
              <a:rPr lang="es-ES" dirty="0"/>
              <a:t>el problema sin explicar su </a:t>
            </a:r>
            <a:r>
              <a:rPr lang="es-ES" dirty="0" smtClean="0"/>
              <a:t>función</a:t>
            </a:r>
          </a:p>
          <a:p>
            <a:r>
              <a:rPr lang="es-ES" dirty="0" smtClean="0"/>
              <a:t>Ejemplo: “</a:t>
            </a:r>
            <a:r>
              <a:rPr lang="es-ES" dirty="0"/>
              <a:t>El niño no va al colegio”(en lugar de)“El niño evita el colegio para reducir su ansiedad”</a:t>
            </a:r>
          </a:p>
        </p:txBody>
      </p:sp>
    </p:spTree>
    <p:extLst>
      <p:ext uri="{BB962C8B-B14F-4D97-AF65-F5344CB8AC3E}">
        <p14:creationId xmlns:p14="http://schemas.microsoft.com/office/powerpoint/2010/main" val="193803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55237" y="739963"/>
            <a:ext cx="1171484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4.2. Instrumentos de </a:t>
            </a:r>
            <a:r>
              <a:rPr lang="es-ES" dirty="0" smtClean="0"/>
              <a:t>evaluación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Los instrumentos psicométricos permiten cuantificar la sintomatología, objetivar la evaluación y complementar la entrevista clínica, pero nunca deben sustituir el análisis funcional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ctr"/>
            <a:r>
              <a:rPr lang="es-ES" b="1" dirty="0" smtClean="0"/>
              <a:t>Se </a:t>
            </a:r>
            <a:r>
              <a:rPr lang="es-ES" b="1" dirty="0"/>
              <a:t>utilizan para medir la ansiedad; la comprensión clínica sigue dependiendo del profesional</a:t>
            </a:r>
            <a:r>
              <a:rPr lang="es-ES" b="1" dirty="0" smtClean="0"/>
              <a:t>.</a:t>
            </a:r>
          </a:p>
          <a:p>
            <a:pPr algn="ctr"/>
            <a:endParaRPr lang="es-ES" b="1" dirty="0"/>
          </a:p>
          <a:p>
            <a:pPr marL="285750" indent="-285750" algn="just">
              <a:buFontTx/>
              <a:buChar char="-"/>
            </a:pPr>
            <a:r>
              <a:rPr lang="es-ES" b="1" dirty="0" smtClean="0"/>
              <a:t>SCARED</a:t>
            </a:r>
          </a:p>
          <a:p>
            <a:pPr marL="285750" indent="-285750" algn="just">
              <a:buFontTx/>
              <a:buChar char="-"/>
            </a:pPr>
            <a:endParaRPr lang="es-ES" b="1" dirty="0" smtClean="0"/>
          </a:p>
          <a:p>
            <a:pPr algn="just"/>
            <a:r>
              <a:rPr lang="es-ES" dirty="0"/>
              <a:t>El test SCARED (</a:t>
            </a:r>
            <a:r>
              <a:rPr lang="es-ES" dirty="0" err="1"/>
              <a:t>Screen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Child</a:t>
            </a:r>
            <a:r>
              <a:rPr lang="es-ES" dirty="0"/>
              <a:t> </a:t>
            </a:r>
            <a:r>
              <a:rPr lang="es-ES" dirty="0" err="1"/>
              <a:t>Anxiety</a:t>
            </a:r>
            <a:r>
              <a:rPr lang="es-ES" dirty="0"/>
              <a:t> </a:t>
            </a:r>
            <a:r>
              <a:rPr lang="es-ES" dirty="0" err="1"/>
              <a:t>Related</a:t>
            </a:r>
            <a:r>
              <a:rPr lang="es-ES" dirty="0"/>
              <a:t> </a:t>
            </a:r>
            <a:r>
              <a:rPr lang="es-ES" dirty="0" err="1"/>
              <a:t>Disorders</a:t>
            </a:r>
            <a:r>
              <a:rPr lang="es-ES" dirty="0"/>
              <a:t>) es una herramienta de cribado de 41 ítems diseñada para detectar trastornos de ansiedad en niños y adolescentes (8-18 años). Evalúa ansiedad generalizada, de separación, social, fobia escolar y somatizaciones. Incluye versiones para padres e hijos, siendo un estándar clínico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b="1" dirty="0"/>
              <a:t>Puntos Clave del Test SCARED</a:t>
            </a:r>
            <a:r>
              <a:rPr lang="es-ES" b="1" dirty="0" smtClean="0"/>
              <a:t>:</a:t>
            </a:r>
          </a:p>
          <a:p>
            <a:pPr algn="just"/>
            <a:r>
              <a:rPr lang="es-ES" dirty="0" smtClean="0"/>
              <a:t>Objetivo</a:t>
            </a:r>
            <a:r>
              <a:rPr lang="es-ES" dirty="0"/>
              <a:t>: Identificar síntomas de ansiedad en niños y adolescentes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Estructura</a:t>
            </a:r>
            <a:r>
              <a:rPr lang="es-ES" dirty="0"/>
              <a:t>: 41 preguntas con tres opciones de respuesta: 0 (casi nunca), 1 (algunas veces), 2 (casi siempre</a:t>
            </a:r>
            <a:r>
              <a:rPr lang="es-ES" dirty="0" smtClean="0"/>
              <a:t>).</a:t>
            </a:r>
          </a:p>
          <a:p>
            <a:pPr algn="just"/>
            <a:r>
              <a:rPr lang="es-ES" dirty="0" smtClean="0"/>
              <a:t>Versiones</a:t>
            </a:r>
            <a:r>
              <a:rPr lang="es-ES" dirty="0"/>
              <a:t>: </a:t>
            </a:r>
            <a:r>
              <a:rPr lang="es-ES" dirty="0" err="1"/>
              <a:t>Autoinforme</a:t>
            </a:r>
            <a:r>
              <a:rPr lang="es-ES" dirty="0"/>
              <a:t> (niño) y cuestionario para padres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Duración</a:t>
            </a:r>
            <a:r>
              <a:rPr lang="es-ES" dirty="0"/>
              <a:t>: Aproximadamente 8-10 minutos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Puntuación</a:t>
            </a:r>
            <a:r>
              <a:rPr lang="es-ES" dirty="0"/>
              <a:t>: Una puntuación total de 25 o más indica la posible presencia de un trastorno de ansiedad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Áreas </a:t>
            </a:r>
            <a:r>
              <a:rPr lang="es-ES" dirty="0"/>
              <a:t>evaluadas: Pánico/somatización, ansiedad generalizada, miedo escolar, ansiedad social y ansiedad por separación.</a:t>
            </a:r>
          </a:p>
        </p:txBody>
      </p:sp>
    </p:spTree>
    <p:extLst>
      <p:ext uri="{BB962C8B-B14F-4D97-AF65-F5344CB8AC3E}">
        <p14:creationId xmlns:p14="http://schemas.microsoft.com/office/powerpoint/2010/main" val="156390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5" y="924629"/>
            <a:ext cx="118189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latin typeface="Google Sans"/>
              </a:rPr>
              <a:t>Aplicación y Resultados:</a:t>
            </a:r>
            <a:endParaRPr lang="es-ES" dirty="0">
              <a:latin typeface="Google Sans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>
                <a:latin typeface="Google Sans"/>
              </a:rPr>
              <a:t>El test es útil para obtener una visión conjunta entre la perspectiva del niño y los padres.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>
                <a:latin typeface="Google Sans"/>
              </a:rPr>
              <a:t>Se enfoca en los últimos 3 meses de comportamiento.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>
                <a:latin typeface="Google Sans"/>
              </a:rPr>
              <a:t>Las preguntas incluyen síntomas físicos (dolores de cabeza, respiración) y cognitivos (preocupaciones, miedos).</a:t>
            </a:r>
            <a:endParaRPr lang="es-ES" b="0" u="none" strike="noStrike" dirty="0">
              <a:effectLst/>
              <a:latin typeface="Google San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31520" y="2587921"/>
            <a:ext cx="10863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r>
              <a:rPr lang="es-ES" dirty="0" err="1" smtClean="0"/>
              <a:t>Doval</a:t>
            </a:r>
            <a:r>
              <a:rPr lang="es-ES" dirty="0" smtClean="0"/>
              <a:t>, E., Martínez, M. y </a:t>
            </a:r>
            <a:r>
              <a:rPr lang="es-ES" dirty="0" err="1" smtClean="0"/>
              <a:t>Domenech</a:t>
            </a:r>
            <a:r>
              <a:rPr lang="es-ES" dirty="0" smtClean="0"/>
              <a:t>, E. </a:t>
            </a:r>
            <a:r>
              <a:rPr lang="es-ES" dirty="0"/>
              <a:t>(2011). </a:t>
            </a:r>
            <a:r>
              <a:rPr lang="es-ES" dirty="0" smtClean="0"/>
              <a:t>Evidencias de calidad psicométrica de la versión en castellano del 	</a:t>
            </a:r>
            <a:r>
              <a:rPr lang="es-ES" dirty="0" err="1" smtClean="0"/>
              <a:t>screen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child</a:t>
            </a:r>
            <a:r>
              <a:rPr lang="es-ES" dirty="0" smtClean="0"/>
              <a:t> </a:t>
            </a:r>
            <a:r>
              <a:rPr lang="es-ES" dirty="0" err="1" smtClean="0"/>
              <a:t>anxiety</a:t>
            </a:r>
            <a:r>
              <a:rPr lang="es-ES" dirty="0" smtClean="0"/>
              <a:t> </a:t>
            </a:r>
            <a:r>
              <a:rPr lang="es-ES" dirty="0" err="1" smtClean="0"/>
              <a:t>related</a:t>
            </a:r>
            <a:r>
              <a:rPr lang="es-ES" dirty="0" smtClean="0"/>
              <a:t> </a:t>
            </a:r>
            <a:r>
              <a:rPr lang="es-ES" dirty="0" err="1" smtClean="0"/>
              <a:t>emotional</a:t>
            </a:r>
            <a:r>
              <a:rPr lang="es-ES" dirty="0" smtClean="0"/>
              <a:t> </a:t>
            </a:r>
            <a:r>
              <a:rPr lang="es-ES" dirty="0" err="1" smtClean="0"/>
              <a:t>disorders</a:t>
            </a:r>
            <a:r>
              <a:rPr lang="es-ES" dirty="0" smtClean="0"/>
              <a:t> (SCARED) de 41 ítems. </a:t>
            </a:r>
            <a:r>
              <a:rPr lang="es-ES" i="1" dirty="0" smtClean="0"/>
              <a:t>Ansiedad y Estrés, 17</a:t>
            </a:r>
            <a:r>
              <a:rPr lang="es-ES" dirty="0" smtClean="0"/>
              <a:t>(2-3), 	199-210. www.ansiedadyestres.es/sites/default/files/rev/ucm/2011/anyes2011a15.pdf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351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888" y="46736"/>
            <a:ext cx="5974080" cy="681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5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22354" y="924629"/>
            <a:ext cx="1173553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" b="1" dirty="0" smtClean="0"/>
              <a:t>RCMAS-2</a:t>
            </a:r>
          </a:p>
          <a:p>
            <a:pPr marL="285750" indent="-285750" algn="just">
              <a:buFontTx/>
              <a:buChar char="-"/>
            </a:pPr>
            <a:endParaRPr lang="es-ES" b="1" dirty="0"/>
          </a:p>
          <a:p>
            <a:pPr algn="just"/>
            <a:r>
              <a:rPr lang="es-ES" dirty="0"/>
              <a:t>(</a:t>
            </a:r>
            <a:r>
              <a:rPr lang="es-ES" dirty="0" err="1"/>
              <a:t>Revised</a:t>
            </a:r>
            <a:r>
              <a:rPr lang="es-ES" dirty="0"/>
              <a:t> </a:t>
            </a:r>
            <a:r>
              <a:rPr lang="es-ES" dirty="0" err="1"/>
              <a:t>Children's</a:t>
            </a:r>
            <a:r>
              <a:rPr lang="es-ES" dirty="0"/>
              <a:t> </a:t>
            </a:r>
            <a:r>
              <a:rPr lang="es-ES" dirty="0" err="1"/>
              <a:t>Manifest</a:t>
            </a:r>
            <a:r>
              <a:rPr lang="es-ES" dirty="0"/>
              <a:t> </a:t>
            </a:r>
            <a:r>
              <a:rPr lang="es-ES" dirty="0" err="1"/>
              <a:t>Anxiety</a:t>
            </a:r>
            <a:r>
              <a:rPr lang="es-ES" dirty="0"/>
              <a:t> </a:t>
            </a:r>
            <a:r>
              <a:rPr lang="es-ES" dirty="0" err="1"/>
              <a:t>Scale</a:t>
            </a:r>
            <a:r>
              <a:rPr lang="es-ES" dirty="0"/>
              <a:t>, </a:t>
            </a:r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Edition</a:t>
            </a:r>
            <a:r>
              <a:rPr lang="es-ES" dirty="0"/>
              <a:t>) es un cuestionario </a:t>
            </a:r>
            <a:r>
              <a:rPr lang="es-ES" dirty="0" err="1"/>
              <a:t>autoinformado</a:t>
            </a:r>
            <a:r>
              <a:rPr lang="es-ES" dirty="0"/>
              <a:t> de 49 ítems que mide el nivel y la naturaleza de la ansiedad en niños y adolescentes de 6 a 19 años. Creada por Cecil R. Reynolds y </a:t>
            </a:r>
            <a:r>
              <a:rPr lang="es-ES" dirty="0" err="1"/>
              <a:t>Bert</a:t>
            </a:r>
            <a:r>
              <a:rPr lang="es-ES" dirty="0"/>
              <a:t> O. Richmond, utiliza respuestas de "sí" o "no" para evaluar áreas como ansiedad fisiológica, preocupación y ansiedad </a:t>
            </a:r>
            <a:r>
              <a:rPr lang="es-ES" dirty="0" smtClean="0"/>
              <a:t>social.</a:t>
            </a:r>
          </a:p>
          <a:p>
            <a:pPr algn="just"/>
            <a:endParaRPr lang="es-ES" b="1" dirty="0"/>
          </a:p>
          <a:p>
            <a:pPr algn="just"/>
            <a:r>
              <a:rPr lang="es-ES" b="1" dirty="0"/>
              <a:t>Características clave de la RCMAS-2</a:t>
            </a:r>
            <a:r>
              <a:rPr lang="es-ES" b="1" dirty="0" smtClean="0"/>
              <a:t>:</a:t>
            </a:r>
          </a:p>
          <a:p>
            <a:pPr algn="just"/>
            <a:r>
              <a:rPr lang="es-ES" dirty="0" smtClean="0"/>
              <a:t>Finalidad</a:t>
            </a:r>
            <a:r>
              <a:rPr lang="es-ES" dirty="0"/>
              <a:t>: Identificar síntomas consistentes con trastornos de ansiedad y evaluar el estrés académico, conflictos familiares y problemas de conducta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Formato</a:t>
            </a:r>
            <a:r>
              <a:rPr lang="es-ES" dirty="0"/>
              <a:t>: Disponible en papel y en línea para puntuación automática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Aplicación</a:t>
            </a:r>
            <a:r>
              <a:rPr lang="es-ES" dirty="0"/>
              <a:t>: Utilizada por psicólogos, trabajadores sociales y psicólogos escolares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Idioma</a:t>
            </a:r>
            <a:r>
              <a:rPr lang="es-ES" dirty="0"/>
              <a:t>: Disponible tanto en inglés como en español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Componentes</a:t>
            </a:r>
            <a:r>
              <a:rPr lang="es-ES" dirty="0"/>
              <a:t>: Incluye escalas de ansiedad fisiológica, preocupación, ansiedad social, </a:t>
            </a:r>
            <a:r>
              <a:rPr lang="es-ES" dirty="0" err="1"/>
              <a:t>defensividad</a:t>
            </a:r>
            <a:r>
              <a:rPr lang="es-ES" dirty="0"/>
              <a:t> y un índice de respuesta inconsistente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 err="1" smtClean="0"/>
              <a:t>Sandin</a:t>
            </a:r>
            <a:r>
              <a:rPr lang="es-ES" dirty="0" smtClean="0"/>
              <a:t>, B., Valiente, R. M. y </a:t>
            </a:r>
            <a:r>
              <a:rPr lang="es-ES" dirty="0" err="1" smtClean="0"/>
              <a:t>Chorot</a:t>
            </a:r>
            <a:r>
              <a:rPr lang="es-ES" dirty="0" smtClean="0"/>
              <a:t>, P. </a:t>
            </a:r>
            <a:r>
              <a:rPr lang="es-ES" dirty="0"/>
              <a:t>(2010). </a:t>
            </a:r>
            <a:r>
              <a:rPr lang="es-ES" dirty="0" smtClean="0"/>
              <a:t>Síntomas de ansiedad y depresión en niños y adolescentes, ¿cómo 	evaluarlos?. </a:t>
            </a:r>
            <a:r>
              <a:rPr lang="es-ES" i="1" dirty="0"/>
              <a:t>INFOCOP</a:t>
            </a:r>
            <a:r>
              <a:rPr lang="es-ES" dirty="0"/>
              <a:t>. </a:t>
            </a:r>
            <a:r>
              <a:rPr lang="es-ES" dirty="0">
                <a:hlinkClick r:id="rId3"/>
              </a:rPr>
              <a:t>https://</a:t>
            </a:r>
            <a:r>
              <a:rPr lang="es-ES" dirty="0" smtClean="0">
                <a:hlinkClick r:id="rId3"/>
              </a:rPr>
              <a:t>www.infocop.es/sintomas-de-ansiedad-y-depresion-en-ninos-y-adolescentes-como-</a:t>
            </a:r>
            <a:r>
              <a:rPr lang="es-ES" dirty="0" smtClean="0"/>
              <a:t>	evaluarlos</a:t>
            </a:r>
            <a:r>
              <a:rPr lang="es-E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03906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272" y="112776"/>
            <a:ext cx="6083808" cy="665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5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82012" y="924629"/>
            <a:ext cx="116173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" b="1" dirty="0" smtClean="0"/>
              <a:t>CBCL</a:t>
            </a:r>
          </a:p>
          <a:p>
            <a:pPr marL="285750" indent="-285750">
              <a:buFontTx/>
              <a:buChar char="-"/>
            </a:pPr>
            <a:endParaRPr lang="es-ES" b="1" dirty="0"/>
          </a:p>
          <a:p>
            <a:pPr algn="just"/>
            <a:r>
              <a:rPr lang="es-ES" dirty="0"/>
              <a:t>El CBCL (</a:t>
            </a:r>
            <a:r>
              <a:rPr lang="es-ES" dirty="0" err="1"/>
              <a:t>Child</a:t>
            </a:r>
            <a:r>
              <a:rPr lang="es-ES" dirty="0"/>
              <a:t> </a:t>
            </a:r>
            <a:r>
              <a:rPr lang="es-ES" dirty="0" err="1"/>
              <a:t>Behavior</a:t>
            </a:r>
            <a:r>
              <a:rPr lang="es-ES" dirty="0"/>
              <a:t> </a:t>
            </a:r>
            <a:r>
              <a:rPr lang="es-ES" dirty="0" err="1"/>
              <a:t>Checklist</a:t>
            </a:r>
            <a:r>
              <a:rPr lang="es-ES" dirty="0"/>
              <a:t> o Cuestionario de Comportamiento Infantil) es una herramienta estandarizada para padres/cuidadores que evalúa problemas emocionales y conductuales en niños y adolescentes (1.5 a 18 años). Identifica comportamientos internos (ansiedad, depresión) y externos (agresividad, TDAH) mediante </a:t>
            </a:r>
            <a:r>
              <a:rPr lang="es-ES" dirty="0" smtClean="0"/>
              <a:t>escalas</a:t>
            </a:r>
          </a:p>
          <a:p>
            <a:pPr algn="just"/>
            <a:endParaRPr lang="es-ES" dirty="0"/>
          </a:p>
          <a:p>
            <a:pPr algn="just"/>
            <a:r>
              <a:rPr lang="es-ES" b="1" dirty="0"/>
              <a:t>Detalles clave del CBCL</a:t>
            </a:r>
            <a:r>
              <a:rPr lang="es-ES" b="1" dirty="0" smtClean="0"/>
              <a:t>:</a:t>
            </a:r>
          </a:p>
          <a:p>
            <a:pPr algn="just"/>
            <a:r>
              <a:rPr lang="es-ES" dirty="0" smtClean="0"/>
              <a:t>Aplicación</a:t>
            </a:r>
            <a:r>
              <a:rPr lang="es-ES" dirty="0"/>
              <a:t>: Generalmente contestado por padres o cuidadores sobre conductas habituales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Versiones</a:t>
            </a:r>
            <a:r>
              <a:rPr lang="es-ES" dirty="0"/>
              <a:t>: Principalmente 1.5 a 5 años y 6 a 18 años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Contenido</a:t>
            </a:r>
            <a:r>
              <a:rPr lang="es-ES" dirty="0"/>
              <a:t>: Incluye alrededor de 100-113 ítems que se califican según la frecuencia (0 = no cierto, 1 = un poco/a veces cierto, 2 = muy a menudo/a menudo cierto</a:t>
            </a:r>
            <a:r>
              <a:rPr lang="es-ES" dirty="0" smtClean="0"/>
              <a:t>).</a:t>
            </a:r>
          </a:p>
          <a:p>
            <a:pPr algn="just"/>
            <a:r>
              <a:rPr lang="es-ES" dirty="0" smtClean="0"/>
              <a:t>Escalas</a:t>
            </a:r>
            <a:r>
              <a:rPr lang="es-ES" dirty="0"/>
              <a:t>: Evalúa síndromes como ansiedad/depresión, quejas somáticas, problemas sociales, problemas de pensamiento, problemas de atención, conducta de romper normas y conducta agresiva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Resultados</a:t>
            </a:r>
            <a:r>
              <a:rPr lang="es-ES" dirty="0"/>
              <a:t>: Se agrupan en dimensiones de internalización (problemas internos), externalización (problemas externos) y una puntuación total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Interpretación</a:t>
            </a:r>
            <a:r>
              <a:rPr lang="es-ES" dirty="0"/>
              <a:t>: Puntuaciones </a:t>
            </a:r>
            <a:r>
              <a:rPr lang="es-ES" dirty="0" smtClean="0"/>
              <a:t>de 65 </a:t>
            </a:r>
            <a:r>
              <a:rPr lang="es-ES" dirty="0"/>
              <a:t>sugieren síntomas clínicos, mientras que puntuaciones entre 60-64 indican riesgo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Uso</a:t>
            </a:r>
            <a:r>
              <a:rPr lang="es-ES" dirty="0"/>
              <a:t>: Muy utilizado en el ámbito clínico y de investigación para la detección temprana de problemas de salud mental.</a:t>
            </a:r>
          </a:p>
        </p:txBody>
      </p:sp>
    </p:spTree>
    <p:extLst>
      <p:ext uri="{BB962C8B-B14F-4D97-AF65-F5344CB8AC3E}">
        <p14:creationId xmlns:p14="http://schemas.microsoft.com/office/powerpoint/2010/main" val="264437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92608" y="924629"/>
            <a:ext cx="117165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LIMITACIONES DE LOS INSTRUMENTOS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No </a:t>
            </a:r>
            <a:r>
              <a:rPr lang="es-ES" dirty="0"/>
              <a:t>sustituyen la entrevista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Pueden existir sesgos: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Deseabilidad social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Falta de conciencia del problema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Dependen del informante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</a:t>
            </a:r>
            <a:r>
              <a:rPr lang="es-ES" b="1" dirty="0" smtClean="0"/>
              <a:t>rror clínico frecuente</a:t>
            </a:r>
            <a:r>
              <a:rPr lang="es-ES" dirty="0" smtClean="0"/>
              <a:t>: Diagnosticar </a:t>
            </a:r>
            <a:r>
              <a:rPr lang="es-ES" dirty="0"/>
              <a:t>en función de un cuestionario sin análisis funcional</a:t>
            </a:r>
          </a:p>
        </p:txBody>
      </p:sp>
    </p:spTree>
    <p:extLst>
      <p:ext uri="{BB962C8B-B14F-4D97-AF65-F5344CB8AC3E}">
        <p14:creationId xmlns:p14="http://schemas.microsoft.com/office/powerpoint/2010/main" val="402634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65834" y="739963"/>
            <a:ext cx="1194082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4.3. Evaluación </a:t>
            </a:r>
            <a:r>
              <a:rPr lang="es-ES" b="1" dirty="0" err="1" smtClean="0"/>
              <a:t>multimétodo</a:t>
            </a:r>
            <a:endParaRPr lang="es-ES" b="1" dirty="0" smtClean="0"/>
          </a:p>
          <a:p>
            <a:pPr algn="just"/>
            <a:endParaRPr lang="es-ES" dirty="0"/>
          </a:p>
          <a:p>
            <a:pPr algn="just"/>
            <a:r>
              <a:rPr lang="es-ES" dirty="0"/>
              <a:t>La evaluación de la ansiedad en infancia y adolescencia debe basarse en un enfoque </a:t>
            </a:r>
            <a:r>
              <a:rPr lang="es-ES" dirty="0" err="1"/>
              <a:t>multimétodo</a:t>
            </a:r>
            <a:r>
              <a:rPr lang="es-ES" dirty="0"/>
              <a:t>, ya que ningún procedimiento aislado permite captar la complejidad del problema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ctr"/>
            <a:r>
              <a:rPr lang="es-ES" b="1" dirty="0" smtClean="0"/>
              <a:t>La </a:t>
            </a:r>
            <a:r>
              <a:rPr lang="es-ES" b="1" dirty="0"/>
              <a:t>validez de la evaluación aumenta cuando convergen múltiples fuentes de información</a:t>
            </a:r>
            <a:r>
              <a:rPr lang="es-ES" b="1" dirty="0" smtClean="0"/>
              <a:t>.</a:t>
            </a:r>
          </a:p>
          <a:p>
            <a:pPr algn="ctr"/>
            <a:endParaRPr lang="es-ES" b="1" dirty="0"/>
          </a:p>
          <a:p>
            <a:pPr algn="ctr"/>
            <a:endParaRPr lang="es-ES" b="1" dirty="0"/>
          </a:p>
          <a:p>
            <a:pPr algn="ctr"/>
            <a:r>
              <a:rPr lang="es-ES" b="1" dirty="0" smtClean="0"/>
              <a:t>OBSERVACIÓN	AUTOINFORMES	INFORMANTES EXTERNOS</a:t>
            </a:r>
          </a:p>
          <a:p>
            <a:pPr algn="ctr"/>
            <a:endParaRPr lang="es-ES" b="1" dirty="0"/>
          </a:p>
          <a:p>
            <a:pPr algn="ctr"/>
            <a:endParaRPr lang="es-ES" b="1" dirty="0" smtClean="0"/>
          </a:p>
          <a:p>
            <a:pPr algn="ctr"/>
            <a:endParaRPr lang="es-ES" b="1" dirty="0"/>
          </a:p>
          <a:p>
            <a:pPr algn="ctr"/>
            <a:endParaRPr lang="es-ES" b="1" dirty="0"/>
          </a:p>
          <a:p>
            <a:r>
              <a:rPr lang="es-ES" b="1" dirty="0" smtClean="0"/>
              <a:t>				INTEGRACIÓN </a:t>
            </a:r>
            <a:r>
              <a:rPr lang="es-ES" b="1" dirty="0"/>
              <a:t>DE LA INFORMACIÓN</a:t>
            </a:r>
          </a:p>
          <a:p>
            <a:r>
              <a:rPr lang="es-ES" dirty="0" smtClean="0"/>
              <a:t>			No </a:t>
            </a:r>
            <a:r>
              <a:rPr lang="es-ES" dirty="0"/>
              <a:t>se trata de elegir una fuente, sino de </a:t>
            </a:r>
            <a:r>
              <a:rPr lang="es-ES" b="1" dirty="0"/>
              <a:t>integrarlas</a:t>
            </a:r>
            <a:r>
              <a:rPr lang="es-ES" dirty="0" smtClean="0"/>
              <a:t>.</a:t>
            </a:r>
          </a:p>
          <a:p>
            <a:r>
              <a:rPr lang="es-ES" b="1" dirty="0" smtClean="0"/>
              <a:t>          Error clínico frecuente</a:t>
            </a:r>
            <a:r>
              <a:rPr lang="es-ES" dirty="0" smtClean="0"/>
              <a:t>: Basar </a:t>
            </a:r>
            <a:r>
              <a:rPr lang="es-ES" dirty="0"/>
              <a:t>la evaluación en una única fuente (ej. solo padres o solo cuestionarios)</a:t>
            </a:r>
          </a:p>
          <a:p>
            <a:pPr algn="ctr"/>
            <a:endParaRPr lang="es-ES" b="1" dirty="0" smtClean="0"/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5474208" y="2487168"/>
            <a:ext cx="0" cy="42672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>
            <a:off x="3761232" y="2487168"/>
            <a:ext cx="0" cy="42672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7863840" y="2487168"/>
            <a:ext cx="0" cy="42672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lecha abajo 11"/>
          <p:cNvSpPr/>
          <p:nvPr/>
        </p:nvSpPr>
        <p:spPr>
          <a:xfrm>
            <a:off x="5205984" y="3535680"/>
            <a:ext cx="719328" cy="780288"/>
          </a:xfrm>
          <a:prstGeom prst="down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/>
          <p:cNvSpPr/>
          <p:nvPr/>
        </p:nvSpPr>
        <p:spPr>
          <a:xfrm>
            <a:off x="165833" y="528891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 smtClean="0"/>
              <a:t>Discrepancias entre informantes</a:t>
            </a:r>
            <a:r>
              <a:rPr lang="es-ES" dirty="0"/>
              <a:t>.</a:t>
            </a:r>
            <a:r>
              <a:rPr lang="es-ES" dirty="0" smtClean="0"/>
              <a:t> Muy </a:t>
            </a:r>
            <a:r>
              <a:rPr lang="es-ES" dirty="0"/>
              <a:t>frecuentes en clínica</a:t>
            </a:r>
            <a:r>
              <a:rPr lang="es-ES" dirty="0" smtClean="0"/>
              <a:t>. Ejemplos típicos:</a:t>
            </a:r>
          </a:p>
          <a:p>
            <a:r>
              <a:rPr lang="es-ES" dirty="0" smtClean="0"/>
              <a:t>Niño minimiza</a:t>
            </a:r>
          </a:p>
          <a:p>
            <a:r>
              <a:rPr lang="es-ES" dirty="0" smtClean="0"/>
              <a:t>Padres sobredimensionan</a:t>
            </a:r>
          </a:p>
          <a:p>
            <a:r>
              <a:rPr lang="es-ES" dirty="0" smtClean="0"/>
              <a:t>Profesor </a:t>
            </a:r>
            <a:r>
              <a:rPr lang="es-ES" dirty="0"/>
              <a:t>detecta dificultades específicas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6461760" y="528891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Las discrepancias: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son errores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Son </a:t>
            </a:r>
            <a:r>
              <a:rPr lang="es-ES" b="1" dirty="0"/>
              <a:t>información clínica relevante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480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739963"/>
            <a:ext cx="119042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4.4. Diagnóstico </a:t>
            </a:r>
            <a:r>
              <a:rPr lang="es-ES" b="1" dirty="0" smtClean="0"/>
              <a:t>diferencial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El diagnóstico diferencial es esencial para evitar errores clínicos, ya que muchos trastornos en infancia comparten manifestaciones superficiales (inatención, evitación, irritabilidad), pero difieren en su función y origen</a:t>
            </a:r>
            <a:r>
              <a:rPr lang="es-ES" dirty="0" smtClean="0"/>
              <a:t>.</a:t>
            </a:r>
          </a:p>
          <a:p>
            <a:pPr algn="just"/>
            <a:endParaRPr lang="es-ES" b="1" dirty="0"/>
          </a:p>
          <a:p>
            <a:pPr algn="ctr"/>
            <a:r>
              <a:rPr lang="es-ES" b="1" dirty="0" smtClean="0"/>
              <a:t>La </a:t>
            </a:r>
            <a:r>
              <a:rPr lang="es-ES" b="1" dirty="0"/>
              <a:t>clave no es qué hace el niño, sino por qué lo hace</a:t>
            </a:r>
            <a:r>
              <a:rPr lang="es-ES" b="1" dirty="0" smtClean="0"/>
              <a:t>.</a:t>
            </a:r>
          </a:p>
          <a:p>
            <a:pPr algn="ctr"/>
            <a:endParaRPr lang="es-ES" b="1" dirty="0"/>
          </a:p>
          <a:p>
            <a:pPr marL="342900" indent="-342900" algn="just">
              <a:buAutoNum type="arabicPeriod"/>
            </a:pPr>
            <a:r>
              <a:rPr lang="es-ES" b="1" dirty="0" smtClean="0"/>
              <a:t>ANSIEDAD </a:t>
            </a:r>
            <a:r>
              <a:rPr lang="es-ES" b="1" dirty="0"/>
              <a:t>vs. </a:t>
            </a:r>
            <a:r>
              <a:rPr lang="es-ES" b="1" dirty="0" smtClean="0"/>
              <a:t>TDAH</a:t>
            </a:r>
          </a:p>
          <a:p>
            <a:pPr algn="just"/>
            <a:endParaRPr lang="es-ES" b="1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838200" y="3086894"/>
          <a:ext cx="10515600" cy="182880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331845772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173075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ES" b="1"/>
                        <a:t>Ansiedad</a:t>
                      </a:r>
                      <a:endParaRPr lang="es-E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/>
                        <a:t>TDAH</a:t>
                      </a:r>
                      <a:endParaRPr lang="es-E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6205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/>
                        <a:t>Inatención por preocupación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/>
                        <a:t>Inatención generalizada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86422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/>
                        <a:t>Evitación de tareas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/>
                        <a:t>Impulsividad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4858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/>
                        <a:t>Alto control/perfeccionismo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/>
                        <a:t>Bajo control conductual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2672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/>
                        <a:t>Variabilidad según contexto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Consistente en todos los contextos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6489971"/>
                  </a:ext>
                </a:extLst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304800" y="506777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Ejemplo clínico</a:t>
            </a:r>
          </a:p>
          <a:p>
            <a:r>
              <a:rPr lang="es-ES" dirty="0"/>
              <a:t>Niño distraído en clase: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Ansiedad → está pensando: “¿y si fallo?”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TDAH → se distrae con cualquier estímulo </a:t>
            </a:r>
          </a:p>
          <a:p>
            <a:endParaRPr lang="es-ES" dirty="0" smtClean="0"/>
          </a:p>
          <a:p>
            <a:r>
              <a:rPr lang="es-ES" dirty="0" smtClean="0"/>
              <a:t>Clave</a:t>
            </a:r>
            <a:r>
              <a:rPr lang="es-ES" dirty="0"/>
              <a:t>: contenido cognitivo vs. déficit atencional estructural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096000" y="507205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Similitudes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Dificultad atencional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Bajo rendimiento académico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Inquietud</a:t>
            </a:r>
          </a:p>
        </p:txBody>
      </p:sp>
    </p:spTree>
    <p:extLst>
      <p:ext uri="{BB962C8B-B14F-4D97-AF65-F5344CB8AC3E}">
        <p14:creationId xmlns:p14="http://schemas.microsoft.com/office/powerpoint/2010/main" val="96619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5" y="830318"/>
            <a:ext cx="118676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2. ANSIEDAD vs. DEPRESIÓN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289391"/>
              </p:ext>
            </p:extLst>
          </p:nvPr>
        </p:nvGraphicFramePr>
        <p:xfrm>
          <a:off x="252984" y="1380014"/>
          <a:ext cx="8878824" cy="1828800"/>
        </p:xfrm>
        <a:graphic>
          <a:graphicData uri="http://schemas.openxmlformats.org/drawingml/2006/table">
            <a:tbl>
              <a:tblPr/>
              <a:tblGrid>
                <a:gridCol w="4439412">
                  <a:extLst>
                    <a:ext uri="{9D8B030D-6E8A-4147-A177-3AD203B41FA5}">
                      <a16:colId xmlns:a16="http://schemas.microsoft.com/office/drawing/2014/main" val="766747233"/>
                    </a:ext>
                  </a:extLst>
                </a:gridCol>
                <a:gridCol w="4439412">
                  <a:extLst>
                    <a:ext uri="{9D8B030D-6E8A-4147-A177-3AD203B41FA5}">
                      <a16:colId xmlns:a16="http://schemas.microsoft.com/office/drawing/2014/main" val="42908199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ES" b="1"/>
                        <a:t>Ansiedad</a:t>
                      </a:r>
                      <a:endParaRPr lang="es-E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/>
                        <a:t>Depresión</a:t>
                      </a:r>
                      <a:endParaRPr lang="es-E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88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/>
                        <a:t>Activación fisiológica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/>
                        <a:t>Bajo nivel de activación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595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/>
                        <a:t>Preocupación por el futuro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/>
                        <a:t>Desesperanza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178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/>
                        <a:t>Miedo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/>
                        <a:t>Tristeza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747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/>
                        <a:t>Evitación por amenaza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Retraimiento por desmotivación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1138799"/>
                  </a:ext>
                </a:extLst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9022080" y="1694249"/>
            <a:ext cx="2292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Similitudes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Aislamiento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Bajo rendimiento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Problemas de sueño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52984" y="362131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Ejemplo clínico</a:t>
            </a:r>
          </a:p>
          <a:p>
            <a:r>
              <a:rPr lang="es-ES" dirty="0"/>
              <a:t>Adolescente que no quiere salir: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Ansiedad → “me van a juzgar”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Depresión → “no me apetece nada”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230624" y="362131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Clave clínica avanzada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Ansiedad → hipervigilancia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Depresión → </a:t>
            </a:r>
            <a:r>
              <a:rPr lang="es-ES" dirty="0" err="1"/>
              <a:t>hipoactivación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612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830318"/>
            <a:ext cx="119286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3. ANSIEDAD vs. Trastorno del Espectro </a:t>
            </a:r>
            <a:r>
              <a:rPr lang="es-ES" b="1" dirty="0" smtClean="0"/>
              <a:t>Autista</a:t>
            </a:r>
          </a:p>
          <a:p>
            <a:endParaRPr lang="es-ES" b="1" dirty="0"/>
          </a:p>
          <a:p>
            <a:endParaRPr lang="es-ES" b="1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057332"/>
              </p:ext>
            </p:extLst>
          </p:nvPr>
        </p:nvGraphicFramePr>
        <p:xfrm>
          <a:off x="165833" y="1669565"/>
          <a:ext cx="8063768" cy="2103120"/>
        </p:xfrm>
        <a:graphic>
          <a:graphicData uri="http://schemas.openxmlformats.org/drawingml/2006/table">
            <a:tbl>
              <a:tblPr/>
              <a:tblGrid>
                <a:gridCol w="4031884">
                  <a:extLst>
                    <a:ext uri="{9D8B030D-6E8A-4147-A177-3AD203B41FA5}">
                      <a16:colId xmlns:a16="http://schemas.microsoft.com/office/drawing/2014/main" val="2959176083"/>
                    </a:ext>
                  </a:extLst>
                </a:gridCol>
                <a:gridCol w="4031884">
                  <a:extLst>
                    <a:ext uri="{9D8B030D-6E8A-4147-A177-3AD203B41FA5}">
                      <a16:colId xmlns:a16="http://schemas.microsoft.com/office/drawing/2014/main" val="4508596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ES" b="1"/>
                        <a:t>Ansiedad</a:t>
                      </a:r>
                      <a:endParaRPr lang="es-E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1"/>
                        <a:t>TEA</a:t>
                      </a:r>
                      <a:endParaRPr lang="es-E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2232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/>
                        <a:t>Deseo de interacción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/>
                        <a:t>Déficit en habilidades sociales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3185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/>
                        <a:t>Miedo a evaluación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/>
                        <a:t>Dificultad en comprensión social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0674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/>
                        <a:t>Evitación por ansiedad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/>
                        <a:t>Aislamiento por dificultad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090112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/>
                        <a:t>Ansiedad situacional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Patrón estable desde desarrollo temprano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918098"/>
                  </a:ext>
                </a:extLst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8229601" y="1898419"/>
            <a:ext cx="4181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Similitudes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Dificultades sociales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Evitación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Rigidez conductual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65833" y="414557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Ejemplo clínico</a:t>
            </a:r>
          </a:p>
          <a:p>
            <a:r>
              <a:rPr lang="es-ES" dirty="0"/>
              <a:t>Niño que no habla en clase: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Ansiedad → quiere hablar, pero no puede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TEA → dificultades en comunicación social</a:t>
            </a:r>
          </a:p>
        </p:txBody>
      </p:sp>
    </p:spTree>
    <p:extLst>
      <p:ext uri="{BB962C8B-B14F-4D97-AF65-F5344CB8AC3E}">
        <p14:creationId xmlns:p14="http://schemas.microsoft.com/office/powerpoint/2010/main" val="51660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170432" y="4120896"/>
            <a:ext cx="9863328" cy="646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924629"/>
            <a:ext cx="116847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CASO </a:t>
            </a:r>
            <a:r>
              <a:rPr lang="es-ES" b="1" dirty="0" smtClean="0"/>
              <a:t>PRÁCTICO</a:t>
            </a:r>
            <a:endParaRPr lang="es-ES" b="1" dirty="0"/>
          </a:p>
          <a:p>
            <a:r>
              <a:rPr lang="es-ES" dirty="0"/>
              <a:t>Niño de 10 años: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participa en clase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Bajo rendimiento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Evita tareas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840736" y="92462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Posibles interpretaciones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Ansiedad → miedo a equivocarse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TDAH → distracción general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Depresión → falta de interés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TEA → dificultades sociales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754368" y="92462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Resolución (análisis funcional)</a:t>
            </a:r>
          </a:p>
          <a:p>
            <a:r>
              <a:rPr lang="es-ES" dirty="0"/>
              <a:t>El niño piensa:</a:t>
            </a:r>
            <a:br>
              <a:rPr lang="es-ES" dirty="0"/>
            </a:br>
            <a:r>
              <a:rPr lang="es-ES" dirty="0"/>
              <a:t>→ “Si fallo, se reirán”</a:t>
            </a:r>
          </a:p>
          <a:p>
            <a:r>
              <a:rPr lang="es-ES" dirty="0"/>
              <a:t>👉 Diagnóstico más probable: ansiedad de evaluación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65834" y="2849803"/>
            <a:ext cx="105753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Error clínico frecuente: </a:t>
            </a:r>
            <a:r>
              <a:rPr lang="es-ES" dirty="0" smtClean="0"/>
              <a:t>Diagnosticar </a:t>
            </a:r>
            <a:r>
              <a:rPr lang="es-ES" dirty="0"/>
              <a:t>en base a la conducta observable sin analizar su función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219200" y="4125575"/>
            <a:ext cx="9826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El diagnóstico diferencial en ansiedad infantil no se basa en los síntomas visibles, </a:t>
            </a:r>
            <a:endParaRPr lang="es-ES" dirty="0" smtClean="0">
              <a:solidFill>
                <a:schemeClr val="bg1"/>
              </a:solidFill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</a:rPr>
              <a:t>sino </a:t>
            </a:r>
            <a:r>
              <a:rPr lang="es-ES" dirty="0">
                <a:solidFill>
                  <a:schemeClr val="bg1"/>
                </a:solidFill>
              </a:rPr>
              <a:t>en la función psicológica que subyace a esos síntomas.</a:t>
            </a:r>
          </a:p>
        </p:txBody>
      </p:sp>
    </p:spTree>
    <p:extLst>
      <p:ext uri="{BB962C8B-B14F-4D97-AF65-F5344CB8AC3E}">
        <p14:creationId xmlns:p14="http://schemas.microsoft.com/office/powerpoint/2010/main" val="227328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24256" y="924629"/>
            <a:ext cx="100096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5. INTERVENCIÓN </a:t>
            </a:r>
            <a:r>
              <a:rPr lang="es-ES" b="1" dirty="0" smtClean="0"/>
              <a:t>PSICOLÓGICA</a:t>
            </a:r>
            <a:endParaRPr lang="es-ES" b="1" dirty="0"/>
          </a:p>
          <a:p>
            <a:r>
              <a:rPr lang="es-ES" b="1" dirty="0"/>
              <a:t>5.1. Terapia cognitivo-conductual (TCC)</a:t>
            </a:r>
          </a:p>
          <a:p>
            <a:r>
              <a:rPr lang="es-ES" dirty="0"/>
              <a:t>Modelo de referencia</a:t>
            </a:r>
          </a:p>
          <a:p>
            <a:r>
              <a:rPr lang="es-ES" dirty="0"/>
              <a:t>Componentes: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Entrenamiento </a:t>
            </a:r>
            <a:r>
              <a:rPr lang="es-ES" dirty="0"/>
              <a:t>en relajación </a:t>
            </a:r>
          </a:p>
          <a:p>
            <a:r>
              <a:rPr lang="es-ES" b="1" dirty="0"/>
              <a:t>5.2. Técnicas específicas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Exposición gradual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Desensibilización sistemática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Técnicas de respiración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err="1"/>
              <a:t>Autoinstrucciones</a:t>
            </a:r>
            <a:r>
              <a:rPr lang="es-ES" dirty="0"/>
              <a:t> </a:t>
            </a:r>
          </a:p>
          <a:p>
            <a:r>
              <a:rPr lang="es-ES" b="1" dirty="0"/>
              <a:t>5.3. Trabajo con familias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err="1"/>
              <a:t>Psicoeducación</a:t>
            </a:r>
            <a:r>
              <a:rPr lang="es-ES" dirty="0"/>
              <a:t> parental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Reducción de sobreprotección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Refuerzo de autonomía </a:t>
            </a:r>
          </a:p>
          <a:p>
            <a:r>
              <a:rPr lang="es-ES" b="1" dirty="0"/>
              <a:t>5.4. Intervención en contexto </a:t>
            </a:r>
            <a:r>
              <a:rPr lang="es-ES" b="1" dirty="0" smtClean="0"/>
              <a:t>escolar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35462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5" y="739963"/>
            <a:ext cx="3891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5.1. Terapia cognitivo-conductual (TCC)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65834" y="1270707"/>
            <a:ext cx="1185547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La intervención en ansiedad infanto-juvenil se basa principalmente en la </a:t>
            </a:r>
            <a:r>
              <a:rPr lang="es-ES" b="1" dirty="0"/>
              <a:t>Terapia Cognitivo-Conductual (TCC)</a:t>
            </a:r>
            <a:r>
              <a:rPr lang="es-ES" dirty="0"/>
              <a:t>, considerada el tratamiento de primera elección por su sólida evidencia empírica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El objetivo </a:t>
            </a:r>
            <a:r>
              <a:rPr lang="es-ES" b="1" dirty="0"/>
              <a:t>no es eliminar completamente la ansiedad, sino</a:t>
            </a:r>
            <a:r>
              <a:rPr lang="es-ES" dirty="0"/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Reducir su intensidad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Mejorar la capacidad de afrontamiento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Disminuir la evitación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Favorecer la </a:t>
            </a:r>
            <a:r>
              <a:rPr lang="es-ES" dirty="0" smtClean="0"/>
              <a:t>autonomía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ES" dirty="0"/>
          </a:p>
          <a:p>
            <a:pPr algn="ctr"/>
            <a:r>
              <a:rPr lang="es-ES" b="1" dirty="0"/>
              <a:t>El objetivo terapéutico no es que el niño no sienta ansiedad, sino que aprenda a manejarla.</a:t>
            </a:r>
          </a:p>
        </p:txBody>
      </p:sp>
    </p:spTree>
    <p:extLst>
      <p:ext uri="{BB962C8B-B14F-4D97-AF65-F5344CB8AC3E}">
        <p14:creationId xmlns:p14="http://schemas.microsoft.com/office/powerpoint/2010/main" val="25975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68224" y="924629"/>
            <a:ext cx="1175308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Principios generales de intervención</a:t>
            </a:r>
            <a:endParaRPr lang="es-ES" b="1" dirty="0"/>
          </a:p>
          <a:p>
            <a:r>
              <a:rPr lang="es-ES" b="1" dirty="0"/>
              <a:t>1. Enfoque activo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El menor participa activamente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es un proceso </a:t>
            </a:r>
            <a:r>
              <a:rPr lang="es-ES" dirty="0" smtClean="0"/>
              <a:t>pasivo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2. Gradualidad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Intervención progresiva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Adaptada al nivel del menor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 smtClean="0"/>
          </a:p>
          <a:p>
            <a:r>
              <a:rPr lang="es-ES" b="1" dirty="0"/>
              <a:t>3. Individualización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Basada en: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Edad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Tipo de ansiedad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Contexto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4. Implicación familiar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Clave en infancia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Los padres forman parte del tratamiento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615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69002" y="924629"/>
            <a:ext cx="4808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/>
              <a:t>Componentes de la terapia cognitivo-conductual</a:t>
            </a:r>
            <a:endParaRPr lang="es-ES" b="1" dirty="0"/>
          </a:p>
        </p:txBody>
      </p:sp>
      <p:sp>
        <p:nvSpPr>
          <p:cNvPr id="3" name="Rectángulo 2"/>
          <p:cNvSpPr/>
          <p:nvPr/>
        </p:nvSpPr>
        <p:spPr>
          <a:xfrm>
            <a:off x="165835" y="1414564"/>
            <a:ext cx="6096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1. </a:t>
            </a:r>
            <a:r>
              <a:rPr lang="es-ES" b="1" dirty="0" err="1"/>
              <a:t>Psicoeducación</a:t>
            </a:r>
            <a:endParaRPr lang="es-ES" b="1" dirty="0"/>
          </a:p>
          <a:p>
            <a:r>
              <a:rPr lang="es-ES" b="1" dirty="0"/>
              <a:t>Objetivo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Explicar qué es la ansiedad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Normalizar la experiencia </a:t>
            </a:r>
            <a:endParaRPr lang="es-ES" dirty="0" smtClean="0"/>
          </a:p>
          <a:p>
            <a:r>
              <a:rPr lang="es-ES" b="1" dirty="0"/>
              <a:t>Contenido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Función adaptativa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Relación: </a:t>
            </a:r>
            <a:r>
              <a:rPr lang="es-ES" dirty="0" smtClean="0"/>
              <a:t>Pensamientos </a:t>
            </a:r>
            <a:r>
              <a:rPr lang="es-ES" dirty="0"/>
              <a:t>– emociones – </a:t>
            </a:r>
            <a:r>
              <a:rPr lang="es-ES" dirty="0" smtClean="0"/>
              <a:t>conducta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2. Reestructuración cognitiva</a:t>
            </a:r>
          </a:p>
          <a:p>
            <a:r>
              <a:rPr lang="es-ES" b="1" dirty="0"/>
              <a:t>Objetivo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Identificar pensamientos disfuncionales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Modificarlos</a:t>
            </a:r>
          </a:p>
          <a:p>
            <a:r>
              <a:rPr lang="es-ES" b="1" dirty="0"/>
              <a:t>Proceso</a:t>
            </a:r>
          </a:p>
          <a:p>
            <a:pPr>
              <a:buFont typeface="+mj-lt"/>
              <a:buAutoNum type="arabicPeriod"/>
            </a:pPr>
            <a:r>
              <a:rPr lang="es-ES" dirty="0"/>
              <a:t>Detectar pensamiento </a:t>
            </a:r>
          </a:p>
          <a:p>
            <a:pPr>
              <a:buFont typeface="+mj-lt"/>
              <a:buAutoNum type="arabicPeriod"/>
            </a:pPr>
            <a:r>
              <a:rPr lang="es-ES" dirty="0"/>
              <a:t>Cuestionarlo </a:t>
            </a:r>
          </a:p>
          <a:p>
            <a:pPr>
              <a:buFont typeface="+mj-lt"/>
              <a:buAutoNum type="arabicPeriod"/>
            </a:pPr>
            <a:r>
              <a:rPr lang="es-ES" dirty="0"/>
              <a:t>Generar alternativa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5754624" y="1414564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3. Exposición (TÉCNICA CLAVE)</a:t>
            </a:r>
          </a:p>
          <a:p>
            <a:r>
              <a:rPr lang="es-ES" b="1" dirty="0"/>
              <a:t>Definición</a:t>
            </a:r>
          </a:p>
          <a:p>
            <a:r>
              <a:rPr lang="es-ES" dirty="0"/>
              <a:t>Enfrentarse de forma gradual a la situación temida</a:t>
            </a:r>
            <a:r>
              <a:rPr lang="es-ES" dirty="0" smtClean="0"/>
              <a:t>.</a:t>
            </a:r>
          </a:p>
          <a:p>
            <a:r>
              <a:rPr lang="es-ES" b="1" dirty="0"/>
              <a:t>Objetivo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Reducir evitación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Facilitar aprendizaje correctivo </a:t>
            </a:r>
            <a:endParaRPr lang="es-ES" dirty="0" smtClean="0"/>
          </a:p>
          <a:p>
            <a:r>
              <a:rPr lang="es-ES" b="1" dirty="0"/>
              <a:t>Tipos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En vivo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Imaginada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Interoceptiva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5937504" y="4628321"/>
            <a:ext cx="4974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Importante: </a:t>
            </a:r>
            <a:r>
              <a:rPr lang="es-ES" dirty="0" smtClean="0"/>
              <a:t>La </a:t>
            </a:r>
            <a:r>
              <a:rPr lang="es-ES" dirty="0"/>
              <a:t>exposición rompe el ciclo de evitación que mantiene la ansiedad</a:t>
            </a:r>
          </a:p>
        </p:txBody>
      </p:sp>
    </p:spTree>
    <p:extLst>
      <p:ext uri="{BB962C8B-B14F-4D97-AF65-F5344CB8AC3E}">
        <p14:creationId xmlns:p14="http://schemas.microsoft.com/office/powerpoint/2010/main" val="151015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048000" y="2955954"/>
            <a:ext cx="6108192" cy="945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924629"/>
            <a:ext cx="118067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4. Técnicas de regulación fisiológica</a:t>
            </a:r>
          </a:p>
          <a:p>
            <a:r>
              <a:rPr lang="es-ES" b="1" dirty="0"/>
              <a:t>Incluyen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Respiración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Relajación muscular </a:t>
            </a:r>
            <a:endParaRPr lang="es-ES" dirty="0" smtClean="0"/>
          </a:p>
          <a:p>
            <a:r>
              <a:rPr lang="es-ES" b="1" dirty="0"/>
              <a:t>Objetivo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Reducir activación</a:t>
            </a:r>
          </a:p>
          <a:p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4925568" y="65427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s-ES" dirty="0">
              <a:solidFill>
                <a:prstClr val="black"/>
              </a:solidFill>
            </a:endParaRPr>
          </a:p>
          <a:p>
            <a:pPr lvl="0"/>
            <a:r>
              <a:rPr lang="es-ES" b="1" dirty="0">
                <a:solidFill>
                  <a:prstClr val="black"/>
                </a:solidFill>
              </a:rPr>
              <a:t>5. Entrenamiento en habilidades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Habilidades sociales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s-ES" dirty="0" err="1">
                <a:solidFill>
                  <a:prstClr val="black"/>
                </a:solidFill>
              </a:rPr>
              <a:t>Autoinstrucciones</a:t>
            </a:r>
            <a:r>
              <a:rPr lang="es-ES" dirty="0">
                <a:solidFill>
                  <a:prstClr val="black"/>
                </a:solidFill>
              </a:rPr>
              <a:t>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s-ES" dirty="0">
                <a:solidFill>
                  <a:prstClr val="black"/>
                </a:solidFill>
              </a:rPr>
              <a:t>Resolución de problemas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048000" y="29673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La intervención eficaz en ansiedad no consiste en evitar el malestar, sino en enseñar al menor a enfrentarlo de forma progresiva y adaptativa.</a:t>
            </a:r>
          </a:p>
        </p:txBody>
      </p:sp>
    </p:spTree>
    <p:extLst>
      <p:ext uri="{BB962C8B-B14F-4D97-AF65-F5344CB8AC3E}">
        <p14:creationId xmlns:p14="http://schemas.microsoft.com/office/powerpoint/2010/main" val="82903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889760" y="278298"/>
            <a:ext cx="7790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Entrenamiento en relajación en ansiedad infanto-juvenil</a:t>
            </a:r>
            <a:endParaRPr lang="es-ES" b="1" dirty="0"/>
          </a:p>
        </p:txBody>
      </p:sp>
      <p:sp>
        <p:nvSpPr>
          <p:cNvPr id="6" name="Rectángulo 5"/>
          <p:cNvSpPr/>
          <p:nvPr/>
        </p:nvSpPr>
        <p:spPr>
          <a:xfrm>
            <a:off x="256032" y="1097572"/>
            <a:ext cx="116555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El entrenamiento en relajación consiste en enseñar al menor técnicas para </a:t>
            </a:r>
            <a:r>
              <a:rPr lang="es-ES" b="1" dirty="0"/>
              <a:t>reducir la activación fisiológica </a:t>
            </a:r>
            <a:r>
              <a:rPr lang="es-ES" dirty="0"/>
              <a:t>asociada a la ansiedad, facilitando un mayor control sobre su respuesta corporal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ctr"/>
            <a:r>
              <a:rPr lang="es-ES" b="1" dirty="0"/>
              <a:t>La ansiedad implica activación; la relajación enseña a regular esa activación</a:t>
            </a:r>
            <a:r>
              <a:rPr lang="es-ES" b="1" dirty="0" smtClean="0"/>
              <a:t>.</a:t>
            </a:r>
          </a:p>
          <a:p>
            <a:pPr algn="ctr"/>
            <a:endParaRPr lang="es-ES" b="1" dirty="0"/>
          </a:p>
          <a:p>
            <a:r>
              <a:rPr lang="es-ES" b="1" dirty="0" smtClean="0"/>
              <a:t>Fundamento teórico</a:t>
            </a:r>
            <a:endParaRPr lang="es-ES" b="1" dirty="0"/>
          </a:p>
          <a:p>
            <a:r>
              <a:rPr lang="es-ES" dirty="0"/>
              <a:t>Desde el modelo cognitivo-conductual: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La ansiedad activa el </a:t>
            </a:r>
            <a:r>
              <a:rPr lang="es-ES" b="1" dirty="0"/>
              <a:t>sistema nervioso autónomo (simpático)</a:t>
            </a:r>
            <a:r>
              <a:rPr lang="es-E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La relajación activa el </a:t>
            </a:r>
            <a:r>
              <a:rPr lang="es-ES" b="1" dirty="0"/>
              <a:t>sistema parasimpático</a:t>
            </a:r>
            <a:r>
              <a:rPr lang="es-ES" dirty="0"/>
              <a:t> </a:t>
            </a:r>
          </a:p>
          <a:p>
            <a:r>
              <a:rPr lang="es-ES" dirty="0" smtClean="0"/>
              <a:t>Son </a:t>
            </a:r>
            <a:r>
              <a:rPr lang="es-ES" dirty="0"/>
              <a:t>sistemas </a:t>
            </a:r>
            <a:r>
              <a:rPr lang="es-ES" b="1" dirty="0"/>
              <a:t>incompatibles</a:t>
            </a:r>
            <a:r>
              <a:rPr lang="es-ES" dirty="0"/>
              <a:t> en su activación simultánea.</a:t>
            </a:r>
          </a:p>
          <a:p>
            <a:pPr algn="just"/>
            <a:endParaRPr lang="es-ES" dirty="0" smtClean="0"/>
          </a:p>
          <a:p>
            <a:pPr algn="just"/>
            <a:r>
              <a:rPr lang="es-ES" b="1" dirty="0" smtClean="0"/>
              <a:t>Técnicas:</a:t>
            </a:r>
          </a:p>
          <a:p>
            <a:r>
              <a:rPr lang="es-ES" b="1" dirty="0" smtClean="0"/>
              <a:t>Respiración diafragmática: </a:t>
            </a:r>
            <a:r>
              <a:rPr lang="es-ES" dirty="0" smtClean="0"/>
              <a:t>Respiración </a:t>
            </a:r>
            <a:r>
              <a:rPr lang="es-ES" dirty="0"/>
              <a:t>lenta, profunda y controlada utilizando el diafragma</a:t>
            </a:r>
            <a:r>
              <a:rPr lang="es-ES" dirty="0" smtClean="0"/>
              <a:t>.</a:t>
            </a:r>
          </a:p>
          <a:p>
            <a:r>
              <a:rPr lang="es-ES" b="1" dirty="0" smtClean="0"/>
              <a:t>Relajación muscular progresiva (JACOBSON): </a:t>
            </a:r>
            <a:r>
              <a:rPr lang="es-ES" dirty="0" smtClean="0"/>
              <a:t>Consiste </a:t>
            </a:r>
            <a:r>
              <a:rPr lang="es-ES" dirty="0"/>
              <a:t>en tensar y relajar grupos musculares para aumentar conciencia corporal</a:t>
            </a:r>
            <a:r>
              <a:rPr lang="es-ES" dirty="0" smtClean="0"/>
              <a:t>.</a:t>
            </a:r>
          </a:p>
          <a:p>
            <a:r>
              <a:rPr lang="es-ES" b="1" dirty="0" smtClean="0"/>
              <a:t>Relajación mediante imaginación guiada: </a:t>
            </a:r>
            <a:r>
              <a:rPr lang="es-ES" dirty="0" smtClean="0"/>
              <a:t>Uso </a:t>
            </a:r>
            <a:r>
              <a:rPr lang="es-ES" dirty="0"/>
              <a:t>de imágenes mentales agradables para inducir relajación</a:t>
            </a:r>
            <a:r>
              <a:rPr lang="es-ES" dirty="0" smtClean="0"/>
              <a:t>.</a:t>
            </a:r>
          </a:p>
          <a:p>
            <a:r>
              <a:rPr lang="es-ES" b="1" dirty="0" err="1" smtClean="0"/>
              <a:t>Mindfulness</a:t>
            </a:r>
            <a:r>
              <a:rPr lang="es-ES" b="1" dirty="0" smtClean="0"/>
              <a:t> </a:t>
            </a:r>
            <a:r>
              <a:rPr lang="es-ES" b="1" dirty="0"/>
              <a:t>(</a:t>
            </a:r>
            <a:r>
              <a:rPr lang="es-ES" b="1" dirty="0" smtClean="0"/>
              <a:t>ADAPTADO): </a:t>
            </a:r>
            <a:r>
              <a:rPr lang="es-ES" dirty="0" smtClean="0"/>
              <a:t>Relacionado </a:t>
            </a:r>
            <a:r>
              <a:rPr lang="es-ES" dirty="0"/>
              <a:t>con técnicas de tercera generación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dirty="0">
                <a:hlinkClick r:id="rId3"/>
              </a:rPr>
              <a:t>https://</a:t>
            </a:r>
            <a:r>
              <a:rPr lang="es-ES" dirty="0" smtClean="0">
                <a:hlinkClick r:id="rId3"/>
              </a:rPr>
              <a:t>soyanalistaconductual.org/tecnicas_de_relajacion_joseph_r_cautela_june_groden.pdf</a:t>
            </a:r>
            <a:endParaRPr lang="es-ES" dirty="0" smtClean="0"/>
          </a:p>
          <a:p>
            <a:r>
              <a:rPr lang="es-ES" dirty="0" smtClean="0"/>
              <a:t>GRAN MANUAL SOBRE RELAJACIÓN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047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903776" y="277649"/>
            <a:ext cx="2459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5.2. Técnicas específicas</a:t>
            </a:r>
            <a:endParaRPr lang="es-ES" b="1" dirty="0"/>
          </a:p>
        </p:txBody>
      </p:sp>
      <p:sp>
        <p:nvSpPr>
          <p:cNvPr id="7" name="Rectángulo 6"/>
          <p:cNvSpPr/>
          <p:nvPr/>
        </p:nvSpPr>
        <p:spPr>
          <a:xfrm>
            <a:off x="165835" y="1049774"/>
            <a:ext cx="1186766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s-ES" b="1" dirty="0" smtClean="0"/>
              <a:t>Exposición gradual (</a:t>
            </a:r>
            <a:r>
              <a:rPr lang="es-ES" b="1" dirty="0"/>
              <a:t>TÉCNICA CENTRAL</a:t>
            </a:r>
            <a:r>
              <a:rPr lang="es-ES" dirty="0" smtClean="0"/>
              <a:t>)</a:t>
            </a:r>
          </a:p>
          <a:p>
            <a:pPr marL="342900" indent="-342900">
              <a:buAutoNum type="arabicPeriod"/>
            </a:pPr>
            <a:endParaRPr lang="es-ES" dirty="0" smtClean="0"/>
          </a:p>
          <a:p>
            <a:r>
              <a:rPr lang="es-ES" dirty="0"/>
              <a:t>Enfrentamiento progresivo a las situaciones temidas sin evitación.</a:t>
            </a:r>
          </a:p>
          <a:p>
            <a:r>
              <a:rPr lang="es-ES" b="1" dirty="0"/>
              <a:t>Objetivos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Reducir ansiedad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Romper evitación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Facilitar aprendizaje correctivo </a:t>
            </a:r>
          </a:p>
          <a:p>
            <a:r>
              <a:rPr lang="es-ES" b="1" dirty="0"/>
              <a:t>Procedimiento</a:t>
            </a:r>
          </a:p>
          <a:p>
            <a:pPr>
              <a:buFont typeface="+mj-lt"/>
              <a:buAutoNum type="arabicPeriod"/>
            </a:pPr>
            <a:r>
              <a:rPr lang="es-ES" dirty="0"/>
              <a:t>Identificar situaciones temidas </a:t>
            </a:r>
          </a:p>
          <a:p>
            <a:pPr>
              <a:buFont typeface="+mj-lt"/>
              <a:buAutoNum type="arabicPeriod"/>
            </a:pPr>
            <a:r>
              <a:rPr lang="es-ES" dirty="0"/>
              <a:t>Construir jerarquía (de menor a mayor ansiedad) </a:t>
            </a:r>
          </a:p>
          <a:p>
            <a:pPr>
              <a:buFont typeface="+mj-lt"/>
              <a:buAutoNum type="arabicPeriod"/>
            </a:pPr>
            <a:r>
              <a:rPr lang="es-ES" dirty="0"/>
              <a:t>Exposición progresiva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694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5" y="741749"/>
            <a:ext cx="11879861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2. </a:t>
            </a:r>
            <a:r>
              <a:rPr lang="es-ES" b="1" dirty="0" smtClean="0"/>
              <a:t>Desensibilización sistemática</a:t>
            </a:r>
          </a:p>
          <a:p>
            <a:endParaRPr lang="es-ES" b="1" dirty="0"/>
          </a:p>
          <a:p>
            <a:r>
              <a:rPr lang="es-ES" dirty="0"/>
              <a:t>Exposición combinada con relajación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b="1" dirty="0"/>
              <a:t>Objetivo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Reducir ansiedad asociada a estímulos específicos </a:t>
            </a:r>
          </a:p>
          <a:p>
            <a:r>
              <a:rPr lang="es-ES" b="1" dirty="0"/>
              <a:t>Procedimiento</a:t>
            </a:r>
          </a:p>
          <a:p>
            <a:r>
              <a:rPr lang="es-ES" dirty="0"/>
              <a:t>Relajación + exposición gradual (normalmente </a:t>
            </a:r>
            <a:r>
              <a:rPr lang="es-ES" dirty="0" smtClean="0"/>
              <a:t>imaginada)</a:t>
            </a:r>
          </a:p>
          <a:p>
            <a:endParaRPr lang="es-ES" dirty="0"/>
          </a:p>
          <a:p>
            <a:r>
              <a:rPr lang="es-ES" b="1" dirty="0"/>
              <a:t>3. </a:t>
            </a:r>
            <a:r>
              <a:rPr lang="es-ES" b="1" dirty="0" err="1" smtClean="0"/>
              <a:t>Autoinstrucciones</a:t>
            </a:r>
            <a:endParaRPr lang="es-ES" b="1" dirty="0" smtClean="0"/>
          </a:p>
          <a:p>
            <a:endParaRPr lang="es-ES" dirty="0" smtClean="0"/>
          </a:p>
          <a:p>
            <a:r>
              <a:rPr lang="es-ES" dirty="0"/>
              <a:t>Uso de lenguaje interno para guiar la conducta</a:t>
            </a:r>
            <a:r>
              <a:rPr lang="es-ES" dirty="0" smtClean="0"/>
              <a:t>.</a:t>
            </a:r>
          </a:p>
          <a:p>
            <a:r>
              <a:rPr lang="es-ES" b="1" dirty="0"/>
              <a:t>Objetivo</a:t>
            </a:r>
          </a:p>
          <a:p>
            <a:r>
              <a:rPr lang="es-ES" dirty="0"/>
              <a:t>Sustituir pensamientos negativos </a:t>
            </a:r>
          </a:p>
          <a:p>
            <a:r>
              <a:rPr lang="es-ES" dirty="0"/>
              <a:t>Aumentar </a:t>
            </a:r>
            <a:r>
              <a:rPr lang="es-ES" dirty="0" smtClean="0"/>
              <a:t>control</a:t>
            </a:r>
          </a:p>
          <a:p>
            <a:endParaRPr lang="es-ES" dirty="0"/>
          </a:p>
          <a:p>
            <a:r>
              <a:rPr lang="es-ES" b="1" dirty="0"/>
              <a:t>4. </a:t>
            </a:r>
            <a:r>
              <a:rPr lang="es-ES" b="1" dirty="0" smtClean="0"/>
              <a:t>Modelado</a:t>
            </a:r>
          </a:p>
          <a:p>
            <a:endParaRPr lang="es-ES" b="1" dirty="0"/>
          </a:p>
          <a:p>
            <a:r>
              <a:rPr lang="es-ES" dirty="0"/>
              <a:t>Aprendizaje por observación</a:t>
            </a:r>
            <a:r>
              <a:rPr lang="es-ES" dirty="0" smtClean="0"/>
              <a:t>.</a:t>
            </a:r>
          </a:p>
          <a:p>
            <a:r>
              <a:rPr lang="es-ES" b="1" dirty="0"/>
              <a:t>Objetivo</a:t>
            </a:r>
          </a:p>
          <a:p>
            <a:r>
              <a:rPr lang="es-ES" dirty="0"/>
              <a:t>Mostrar conductas adaptativas </a:t>
            </a:r>
          </a:p>
          <a:p>
            <a:r>
              <a:rPr lang="es-ES" dirty="0"/>
              <a:t>Reducir miedo</a:t>
            </a:r>
          </a:p>
          <a:p>
            <a:endParaRPr lang="es-ES" b="1" dirty="0" smtClean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6355592" y="739786"/>
            <a:ext cx="55681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5. </a:t>
            </a:r>
            <a:r>
              <a:rPr lang="es-ES" b="1" dirty="0" smtClean="0"/>
              <a:t>Refuerzo positivo</a:t>
            </a:r>
          </a:p>
          <a:p>
            <a:endParaRPr lang="es-ES" b="1" dirty="0"/>
          </a:p>
          <a:p>
            <a:r>
              <a:rPr lang="es-ES" dirty="0"/>
              <a:t>Reforzar conductas de afrontamiento</a:t>
            </a:r>
            <a:r>
              <a:rPr lang="es-ES" dirty="0" smtClean="0"/>
              <a:t>.</a:t>
            </a:r>
          </a:p>
          <a:p>
            <a:r>
              <a:rPr lang="es-ES" b="1" dirty="0"/>
              <a:t>Objetivo</a:t>
            </a:r>
          </a:p>
          <a:p>
            <a:r>
              <a:rPr lang="es-ES" dirty="0"/>
              <a:t>Incrementar conductas adaptativas</a:t>
            </a:r>
          </a:p>
          <a:p>
            <a:endParaRPr lang="es-ES" b="1" dirty="0" smtClean="0"/>
          </a:p>
          <a:p>
            <a:r>
              <a:rPr lang="es-ES" b="1" dirty="0"/>
              <a:t>6. </a:t>
            </a:r>
            <a:r>
              <a:rPr lang="es-ES" b="1" dirty="0" smtClean="0"/>
              <a:t>Técnicas de distracción (</a:t>
            </a:r>
            <a:r>
              <a:rPr lang="es-ES" b="1" dirty="0"/>
              <a:t>USO LIMITADO</a:t>
            </a:r>
            <a:r>
              <a:rPr lang="es-ES" b="1" dirty="0" smtClean="0"/>
              <a:t>)</a:t>
            </a:r>
          </a:p>
          <a:p>
            <a:r>
              <a:rPr lang="es-ES" b="1" dirty="0"/>
              <a:t>Definición</a:t>
            </a:r>
          </a:p>
          <a:p>
            <a:r>
              <a:rPr lang="es-ES" dirty="0"/>
              <a:t>Desviar la atención de la ansiedad.</a:t>
            </a:r>
          </a:p>
          <a:p>
            <a:r>
              <a:rPr lang="es-ES" dirty="0"/>
              <a:t>No deben sustituir </a:t>
            </a:r>
            <a:r>
              <a:rPr lang="es-ES" dirty="0" smtClean="0"/>
              <a:t>exposición</a:t>
            </a:r>
          </a:p>
          <a:p>
            <a:r>
              <a:rPr lang="es-ES" dirty="0" smtClean="0"/>
              <a:t>Uso puntual</a:t>
            </a:r>
          </a:p>
          <a:p>
            <a:endParaRPr lang="es-ES" dirty="0"/>
          </a:p>
          <a:p>
            <a:r>
              <a:rPr lang="es-ES" b="1" dirty="0"/>
              <a:t>7. </a:t>
            </a:r>
            <a:r>
              <a:rPr lang="es-ES" b="1" dirty="0" smtClean="0"/>
              <a:t>Reestructuración cognitiva</a:t>
            </a:r>
          </a:p>
          <a:p>
            <a:r>
              <a:rPr lang="es-ES" b="1" dirty="0"/>
              <a:t>Procedimiento práctico</a:t>
            </a:r>
          </a:p>
          <a:p>
            <a:pPr>
              <a:buFont typeface="+mj-lt"/>
              <a:buAutoNum type="arabicPeriod"/>
            </a:pPr>
            <a:r>
              <a:rPr lang="es-ES" dirty="0"/>
              <a:t>Detectar pensamiento </a:t>
            </a:r>
          </a:p>
          <a:p>
            <a:pPr>
              <a:buFont typeface="+mj-lt"/>
              <a:buAutoNum type="arabicPeriod"/>
            </a:pPr>
            <a:r>
              <a:rPr lang="es-ES" dirty="0"/>
              <a:t>Evaluar evidencia </a:t>
            </a:r>
          </a:p>
          <a:p>
            <a:pPr>
              <a:buFont typeface="+mj-lt"/>
              <a:buAutoNum type="arabicPeriod"/>
            </a:pPr>
            <a:r>
              <a:rPr lang="es-ES" dirty="0"/>
              <a:t>Generar alternativa</a:t>
            </a:r>
          </a:p>
          <a:p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36784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5" y="924629"/>
            <a:ext cx="1181890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8. </a:t>
            </a:r>
            <a:r>
              <a:rPr lang="es-ES" b="1" dirty="0" smtClean="0"/>
              <a:t>Entrenamiento en habilidades sociales</a:t>
            </a:r>
          </a:p>
          <a:p>
            <a:r>
              <a:rPr lang="es-ES" b="1" dirty="0"/>
              <a:t>Objetivo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Mejorar competencia social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Reducir ansiedad social</a:t>
            </a:r>
          </a:p>
          <a:p>
            <a:r>
              <a:rPr lang="es-ES" b="1" dirty="0"/>
              <a:t>Contenido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Iniciar conversaciones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Mantener contacto visual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Expresar opiniones </a:t>
            </a:r>
          </a:p>
          <a:p>
            <a:endParaRPr lang="es-ES" b="1" dirty="0" smtClean="0"/>
          </a:p>
          <a:p>
            <a:r>
              <a:rPr lang="es-ES" b="1" dirty="0"/>
              <a:t>9. </a:t>
            </a:r>
            <a:r>
              <a:rPr lang="es-ES" b="1" dirty="0" smtClean="0"/>
              <a:t>Resolución de problemas</a:t>
            </a:r>
          </a:p>
          <a:p>
            <a:r>
              <a:rPr lang="es-ES" b="1" dirty="0"/>
              <a:t>Objetivo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Reducir sensación de indefensión</a:t>
            </a:r>
          </a:p>
          <a:p>
            <a:r>
              <a:rPr lang="es-ES" b="1" dirty="0"/>
              <a:t>Pasos</a:t>
            </a:r>
          </a:p>
          <a:p>
            <a:r>
              <a:rPr lang="es-ES" dirty="0"/>
              <a:t>Definir problema </a:t>
            </a:r>
          </a:p>
          <a:p>
            <a:r>
              <a:rPr lang="es-ES" dirty="0"/>
              <a:t>Generar alternativas </a:t>
            </a:r>
          </a:p>
          <a:p>
            <a:r>
              <a:rPr lang="es-ES" dirty="0"/>
              <a:t>Evaluar </a:t>
            </a:r>
          </a:p>
          <a:p>
            <a:r>
              <a:rPr lang="es-ES" dirty="0"/>
              <a:t>Elegir</a:t>
            </a:r>
          </a:p>
          <a:p>
            <a:endParaRPr lang="es-ES" b="1" dirty="0" smtClean="0"/>
          </a:p>
          <a:p>
            <a:r>
              <a:rPr lang="es-ES" b="1" dirty="0"/>
              <a:t>10. </a:t>
            </a:r>
            <a:r>
              <a:rPr lang="es-ES" b="1" dirty="0" smtClean="0"/>
              <a:t>Exposición interoceptiva</a:t>
            </a:r>
          </a:p>
          <a:p>
            <a:r>
              <a:rPr lang="es-ES" b="1" dirty="0"/>
              <a:t>Objetivo</a:t>
            </a:r>
          </a:p>
          <a:p>
            <a:r>
              <a:rPr lang="es-ES" dirty="0"/>
              <a:t>Reducir miedo a sensaciones físicas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096000" y="2081707"/>
            <a:ext cx="56083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Error clínico frecuente</a:t>
            </a:r>
          </a:p>
          <a:p>
            <a:r>
              <a:rPr lang="es-ES" dirty="0" smtClean="0"/>
              <a:t>Aplicar </a:t>
            </a:r>
            <a:r>
              <a:rPr lang="es-ES" dirty="0"/>
              <a:t>técnicas sin análisis funcional </a:t>
            </a:r>
            <a:r>
              <a:rPr lang="es-ES" dirty="0" smtClean="0"/>
              <a:t>previo</a:t>
            </a:r>
          </a:p>
          <a:p>
            <a:endParaRPr lang="es-ES" dirty="0" smtClean="0"/>
          </a:p>
          <a:p>
            <a:endParaRPr lang="es-ES" dirty="0"/>
          </a:p>
          <a:p>
            <a:endParaRPr lang="es-ES" dirty="0"/>
          </a:p>
          <a:p>
            <a:pPr algn="just"/>
            <a:r>
              <a:rPr lang="es-ES" b="1" dirty="0"/>
              <a:t>Las técnicas son herramientas; su eficacia depende de cómo se integran en función del caso y del mantenimiento de la ansiedad.</a:t>
            </a:r>
          </a:p>
        </p:txBody>
      </p:sp>
    </p:spTree>
    <p:extLst>
      <p:ext uri="{BB962C8B-B14F-4D97-AF65-F5344CB8AC3E}">
        <p14:creationId xmlns:p14="http://schemas.microsoft.com/office/powerpoint/2010/main" val="229938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823163" y="277649"/>
            <a:ext cx="2498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5.3. Trabajo con familias</a:t>
            </a:r>
            <a:endParaRPr lang="es-ES" b="1" dirty="0"/>
          </a:p>
        </p:txBody>
      </p:sp>
      <p:sp>
        <p:nvSpPr>
          <p:cNvPr id="3" name="Rectángulo 2"/>
          <p:cNvSpPr/>
          <p:nvPr/>
        </p:nvSpPr>
        <p:spPr>
          <a:xfrm>
            <a:off x="165834" y="924629"/>
            <a:ext cx="1180670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El trabajo con familias es un componente </a:t>
            </a:r>
            <a:r>
              <a:rPr lang="es-ES" b="1" dirty="0"/>
              <a:t>esencial y no opcional</a:t>
            </a:r>
            <a:r>
              <a:rPr lang="es-ES" dirty="0"/>
              <a:t> en el tratamiento de la ansiedad en niños y adolescentes. Los padres no solo informan, sino que </a:t>
            </a:r>
            <a:r>
              <a:rPr lang="es-ES" b="1" dirty="0"/>
              <a:t>influyen directamente en el mantenimiento o la mejora del problema</a:t>
            </a:r>
            <a:r>
              <a:rPr lang="es-ES" dirty="0" smtClean="0"/>
              <a:t>.</a:t>
            </a:r>
            <a:endParaRPr lang="es-ES" dirty="0"/>
          </a:p>
          <a:p>
            <a:pPr algn="ctr"/>
            <a:endParaRPr lang="es-ES" b="1" dirty="0" smtClean="0"/>
          </a:p>
          <a:p>
            <a:pPr algn="ctr"/>
            <a:r>
              <a:rPr lang="es-ES" b="1" dirty="0"/>
              <a:t>Sin intervención familiar, el tratamiento suele ser incompleto o ineficaz</a:t>
            </a:r>
            <a:r>
              <a:rPr lang="es-ES" b="1" dirty="0" smtClean="0"/>
              <a:t>.</a:t>
            </a:r>
          </a:p>
          <a:p>
            <a:pPr algn="ctr"/>
            <a:endParaRPr lang="es-ES" b="1" dirty="0"/>
          </a:p>
          <a:p>
            <a:r>
              <a:rPr lang="es-ES" b="1" dirty="0" smtClean="0"/>
              <a:t>Objetivos generales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Reducir </a:t>
            </a:r>
            <a:r>
              <a:rPr lang="es-ES" dirty="0"/>
              <a:t>conductas parentales que mantienen la ansiedad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Fomentar el afrontamiento en el menor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Incrementar la autonomía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Modificar creencias familiares sobre la </a:t>
            </a:r>
            <a:r>
              <a:rPr lang="es-ES" dirty="0" smtClean="0"/>
              <a:t>ansiedad</a:t>
            </a:r>
          </a:p>
          <a:p>
            <a:pPr>
              <a:buFont typeface="Arial" panose="020B0604020202020204" pitchFamily="34" charset="0"/>
              <a:buChar char="•"/>
            </a:pPr>
            <a:endParaRPr lang="es-ES" b="1" dirty="0"/>
          </a:p>
          <a:p>
            <a:r>
              <a:rPr lang="es-ES" b="1" dirty="0" err="1" smtClean="0"/>
              <a:t>Psicoeducación</a:t>
            </a:r>
            <a:r>
              <a:rPr lang="es-ES" b="1" dirty="0" smtClean="0"/>
              <a:t> a padres</a:t>
            </a:r>
            <a:endParaRPr lang="es-ES" b="1" dirty="0"/>
          </a:p>
          <a:p>
            <a:r>
              <a:rPr lang="es-ES" b="1" dirty="0"/>
              <a:t>Contenido clave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Qué es la ansiedad (normal vs patológica)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Papel de la evitación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Importancia del afrontamiento </a:t>
            </a:r>
            <a:endParaRPr lang="es-ES" dirty="0" smtClean="0"/>
          </a:p>
          <a:p>
            <a:r>
              <a:rPr lang="es-ES" dirty="0"/>
              <a:t>Evitar ayuda a corto plazo, pero empeora el problema a largo plazo</a:t>
            </a:r>
          </a:p>
          <a:p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59636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6205728" y="4702987"/>
            <a:ext cx="5742432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924629"/>
            <a:ext cx="1192862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3. </a:t>
            </a:r>
            <a:r>
              <a:rPr lang="es-ES" b="1" dirty="0" smtClean="0"/>
              <a:t>Reducción de la sobreprotección</a:t>
            </a:r>
          </a:p>
          <a:p>
            <a:endParaRPr lang="es-ES" b="1" dirty="0"/>
          </a:p>
          <a:p>
            <a:r>
              <a:rPr lang="es-ES" b="1" dirty="0"/>
              <a:t>Problema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Los padres </a:t>
            </a:r>
            <a:r>
              <a:rPr lang="es-ES" dirty="0"/>
              <a:t>anticipan y eliminan dificultades </a:t>
            </a:r>
          </a:p>
          <a:p>
            <a:r>
              <a:rPr lang="es-ES" b="1" dirty="0"/>
              <a:t>Consecuencia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El niño no desarrolla competencia</a:t>
            </a:r>
          </a:p>
          <a:p>
            <a:r>
              <a:rPr lang="es-ES" b="1" dirty="0"/>
              <a:t>Intervención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Fomentar exposición gradual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Permitir errores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4. </a:t>
            </a:r>
            <a:r>
              <a:rPr lang="es-ES" b="1" dirty="0" smtClean="0"/>
              <a:t>Eliminación del refuerzo de la evitación – Refuerzo de autonomía</a:t>
            </a:r>
          </a:p>
          <a:p>
            <a:endParaRPr lang="es-ES" b="1" dirty="0"/>
          </a:p>
          <a:p>
            <a:r>
              <a:rPr lang="es-ES" b="1" dirty="0"/>
              <a:t>Mecanismo clave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El niño evita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El padre lo permite</a:t>
            </a:r>
            <a:br>
              <a:rPr lang="es-ES" dirty="0"/>
            </a:br>
            <a:r>
              <a:rPr lang="es-ES" dirty="0"/>
              <a:t>→ ↓ ansiedad → refuerzo negativo</a:t>
            </a:r>
          </a:p>
          <a:p>
            <a:r>
              <a:rPr lang="es-ES" b="1" dirty="0"/>
              <a:t>Intervención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No reforzar evitación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Reforzar </a:t>
            </a:r>
            <a:r>
              <a:rPr lang="es-ES" dirty="0" smtClean="0"/>
              <a:t>afrontamiento</a:t>
            </a:r>
            <a:endParaRPr lang="es-ES" b="1" dirty="0" smtClean="0"/>
          </a:p>
          <a:p>
            <a:endParaRPr lang="es-ES" b="1" dirty="0"/>
          </a:p>
        </p:txBody>
      </p:sp>
      <p:sp>
        <p:nvSpPr>
          <p:cNvPr id="3" name="Rectángulo 2"/>
          <p:cNvSpPr/>
          <p:nvPr/>
        </p:nvSpPr>
        <p:spPr>
          <a:xfrm>
            <a:off x="7303008" y="1666208"/>
            <a:ext cx="35356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ERRORES FRECUENTES </a:t>
            </a:r>
          </a:p>
          <a:p>
            <a:r>
              <a:rPr lang="es-ES" dirty="0" smtClean="0"/>
              <a:t>Sobreproteger 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Reforzar evitación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Minimizar ansiedad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Exigir sin apoyo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998463" y="470298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Los padres no solo acompañan el tratamiento: son agentes activos de cambio o de mantenimiento de la ansiedad.</a:t>
            </a:r>
          </a:p>
        </p:txBody>
      </p:sp>
    </p:spTree>
    <p:extLst>
      <p:ext uri="{BB962C8B-B14F-4D97-AF65-F5344CB8AC3E}">
        <p14:creationId xmlns:p14="http://schemas.microsoft.com/office/powerpoint/2010/main" val="68096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767584" y="5987816"/>
            <a:ext cx="6108192" cy="608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059823" y="277649"/>
            <a:ext cx="3707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5.4. Intervención en contexto escolar</a:t>
            </a:r>
            <a:endParaRPr lang="es-ES" b="1" dirty="0"/>
          </a:p>
        </p:txBody>
      </p:sp>
      <p:sp>
        <p:nvSpPr>
          <p:cNvPr id="3" name="Rectángulo 2"/>
          <p:cNvSpPr/>
          <p:nvPr/>
        </p:nvSpPr>
        <p:spPr>
          <a:xfrm>
            <a:off x="165834" y="924629"/>
            <a:ext cx="1175794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El contexto escolar es uno de los principales escenarios donde se manifiesta la ansiedad en infancia y adolescencia. Por tanto, la intervención no puede limitarse al ámbito clínico, sino que debe extenderse al entorno educativo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ctr"/>
            <a:r>
              <a:rPr lang="es-ES" b="1" dirty="0"/>
              <a:t>Sin intervención en el contexto donde aparece el problema, la generalización del tratamiento es limitada</a:t>
            </a:r>
            <a:r>
              <a:rPr lang="es-ES" b="1" dirty="0" smtClean="0"/>
              <a:t>.</a:t>
            </a:r>
          </a:p>
          <a:p>
            <a:pPr algn="ctr"/>
            <a:endParaRPr lang="es-ES" b="1" dirty="0"/>
          </a:p>
          <a:p>
            <a:r>
              <a:rPr lang="es-ES" b="1" dirty="0" smtClean="0"/>
              <a:t>Objetivos de la intervención escolar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/>
              <a:t>Reducir </a:t>
            </a:r>
            <a:r>
              <a:rPr lang="es-ES" dirty="0"/>
              <a:t>la evitación en el aula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Facilitar el afrontamiento progresivo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Mejorar la adaptación académica y social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Coordinar estrategias con </a:t>
            </a:r>
            <a:r>
              <a:rPr lang="es-ES" dirty="0" smtClean="0"/>
              <a:t>docentes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 smtClean="0"/>
              <a:t>Papel del docente</a:t>
            </a:r>
          </a:p>
          <a:p>
            <a:r>
              <a:rPr lang="es-ES" dirty="0" smtClean="0"/>
              <a:t>El </a:t>
            </a:r>
            <a:r>
              <a:rPr lang="es-ES" dirty="0"/>
              <a:t>profesorado actúa como agente clave: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Detecta señales tempranas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Observa la conducta en contexto real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Aplica estrategias de apoyo 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pPr algn="just"/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5864351" y="390953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/>
              <a:t>ERRORES FRECUENTES EN EL CONTEXTO ESCOLAR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Permitir evitación constante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Exigir sin gradualidad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Etiquetar al alumno (“es tímido”)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Falta de coordinación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779776" y="595742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El aula no solo es un contexto donde aparece la ansiedad, sino un espacio terapéutico fundamental para su intervención.</a:t>
            </a:r>
          </a:p>
        </p:txBody>
      </p:sp>
    </p:spTree>
    <p:extLst>
      <p:ext uri="{BB962C8B-B14F-4D97-AF65-F5344CB8AC3E}">
        <p14:creationId xmlns:p14="http://schemas.microsoft.com/office/powerpoint/2010/main" val="199487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46176" y="1132207"/>
            <a:ext cx="10911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7. TEMAS AVANZADOS </a:t>
            </a:r>
            <a:endParaRPr lang="es-ES" b="1" dirty="0"/>
          </a:p>
          <a:p>
            <a:r>
              <a:rPr lang="es-ES" b="1" dirty="0" smtClean="0"/>
              <a:t>7.1</a:t>
            </a:r>
            <a:r>
              <a:rPr lang="es-ES" b="1" dirty="0"/>
              <a:t>. Nuevas líneas de intervención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Terapias de tercera generación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err="1"/>
              <a:t>Mindfulness</a:t>
            </a:r>
            <a:r>
              <a:rPr lang="es-ES" dirty="0"/>
              <a:t> en infancia </a:t>
            </a:r>
          </a:p>
          <a:p>
            <a:r>
              <a:rPr lang="es-ES" b="1" dirty="0"/>
              <a:t>7.2. Ansiedad y nuevas tecnologías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Redes sociales </a:t>
            </a:r>
          </a:p>
        </p:txBody>
      </p:sp>
    </p:spTree>
    <p:extLst>
      <p:ext uri="{BB962C8B-B14F-4D97-AF65-F5344CB8AC3E}">
        <p14:creationId xmlns:p14="http://schemas.microsoft.com/office/powerpoint/2010/main" val="352307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5" y="739963"/>
            <a:ext cx="3446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b="1" dirty="0">
                <a:solidFill>
                  <a:prstClr val="black"/>
                </a:solidFill>
              </a:rPr>
              <a:t>7.1. Nuevas líneas de intervención</a:t>
            </a:r>
            <a:endParaRPr lang="es-ES" b="1" dirty="0">
              <a:solidFill>
                <a:prstClr val="black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65835" y="1225689"/>
            <a:ext cx="1179451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Terapias de tercera generación</a:t>
            </a:r>
          </a:p>
          <a:p>
            <a:pPr algn="just"/>
            <a:endParaRPr lang="es-ES" b="1" dirty="0" smtClean="0"/>
          </a:p>
          <a:p>
            <a:pPr algn="just"/>
            <a:r>
              <a:rPr lang="es-ES" dirty="0" smtClean="0"/>
              <a:t>Las </a:t>
            </a:r>
            <a:r>
              <a:rPr lang="es-ES" dirty="0"/>
              <a:t>denominadas terapias de tercera ola amplían el enfoque cognitivo-conductual tradicional, poniendo el énfasis no tanto en modificar el contenido de los pensamientos, sino en </a:t>
            </a:r>
            <a:r>
              <a:rPr lang="es-ES" b="1" dirty="0"/>
              <a:t>cambiar la relación que el individuo mantiene con ellos</a:t>
            </a:r>
            <a:r>
              <a:rPr lang="es-ES" dirty="0"/>
              <a:t>.</a:t>
            </a:r>
          </a:p>
          <a:p>
            <a:pPr algn="just"/>
            <a:r>
              <a:rPr lang="es-ES" dirty="0"/>
              <a:t>Entre las más relevantes se encuentran: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Terapia de Aceptación y Compromiso (ACT)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 err="1"/>
              <a:t>Mindfulness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Terapia basada en la compasión </a:t>
            </a:r>
          </a:p>
          <a:p>
            <a:pPr algn="just"/>
            <a:r>
              <a:rPr lang="es-ES" dirty="0"/>
              <a:t>Estas aproximaciones trabajan aspectos como: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Aceptación de la experiencia interna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 err="1"/>
              <a:t>Desfusión</a:t>
            </a:r>
            <a:r>
              <a:rPr lang="es-ES" dirty="0"/>
              <a:t> cognitiva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Atención plena </a:t>
            </a:r>
          </a:p>
          <a:p>
            <a:pPr algn="just"/>
            <a:r>
              <a:rPr lang="es-ES" dirty="0"/>
              <a:t>En población infanto-juvenil, su aplicación requiere adaptación, pero han mostrado utilidad especialmente en: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Ansiedad generalizada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Ansiedad social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Problemas de </a:t>
            </a:r>
            <a:r>
              <a:rPr lang="es-ES" dirty="0" err="1"/>
              <a:t>rumiación</a:t>
            </a:r>
            <a:r>
              <a:rPr lang="es-ES" dirty="0"/>
              <a:t> </a:t>
            </a:r>
            <a:endParaRPr lang="es-ES" dirty="0" smtClean="0"/>
          </a:p>
          <a:p>
            <a:pPr algn="just">
              <a:buFont typeface="Arial" panose="020B0604020202020204" pitchFamily="34" charset="0"/>
              <a:buChar char="•"/>
            </a:pPr>
            <a:endParaRPr lang="es-ES" dirty="0"/>
          </a:p>
          <a:p>
            <a:pPr algn="just"/>
            <a:r>
              <a:rPr lang="es-ES" b="1" dirty="0"/>
              <a:t>Ejemplo </a:t>
            </a:r>
            <a:r>
              <a:rPr lang="es-ES" b="1" dirty="0" smtClean="0"/>
              <a:t>clínico:</a:t>
            </a:r>
            <a:endParaRPr lang="es-ES" dirty="0" smtClean="0"/>
          </a:p>
          <a:p>
            <a:pPr algn="just"/>
            <a:r>
              <a:rPr lang="es-ES" dirty="0" smtClean="0"/>
              <a:t>Adolescente </a:t>
            </a:r>
            <a:r>
              <a:rPr lang="es-ES" dirty="0"/>
              <a:t>con ansiedad social que aprende a observar sus pensamientos (“van a juzgarme”) como eventos mentales, sin necesidad de actuar en función de ellos, reduciendo así la evitación.</a:t>
            </a:r>
          </a:p>
        </p:txBody>
      </p:sp>
    </p:spTree>
    <p:extLst>
      <p:ext uri="{BB962C8B-B14F-4D97-AF65-F5344CB8AC3E}">
        <p14:creationId xmlns:p14="http://schemas.microsoft.com/office/powerpoint/2010/main" val="280366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5834" y="1078081"/>
            <a:ext cx="1191643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err="1" smtClean="0"/>
              <a:t>Mindfulness</a:t>
            </a:r>
            <a:r>
              <a:rPr lang="es-ES" b="1" dirty="0" smtClean="0"/>
              <a:t> en infancia y adolescencia</a:t>
            </a:r>
          </a:p>
          <a:p>
            <a:endParaRPr lang="es-ES" b="1" dirty="0"/>
          </a:p>
          <a:p>
            <a:pPr algn="just"/>
            <a:r>
              <a:rPr lang="es-ES" dirty="0"/>
              <a:t>El </a:t>
            </a:r>
            <a:r>
              <a:rPr lang="es-ES" dirty="0" err="1"/>
              <a:t>mindfulness</a:t>
            </a:r>
            <a:r>
              <a:rPr lang="es-ES" dirty="0"/>
              <a:t> se define como la capacidad de </a:t>
            </a:r>
            <a:r>
              <a:rPr lang="es-ES" b="1" dirty="0"/>
              <a:t>prestar atención al momento presente de forma intencional y sin juicio</a:t>
            </a:r>
            <a:r>
              <a:rPr lang="es-ES" dirty="0"/>
              <a:t>.</a:t>
            </a:r>
          </a:p>
          <a:p>
            <a:pPr algn="just"/>
            <a:r>
              <a:rPr lang="es-ES" dirty="0"/>
              <a:t>En el tratamiento de la ansiedad, contribuye a: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Reducir la </a:t>
            </a:r>
            <a:r>
              <a:rPr lang="es-ES" dirty="0" err="1"/>
              <a:t>rumiación</a:t>
            </a:r>
            <a:r>
              <a:rPr lang="es-ES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Disminuir la reactividad emocional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Mejorar la regulación atencional </a:t>
            </a:r>
          </a:p>
          <a:p>
            <a:pPr algn="just"/>
            <a:r>
              <a:rPr lang="es-ES" dirty="0"/>
              <a:t>En niños, se adapta mediante: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Ejercicios breves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Metáforas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/>
              <a:t>Actividades lúdicas </a:t>
            </a:r>
            <a:endParaRPr lang="es-ES" dirty="0" smtClean="0"/>
          </a:p>
          <a:p>
            <a:pPr algn="just">
              <a:buFont typeface="Arial" panose="020B0604020202020204" pitchFamily="34" charset="0"/>
              <a:buChar char="•"/>
            </a:pPr>
            <a:endParaRPr lang="es-ES" dirty="0"/>
          </a:p>
          <a:p>
            <a:pPr algn="just"/>
            <a:r>
              <a:rPr lang="es-ES" b="1" dirty="0" smtClean="0"/>
              <a:t>Ejemplo:</a:t>
            </a:r>
            <a:endParaRPr lang="es-ES" dirty="0" smtClean="0"/>
          </a:p>
          <a:p>
            <a:pPr algn="just"/>
            <a:r>
              <a:rPr lang="es-ES" dirty="0" smtClean="0"/>
              <a:t>Ejercicio </a:t>
            </a:r>
            <a:r>
              <a:rPr lang="es-ES" dirty="0"/>
              <a:t>de “respiración con atención” donde el niño se centra en el movimiento del abdomen durante unos minutos.</a:t>
            </a:r>
          </a:p>
        </p:txBody>
      </p:sp>
    </p:spTree>
    <p:extLst>
      <p:ext uri="{BB962C8B-B14F-4D97-AF65-F5344CB8AC3E}">
        <p14:creationId xmlns:p14="http://schemas.microsoft.com/office/powerpoint/2010/main" val="277595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" y="1"/>
            <a:ext cx="1541046" cy="92462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32268" y="924629"/>
            <a:ext cx="3505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7.2. Ansiedad y nuevas tecnologías</a:t>
            </a:r>
            <a:endParaRPr lang="es-ES" b="1" dirty="0"/>
          </a:p>
        </p:txBody>
      </p:sp>
      <p:sp>
        <p:nvSpPr>
          <p:cNvPr id="3" name="Rectángulo 2"/>
          <p:cNvSpPr/>
          <p:nvPr/>
        </p:nvSpPr>
        <p:spPr>
          <a:xfrm>
            <a:off x="332268" y="1512606"/>
            <a:ext cx="116037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El contexto digital ha introducido nuevas formas de vulnerabilidad psicológica, especialmente en adolescentes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dirty="0"/>
              <a:t>Factores relevantes: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Exposición constante a evaluación social (redes sociales)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Comparación social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Necesidad de validación externa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err="1"/>
              <a:t>Ciberacoso</a:t>
            </a:r>
            <a:r>
              <a:rPr lang="es-ES" dirty="0"/>
              <a:t> </a:t>
            </a:r>
          </a:p>
          <a:p>
            <a:r>
              <a:rPr lang="es-ES" dirty="0"/>
              <a:t>Estos elementos pueden potenciar: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Ansiedad social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Baja autoestima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Hipervigilancia social </a:t>
            </a:r>
            <a:endParaRPr lang="es-ES" dirty="0" smtClean="0"/>
          </a:p>
          <a:p>
            <a:pPr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b="1" dirty="0"/>
              <a:t>Ejemplo clínico: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Adolescente que evita subir contenido a redes por miedo a críticas, revisa constantemente interacciones y experimenta ansiedad ante la falta de “</a:t>
            </a:r>
            <a:r>
              <a:rPr lang="es-ES" dirty="0" err="1"/>
              <a:t>likes</a:t>
            </a:r>
            <a:r>
              <a:rPr lang="es-ES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7529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4" y="0"/>
            <a:ext cx="2143125" cy="12858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590" y="2007909"/>
            <a:ext cx="6476214" cy="370069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279010" y="2073897"/>
            <a:ext cx="2875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¡GRACIAS POR </a:t>
            </a:r>
          </a:p>
          <a:p>
            <a:r>
              <a:rPr lang="es-ES" b="1" dirty="0" smtClean="0"/>
              <a:t>SU ATENCIÓN!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5118068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3493</TotalTime>
  <Words>7944</Words>
  <Application>Microsoft Office PowerPoint</Application>
  <PresentationFormat>Panorámica</PresentationFormat>
  <Paragraphs>1453</Paragraphs>
  <Slides>86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86</vt:i4>
      </vt:variant>
    </vt:vector>
  </HeadingPairs>
  <TitlesOfParts>
    <vt:vector size="92" baseType="lpstr">
      <vt:lpstr>Arial</vt:lpstr>
      <vt:lpstr>Calibri</vt:lpstr>
      <vt:lpstr>Calibri Light</vt:lpstr>
      <vt:lpstr>Google Sans</vt:lpstr>
      <vt:lpstr>Poppins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ph_2k3@hotmail.com</dc:creator>
  <cp:lastModifiedBy>USUARIO</cp:lastModifiedBy>
  <cp:revision>242</cp:revision>
  <dcterms:created xsi:type="dcterms:W3CDTF">2025-09-02T13:20:34Z</dcterms:created>
  <dcterms:modified xsi:type="dcterms:W3CDTF">2026-04-15T08:29:09Z</dcterms:modified>
</cp:coreProperties>
</file>