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9"/>
  </p:notesMasterIdLst>
  <p:handoutMasterIdLst>
    <p:handoutMasterId r:id="rId50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10080625" cy="7559675"/>
  <p:notesSz cx="7559675" cy="10691813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15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09554B28-D245-310F-0DF8-250EA4F637F7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5A6D1F7-ED16-E7B3-C8A8-A1D459EBB861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2E4E194-3D2B-719D-94E1-19C31800A748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6F0E136-6B42-2496-F0DD-DF59E5BE2E2A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EAA21C09-70A5-426F-A4B4-FC8172A96D5A}" type="slidenum">
              <a:t>‹Nº›</a:t>
            </a:fld>
            <a:endParaRPr lang="de-DE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433512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7538148-1C22-3E81-378B-15C1AB4531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4B32A34-120C-8048-F585-FCD0AF251C4B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zxx-none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7E68C7EE-F930-CB49-AD2C-19B67F68A88C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non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6D0DE5-8675-DA7A-32D1-2907FB230A75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non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D467F9-A3AB-EB08-E0E6-2CE2DDA1B05B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rtl="0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non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85C981-F8DB-B116-0CA4-E93AFFC3952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algn="r" rtl="0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149D5804-C35F-4BD6-B217-119DE0BBFF48}" type="slidenum">
              <a:t>‹Nº›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3827003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zxx-none" sz="2000" b="0" i="0" u="none" strike="noStrike" kern="1200">
        <a:ln>
          <a:noFill/>
        </a:ln>
        <a:latin typeface="Arial" pitchFamily="18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08AC91-81C2-BB89-3022-A6764F43736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53E0563-452C-4C23-98E7-E43A124CFBB1}" type="slidenum">
              <a:t>1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0943E65-6507-2AA5-022E-5D325365830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4A06EC0-F7A0-FCEA-65A0-E39487CE713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2076272-942A-1908-BB75-A7850F0FF1D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089A686-8FA1-408C-97B5-4137EAC04E11}" type="slidenum">
              <a:t>2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A8E051C-20FA-2214-435E-ED00411F97D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4C03AF5-C09A-4CCA-F2AE-807CB93158C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54D767-E053-3D5E-F8A8-3D34DE50632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F52AEF2-11DD-45C2-A02D-3D0B26952D4A}" type="slidenum">
              <a:t>3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60B5D6E-6FDE-4AD2-F784-D8031F02925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16DC962-77C8-A2CA-36B3-46950448A2F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FD38B3-4B58-3830-41D4-A7FE51742E9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F4AC640-D743-4E74-9E47-68EBA75959A7}" type="slidenum">
              <a:t>4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78A6146-683D-7187-D560-54F12FA9DBF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9005D9E-D407-9E6F-D3FF-0DA5C61A8A4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8A6DE5-D2CD-069A-91D3-BA0D040233C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1054F56-8B45-4B20-846E-9225A5189257}" type="slidenum">
              <a:t>5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D77CFF7-49BE-6208-5732-4B1F4C432B6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76511C9-37A1-4D69-51EC-3D080563FB6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1A5A402-7343-A804-2F19-AAF9DE398B4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A16219B-D92D-4405-A534-3D60B5E54655}" type="slidenum">
              <a:t>6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6D07CFC-52D8-8660-A43C-EF69AC65AB6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47DDB2B-E14F-93EA-9BAD-37C0F5E036A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80106CE-255E-D587-656D-FCF054C0400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3EB901C-F5A9-4990-9B74-BC61F8D88CC5}" type="slidenum">
              <a:t>7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1AE5B95-1EA0-9DF9-1FD8-BE45FDFDAAB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AE2A938-BAD1-F661-212F-C33131D6B86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87B177-F7D3-3AC9-FBBE-A57881213F4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1BDAC2D-6463-4F90-A34B-C78E2F16E442}" type="slidenum">
              <a:t>8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CEC0798-CA99-FE5F-93A8-50C7E262A4E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80E8B0F-0B4D-F9D9-A57F-992440644D6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94A7EF-CD92-E221-9EB3-0550894D747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BED952D-DF3C-4FA6-8012-00D17EFDBF4C}" type="slidenum">
              <a:t>9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8882658-4B59-1080-778D-E4F6BB69ECF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895166F-805E-CC2B-0BB1-7C90C1287EE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4FECF7-C91E-639A-6551-2B9A5781E2A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DC7FF1D-9B6B-4851-804F-E445BAFD9A18}" type="slidenum">
              <a:t>10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C3BDB4E-30C1-E577-96EE-04FBD418F22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BFCA94F-7460-E5B3-7031-B7368624788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0BEAD6-03B1-7BEE-472B-66C1FEB6FCF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B86F331-9E82-4D02-9398-96ECE46CAFA2}" type="slidenum">
              <a:t>11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79E26AB-8638-C6F6-F51B-F9185EACC5B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A82ADBE-C5E6-1686-393C-6DA83E9C869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AD58C9-B95D-8E64-3A11-768EE7A2CB0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809B76F9-BAB9-4BB5-83E5-2DFFEB83AA09}" type="slidenum">
              <a:t>12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B054774-05D7-3E56-B8EE-7AE1367128F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49176AF-0AE2-BFA5-BED7-07EA8A18C7D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BCD62F-D545-669C-6990-67767295FF7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D803654-98EC-4358-AD11-01D6EA6020E3}" type="slidenum">
              <a:t>13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7FE6840-6404-AF77-DEC5-CEA3A4349EA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CBC6BB8-0DA0-7E31-DCB5-6C1BC10C406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E0D6C49-0EE4-2122-EE61-A48A1580384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05D7B78-04CB-4C39-9011-B22225682B7F}" type="slidenum">
              <a:t>14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6F75322-7175-79CD-2A3F-43E197FE5B1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50C116D-1196-C485-7325-CE66D2B4DED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2023F35-4CA2-614D-D72F-3999C05443E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9BD24C7-D518-4E41-97DF-17A014FF9587}" type="slidenum">
              <a:t>15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E759CDF-35F4-84EF-41F9-DAD197FEB39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74B27B5-04A6-89DA-3BC2-E2653889BE6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CF08A18-3BC5-0D31-43FF-8B9C3EDCA6D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72CDE63-6061-495C-8244-758EAC920DEE}" type="slidenum">
              <a:t>16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D1EA20A-8170-7AA5-BC9A-637A5C68B84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299805C-F3DC-D4A5-F658-5383281014F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EF41F37-0D09-D24A-E2BB-A954991B533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A1F0DCB-F6B8-4853-AC4E-84637B33694F}" type="slidenum">
              <a:t>17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2BDB1A1-996C-7060-06D9-E7EC8FEE87B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1445FB8-8D58-6AE3-DC48-0A416A51B9E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3401FD-9C8F-933B-34D6-3FB27E5C908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AD3E607-D616-4791-AC22-BDD84E68A360}" type="slidenum">
              <a:t>18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2E639AC-E57B-476C-EB55-27ACA86D634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6E874B8-70E4-67CC-F539-C44FE3220ED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EC2ABC-849A-79E3-6C58-964FC118E52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F84D697-CC6C-4FEA-AF63-08955CA491C0}" type="slidenum">
              <a:t>19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3060338-DEDD-44E8-3AA9-6FC6DF63D0A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193DB8F-841D-DE9D-860D-367E17A6FA5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9744D9E-2E5E-6D09-3F36-8E96F701756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ABF79B2-A40B-495C-AEE4-3D898E5E45D4}" type="slidenum">
              <a:t>20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E3261FF-4BC4-6FCF-DD26-2BE82D981EA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90BA2DD-9EED-6591-A2FA-4A4810F9CC2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A56AB15-1901-BE36-8DD5-7248313FBA6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C5EB538-65D7-41CC-9351-381AD2D210AD}" type="slidenum">
              <a:t>21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3066ECB-F939-E69F-2AA1-A5D6AD7DFBA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5A357ED-28AB-5BEF-59A8-3BBEF5EDC7F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C5F843-2992-951B-0919-B3E0BEE5119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E37895F-D983-4F7C-8337-06628C323C58}" type="slidenum">
              <a:t>22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A1B9617-A8B8-1074-5F08-BC4518D6A6D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C8397DA-3491-7462-56B2-2B3F2C71811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031729-FED3-FA99-1983-F295B367F66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01148E5-3B66-47BD-80C2-37DDCC39EDA3}" type="slidenum">
              <a:t>23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5547D5A-99E5-136B-48C1-A33E8BE3CA9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AB8566B-121A-A5E4-7377-FD78D9DE62E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2EE346-2BB2-31F3-F94B-27575DA673F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2D32EAB-E113-4781-8557-A054B2B559C8}" type="slidenum">
              <a:t>24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1FD382F-7A4E-92BC-8AB5-CCD3B818834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895F84D-281E-12CE-022F-2A9AD0E0288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3A5E83-4D46-05F1-1F2F-BC323A121A6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8B0A9F91-FD3A-41C8-8321-413999D982CD}" type="slidenum">
              <a:t>25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B300B57-6D8C-4976-8E9E-CC1867FCA77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9F5D659-E7CE-A2BF-E6B2-C0BDF98D0E5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D812D2-FF41-5138-0286-19D4E8200D2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739482E-38F9-4DFC-866A-A0EB307254B5}" type="slidenum">
              <a:t>26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62218A2-53A2-4E38-2976-D702AC453EC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9A657A-8368-1967-1BDD-07DBFAD4C55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F76B2EB-8DF8-F613-F112-2EEE3777C29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E9A3416-730A-4790-82BD-8C53C245DE9C}" type="slidenum">
              <a:t>27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6900CED-1C19-4AC0-2632-0814B120511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F93BE8B-429B-BDF4-F303-E1F72AFD3AB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7F173C-7872-7886-ED96-C02CC66E4FB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71F21411-45D8-4D3C-B1D0-C3CAAA011F41}" type="slidenum">
              <a:t>28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4F3AC44-7A45-2C2D-E6F7-50173C15D93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65505D3-7632-55D7-000A-5441D580928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C6A6DE-665C-F76B-E18F-EAAD383E07F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502AFF8-4AF7-4A6F-8200-6441194722A2}" type="slidenum">
              <a:t>29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D4D228C-F522-E06A-8C6C-F5069BAA238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57BA158-0C2E-5C80-E935-8372436780D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6135C2-A308-FD4E-A4A9-65C5879C2CE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3DC9149-EF71-4CF2-B7E0-E1A1943AFBEA}" type="slidenum">
              <a:t>30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407D757-CD0C-C718-3A5B-DF85F596348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D722996-CE47-85B2-42B8-CC849A24C10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3F46618-A320-ADFE-90B2-DD25E5D2F85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B4C390AB-EED7-4FA6-BC62-B4EFEF703F19}" type="slidenum">
              <a:t>31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3FF5210-23FF-8DEC-A1DB-AD1F2E46BFB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D68D1E0-D490-37D8-2E42-D1C19D08B95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2E13FB1-AED9-EBD2-0330-79C8CB56576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92F7993-867E-4AB4-AA4C-B58058D09C1D}" type="slidenum">
              <a:t>32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B2D2359-2002-92AE-9729-7E1024F302B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A38B79C-2D81-89C6-37D4-EF45906498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8BAAC0B-0941-1DE1-E45A-0214BA7017F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7472DF7-4BF7-4AAB-AF35-990F158769EE}" type="slidenum">
              <a:t>33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AED8DFD-1351-9D1A-8AA8-0F8FC966FF6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644EBCC-59C5-24E1-2804-2C4C02E6CED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8B03EB9-2E59-09D0-1839-31475589AC4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6429977-F6E8-45E5-9D7A-6DE3DFD2FEBA}" type="slidenum">
              <a:t>34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E3EFC1D-E3A8-38AF-0E2C-FEF0574165F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95FF79C-8C52-849F-5293-17E36DC42A2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B869D4E-3144-ECBD-0A75-4C04E4D04EA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1D1DABC-3BD2-457B-9D2E-58686D8A8903}" type="slidenum">
              <a:t>35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343F15F-BB2C-93E2-40AA-B4351E51BBC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248BCA7-86A7-A33C-DF93-8ABD382877E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5050EA-9E54-2EAB-D27E-D557C29795E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7FC6121-5CEF-44AF-8E44-7BD820961779}" type="slidenum">
              <a:t>36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C30DEAA-04C8-07A4-B1CE-07CB40BA347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C71F851-A7D8-EA45-100C-B807B925A2B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302905-5A79-7C32-7101-F4E5E333EDA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E46342E-274E-4072-8F22-FE2D6F907997}" type="slidenum">
              <a:t>37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916DB64-AB94-F971-68CA-12596C1CE7F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EF03B58-4C4F-5532-8A67-5DCBA50733E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86D8FC-DDAB-6326-5A7A-B4E16368F45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B70B9E74-C1C6-40C2-A3A5-9AE9C6A03B56}" type="slidenum">
              <a:t>38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0C83E4A-4741-CCCE-18DD-B0B1909ED08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AB3DFD5-96A3-227E-3E35-6ADCD26F433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952F50-22A1-3E5E-5312-B36FC1E0D9B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5F777DF7-9CFE-42AF-8E20-BDD56E75734A}" type="slidenum">
              <a:t>39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4B6CF5B-65A0-8690-0CFE-AEAC2E09079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21B2651-E040-3635-5381-4C6CC2C358F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7205A2-C3B8-E0F5-CB4E-EBB293A26AA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D93850A0-6EED-4648-B5B8-96F05A74C5E9}" type="slidenum">
              <a:t>40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B490F3F-7D64-98EF-F6AE-D1087DF861F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9F5C5E1-BDA6-84E6-A65E-4B854C4586C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606909D-CCFB-1440-01C3-E762FC56BD7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F72A3F6-0760-4CC6-B4F2-1FEEA58604DF}" type="slidenum">
              <a:t>41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DF31C90-CB42-1CDC-487B-4DA4576D658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41DE384-0B4E-D74E-2FC3-8C2A8D2764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928886-C5EE-1965-470B-54E9E6A3A63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D1DC10AC-251D-462C-BEBA-5CF5F55B28AE}" type="slidenum">
              <a:t>42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155F367-1CD0-A2A5-AED9-E9F2771D480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0AD3F0C-669F-FD99-2589-6817CA74295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467ADB-27D2-A232-5D46-09669BF1424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B54F111-500B-4C90-9F1E-B70F26F2D8C2}" type="slidenum">
              <a:t>43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A91B886-D96E-7ABA-53F9-29098FB5EF0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7FE9F15-D3F6-9118-88CE-1A9C3C1412C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F2549DD-89C3-9CD1-FCA5-6A42CF326E2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7C990D2-9097-4FAC-8133-7148C1F2BD64}" type="slidenum">
              <a:t>44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BE1820C-6E99-8FEA-2871-05BE8DBF9D1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DBD3A4B-698E-568A-D85A-D0798C21263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8859AFF-77F7-AC24-B233-70DCFDF2A2B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EEA69E8-7424-456A-9CE1-3EA24415CD85}" type="slidenum">
              <a:t>45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5892AF3-5F21-2A6E-BC94-C8C759B2482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00D0338-E0A3-2CB7-8969-81567223A7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371E51-34A2-ED46-888E-EAFF3558AC5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9740675-FD71-485E-94E9-7A4E5CD06E70}" type="slidenum">
              <a:t>46</a:t>
            </a:fld>
            <a:endParaRPr lang="zxx-none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0171B36-9A9C-AEDF-F97E-D13464C0F81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3800" cy="370044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E0293A1-D907-7127-1930-E5CC43233A1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120" cy="4107240"/>
          </a:xfrm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Thorndale" pitchFamily="1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F378E-304D-976D-A460-760D2F6630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8D926C-BC50-808E-BA8A-AF939D7397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A7ED17-65C6-8B78-DF73-8514774E8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4DA26A-54AF-4A54-9997-39E67E76E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6D7F11-AB44-7CE1-7A22-794AFC6D1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951D04C-0432-4150-AE78-9688B1D62655}" type="slidenum">
              <a:t>‹Nº›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4241017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01769C-D73C-5B1A-6841-074713E71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FDCE9F-CA56-C931-0C3F-D60FA5378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EEE18C-F06E-95A5-3DC3-F9C20E61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37599E-BF6A-DAD2-DBF6-C322176A0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8FDBB8-0904-E3BE-0B8D-3CFBEFE3B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A20D6DB-7A1C-469F-9812-A44E71031BEB}" type="slidenum">
              <a:t>‹Nº›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558869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8620E1-E498-6701-9FE9-D9D4B7EB5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D52AA4-DE4B-C842-94DC-0F06F69B0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38ACCC-40F7-3564-9826-BD187ACC9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3D9BB0-A4BE-C954-7B7C-8210BF2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75C521-872B-C4D3-7523-9604D8C48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58B87BE-5EA3-4390-AD70-B9471773FD8E}" type="slidenum">
              <a:t>‹Nº›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1065859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E56BE9-6962-6A7A-614E-F34B43BE7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A83369-C7A6-B7CA-17CB-4F147DC7B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CE05B2E-B54D-3F04-11EB-32C9B396A9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F8E210-1134-4DDF-75B7-83CE1F1BE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420281-DAAA-D6EA-42F8-0A5ED29DB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48CFB0-F785-58AE-E1AD-C9CF7652F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6E30F81-A14A-408C-9BA3-3D17BFF8C321}" type="slidenum">
              <a:t>‹Nº›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2811783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ECDCC6-81EF-40D2-5A02-3DF789DD1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4158910-D302-9546-C8C9-A7A6B833A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C3A1B18-1161-76E1-C3E3-56E7D7589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C6180F2-3FF3-D294-AD08-B5A9593154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FC0A1FE-B390-1DD2-9E8F-851A960C6C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0B3E131-99DC-4588-17CA-603123084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A359B14-AAE0-E930-FCC2-59850FE19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131405E-AC96-A738-47C8-814459435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32BFF4E-EE28-4674-84C5-8B2AA85502EA}" type="slidenum">
              <a:t>‹Nº›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2489324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01DC8D-5FD5-F817-A93E-4130BEB67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524D28-7068-A7D9-6A5E-F33D19231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08AE24-CC97-2099-789C-7BEA7EA22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A19D264-E9A0-EEFC-3CA1-7CE90304A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EAA5E85-4ED7-491A-BEC3-A2CA34232E4F}" type="slidenum">
              <a:t>‹Nº›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3681283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C753439-5A10-5F6D-B5AE-31EFA4FA9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95BC19D-546E-18C2-2256-F3DDD9661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517D022-0ECB-E822-5483-18A9E6324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DE90A73-77EE-4F49-AB94-EB18A13E3430}" type="slidenum">
              <a:t>‹Nº›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657326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AA4AED-C573-F2A4-451B-691A441FD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6D97D6-03A7-CE82-F34E-B077C1E73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6BE679B-FB2A-E10E-65CE-DC150AE15F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D35DE0A-6045-12F0-C844-03C94BE67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BC9D1D-68A5-53C3-5BCB-F508C0065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3748685-EBF0-6D34-7D60-9FA9D3341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7851CEB-8E44-469E-9A91-643967D5324C}" type="slidenum">
              <a:t>‹Nº›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2095224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88F169-D928-D409-6D2E-4D64745E3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388338C-218C-292F-54E9-8C9D365A26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2694349-6190-7E06-7181-9E5975272B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857ACB-F1BA-549E-B34F-386260BA1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DD2ED8-C16B-31FC-9172-7592B592F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B5DB3A4-CB2C-C84E-86D3-A01034A9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E9E2A8-699A-4FB2-9D82-2A97DB4AA9FB}" type="slidenum">
              <a:t>‹Nº›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3091541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B5DB31-EC2D-67C3-1DB8-17A90A61C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5E8B4E4-2D48-93D9-DE8C-D6866CFD9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C34454-2CD0-9AED-0C5C-C7962AAE0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FE360B-003A-604A-9D8F-81CE84C39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6DFD1E-BA2F-4481-D12C-F1CFED15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BCDB297-A0A9-4412-AD03-539C95BD1840}" type="slidenum">
              <a:t>‹Nº›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175326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64BE0D8-D5B9-3B5A-9E99-1AE55E92F7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3772AC-28DE-22BA-0258-79ECE92FD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4C0952-92BC-A2D2-BB2A-FB90DD5C3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706E0A-1383-CBA1-6DF3-6BA3ECD80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5975FE-DCAF-DFCD-DE3E-9AA3E2E47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9943F8E-3308-4240-A2FB-C077E5E9AA64}" type="slidenum">
              <a:t>‹Nº›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3947860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9F15F2-4548-7BF3-2358-1227F442EE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D263D7-40D0-40F8-E98A-E6C921A6BB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605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91850C-FB18-5632-9CAB-9010F13D8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30B1CD-66ED-3B94-334C-95B4D30A1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2426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30A838-75FA-8230-11C6-609F8845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CB2F8C-AFE8-FA4E-6F40-DB110EC0E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13152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941A0B-FD96-7D43-DF47-AA0A4DC61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EBD244-E675-0919-6196-60234EF7BC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9025" y="2224088"/>
            <a:ext cx="4162425" cy="4762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5B9CCE-30CC-A0DD-C63B-A0FF00AC5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3850" y="2224088"/>
            <a:ext cx="4162425" cy="4762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1514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056656-1DB6-EB30-B458-FA3DEB6A1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0EA8B7-4DFC-3720-D871-D72546DD4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93FA575-28DF-0C54-A85C-BD1E408B9E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9CF25B1-DFAB-DE26-66CB-3D5E0D2E9E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AAFA18F-F3D8-1DA5-3965-1CE3C7E11B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1252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824EB5-EDB8-28E1-BE8F-6BA7E32CB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78192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0191596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7D8ED0-0174-3758-61F2-594315FA7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880531-67D2-F4C0-7499-D8B001C50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42DDC49-A1C6-DCDF-2A43-2AE090C594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011537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39E12C-CA65-9F2A-E8D0-B441DB2F0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B768E2-E915-5949-7446-3E16C04F57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D17713B-0D8D-5473-48F9-D0B028420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62145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BD7C99-FD5E-AF83-5383-9C2156A2E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443F37C-186C-44B4-FE0A-916A14145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31839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AC2367E-14EF-A8EF-A13B-1F2C256726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61238" y="117475"/>
            <a:ext cx="2205037" cy="686911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CFAD6A4-D6AF-B3DB-F06F-D16B3EBBA7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41363" y="117475"/>
            <a:ext cx="6467475" cy="686911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0587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D730FFD-8E83-7B38-8E3F-87AD108AFA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zxx-non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8D1E18-42C7-774E-442C-52CE33EBD9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zxx-non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181741-E447-4974-E0AB-BA2BCD26CF4F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non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D87E0F-0C7B-8C37-C3A3-5A9AD6A58321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ctr" rtl="0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non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60CE31-A9D8-CA96-F9DB-7403EADA34F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600513DC-9919-4779-9CDF-AD61394F7F27}" type="slidenum">
              <a:t>‹Nº›</a:t>
            </a:fld>
            <a:endParaRPr lang="zx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zxx-none" sz="2400" b="0" i="0" u="none" strike="noStrike" kern="1200">
          <a:ln>
            <a:noFill/>
          </a:ln>
          <a:latin typeface="Arial" pitchFamily="18"/>
          <a:cs typeface="Tahoma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zxx-none" sz="2400" b="0" i="0" u="none" strike="noStrike" kern="1200">
          <a:ln>
            <a:noFill/>
          </a:ln>
          <a:latin typeface="Arial" pitchFamily="18"/>
          <a:cs typeface="Tahoma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7CBFD21-9A11-699E-B3AC-3C6940A34F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40879" y="117000"/>
            <a:ext cx="860796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de-D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E16AD6-3543-8C18-8973-4D2C2EF997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88280" y="2224080"/>
            <a:ext cx="8477280" cy="4762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de-DE"/>
          </a:p>
        </p:txBody>
      </p:sp>
      <p:pic>
        <p:nvPicPr>
          <p:cNvPr id="4" name="">
            <a:extLst>
              <a:ext uri="{FF2B5EF4-FFF2-40B4-BE49-F238E27FC236}">
                <a16:creationId xmlns:a16="http://schemas.microsoft.com/office/drawing/2014/main" id="{2C9F9A49-A173-5B7E-EC25-8ECA68066E56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7937279" y="6251399"/>
            <a:ext cx="1969200" cy="105732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hangingPunct="0">
        <a:tabLst/>
        <a:defRPr lang="de-DE" sz="2400" b="1" i="1" u="none" strike="noStrike">
          <a:ln>
            <a:noFill/>
          </a:ln>
          <a:solidFill>
            <a:srgbClr val="E6E6E6"/>
          </a:solidFill>
          <a:latin typeface="Albany" pitchFamily="34"/>
          <a:cs typeface="Tahoma" pitchFamily="2"/>
        </a:defRPr>
      </a:lvl1pPr>
    </p:titleStyle>
    <p:bodyStyle>
      <a:lvl1pPr marL="0" marR="0" indent="0" algn="l" rtl="0" hangingPunct="0">
        <a:spcBef>
          <a:spcPts val="0"/>
        </a:spcBef>
        <a:spcAft>
          <a:spcPts val="0"/>
        </a:spcAft>
        <a:tabLst/>
        <a:defRPr lang="de-DE" sz="2400" b="0" i="0" u="none" strike="noStrike">
          <a:ln>
            <a:noFill/>
          </a:ln>
          <a:solidFill>
            <a:srgbClr val="E6E6E6"/>
          </a:solidFill>
          <a:latin typeface="Albany" pitchFamily="34"/>
          <a:cs typeface="Tahoma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318423-2F1A-B1DF-516B-2FA05156762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Terapia focalizada en la emoción y trabajo con partes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CD1D7E-B93F-FCFB-DED5-65704405AC2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62719" y="2257200"/>
            <a:ext cx="8477280" cy="4762799"/>
          </a:xfrm>
        </p:spPr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Profesor: Pablo de Lorenzo Martínez de Ubago. (Vitoria-Gasteiz, España)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Experiencia: Psicólogo especialista en trauma complejo, maltrato, relaciones tóxicas y adicciones. (12 años de experiencia)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Dirección y locución del podcast LA MENTE Y SUS CICATRICES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Escritor de divulgación en psicología del trauma. (Ed. Obelisco, en breve en México)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DDDA46-F302-8CEC-0837-CC0226841E2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Pequeñas normas del espacio docente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C3209CE-DEC4-5FE2-04EF-09C805843DD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Si algo te resuena o te encuentras mal, física o psicológicamente, tómate un respiro.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Nada es obligatorio: puedes simplemente escuchar.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No se abordarán casuísticas personales del alumnado. No es un espacio terapéutico, sino docente.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Si se colabora, será desde el respeto.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Hay cabida para las preguntas, dentro del marco adecuado.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51AC39-BD03-D461-44F8-351E9770F8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¿Qué trabajaremos hoy?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30B9BEC-DB09-9EE9-A28A-7558D71D9DC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- Qué es trabajar con la emoción desde la EFT.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- Factores más profundos de este modelo y entender lo por qué a veces nos desconectamos o disociamos.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- Qué es trabajar con partes, claves y tips de los aspectos involucrados.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- Diferentes enfoques en trabajo con partes.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705C0-00FD-9368-1A06-4C4C1C13E96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¿Qué es la EFT?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8D5C80-CBA8-E161-01A1-62FCE2E54E3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Enfoque humanista, experiencial e integrador.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Coloca la emoción en el centro del cambio.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La emoción orienta significado, acción y reorganización interna.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No consiste en hablar de emociones solo de forma intelectual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Busca contactar con la experiencia emocional de forma segura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C93CA6-E926-6332-24A2-22B8F7EBF33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¿Cómo trabaja la EFT?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4CE079-53CE-D625-D4E9-3902E5A8D72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Relación terapéutica empática y sintonizada.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Seguridad para sentir sin desorganizarse.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Uso de tareas y microintervenciones específicas.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Trabajo con conflictos internos.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Abordaje de autocrítica y necesidades no expresadas.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67D953-060A-4BF5-FDB5-148CB591752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¿Emoción primaria, secundaria e instrumental?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495D3E-28BE-096B-5070-18FDE672FD7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Emoción primaria: primera respuesta emocional, directa y automática.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Emoción secundaria: emoción que aparece encima de otra.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Emoción instrumental: emoción usada para producir un efecto interpersonal.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Ejemplos: rabia que tapa miedo; humor que tapa tristeza.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Ejemplo: ansiedad que tapa vergüenza.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26ED34-FD9E-DC95-E380-FD727B208D9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¿Emoción adaptativa o desadaptativa?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61721C-AEE8-E3BE-3635-B1C413B8A52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No solo importa qué emoción aparece.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También importa si esa emoción ayuda o bloquea.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Primaria adaptativa: aporta información útil y movimiento sano.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Ejemplos: tristeza por pérdida, miedo ante peligro real, enojo sano ante injusticia.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Primaria desadaptativa: respuesta vieja, repetitiva y atascante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CAD705-B46D-621F-87F0-48D389FCDA5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¿Para qué la emoción?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F863FA3-7313-77A3-29FA-CADC50F4FCE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Toda emoción suele ir ligada a una necesidad, nos mueve al acto.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Necesidades frecuentes: seguridad, reparación, reconocimiento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También: límite, consuelo y pertenencia.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En EFT, el objetivo no es solo descargar emoción.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Se busca identificar qué necesito y qué respuesta sería coherente....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57EF72-0B27-D494-D94E-F90C31D202A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Fundamental: Mapa de profundización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337A68-3410-1E22-1B47-0D83B2B54E8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Lo podemos ver como un embudo terapeutico de profundidad: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1. Malestar difuso: “me siento mal, pero no sé qué tengo”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2. Reactividad secundaria: ansiedad, irritación, bloqueo, rumiación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3. Emociones nucleares: miedo, tristeza, vergüenza, soledad, rabia protectora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4 .Dolor central o necesidad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5. Emoción adaptativa transformadora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CA49DA-C64B-28C5-7ECC-C7C8DDBC8F8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Ejemplo clínico de profundización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0F360B-AC84-2729-9695-16649A4C53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8279" y="1080000"/>
            <a:ext cx="8631720" cy="6457320"/>
          </a:xfrm>
        </p:spPr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u="sng"/>
              <a:t>Contexto:</a:t>
            </a:r>
            <a:r>
              <a:rPr lang="de-DE"/>
              <a:t> mujer de 34 años, maestra, acude a consulta porque desde hace semanas se encuentra “muy nerviosa” tras notar a su pareja más fría y distante.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1. Malestar difuso: refiere que está mal, duerme peor y no entiende por qué le afecta tanto “algo que quizá no es para tanto”.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2. Reactividad secundaria: aparece ansiedad, irritabilidad y rumiación constante; revisa mensajes, interpreta silencios y discute por detalles mínimos.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3. Emoción nuclear: al profundizar, emerge miedo al abandono y tristeza intensa al sentirse poco importante para el otro.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4. Dolor central / necesidad: conecta con una necesidad profunda de seguridad afectiva, de sentir que importa y de no quedarse sola cuando está vulnerable.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5. Emoción adaptativa transformadora: al validar esa herida, aparece autocompasión y una rabia protectora sana que le permite expresar lo que necesita y poner límites sin suplicar ni atacar.ra añadir texto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D66732-39F3-278F-AAA0-36A35DC781D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¿Finalidad clínica de la profundización?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7233D4-8E8B-61F5-E702-80C0FAA5A05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Pasar de la capa reactiva a la emoción primaria.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Acceder a la necesidad que esa emoción expresa.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Reorganizar la experiencia emocional.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Favorecer respuestas internas más sanas.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Promover transformación, no solo alivio momentáneo.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DB760-407C-A733-B1CA-E82EC01BBE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Actividad: ¿Qué hay detrás?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04373A1-077A-7454-6E38-D7893D36CE1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88280" y="2224080"/>
            <a:ext cx="8477280" cy="5097960"/>
          </a:xfrm>
        </p:spPr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Escena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Una mujer llega a casa. Su pareja ha olvidado una fecha importante.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Ella dice: “No pasa nada”.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Después se muestra fría, evita hablar y acaba enfadándose por una tontería.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u="sng"/>
              <a:t>Piensa y escribe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¿Qué emoción se ve?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¿Qué emoción puede haber debajo?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¿Hay alguna emoción usada para protegerse o para marcar distancia?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Frase final: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“Por fuera parece ___, pero por dentro hay ___.”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539A66-3828-A3E7-5BD6-B094D6EEB19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Apego y emoción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E97347-CCBB-B190-BFC5-B65A2B1254D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En apego inseguro, algunas emociones se viven como peligrosas.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La persona aprende a no mostrar miedo, tristeza o necesidad.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Para protegerse, puede callar, complacer o controlar.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También puede desconectar o atacar.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C7A450-00AD-5A46-CA71-BB623DDCBAA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Lo que se ve y lo que hay debajo...Lo subyacente frente a lo aparente.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B7D882-8D79-1ADC-7005-8E2F21B0A44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En muchas relaciones se ven crítica o distancia.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Debajo suele haber vulnerabilidad.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También necesidades de conexión.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La reacción visible no siempre muestra lo más profundo.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07FB1B-7D16-642E-4999-12D6C7A39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Vergüenza, rabia y miedo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62B5FD-837C-A169-6921-18469ADDAF2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La vergüenza pega el dolor al “soy defectuoso”.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Por eso genera mucha evitación.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La rabia puede proteger y marcar límites.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Pero también puede tapar miedo o vergüenza.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En trauma, el miedo puede activarse sin peligro externo claro.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B209BA-DD83-6F75-A00A-BC3F7CD10A7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El afrontamiento de las emociones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0E9C95-2483-6608-F2AF-9556F9EEA3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u="sng"/>
              <a:t>Sentirlas.</a:t>
            </a:r>
            <a:r>
              <a:rPr lang="de-DE"/>
              <a:t>La persona nota algo en el cuerpo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Puede ponerle nombre aproximado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Sigue orientada y puede pensar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Aquí trabajar la emoción suele ayudar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Se puede validar, profundizar y buscar la necesidad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u="sng"/>
              <a:t>Defenderse de ellas:</a:t>
            </a:r>
            <a:r>
              <a:rPr lang="de-DE"/>
              <a:t>La persona sigue presente, pero evita lo vulnerable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Puede intelectualizar, bromear o cambiar de tema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También autoexigirse, culparse o enfadarse de golpe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Explica bien lo que le pasa, pero no lo siente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La defensa se entiende como protección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B69A32-950D-C4ED-4D0E-0FEF5391202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El afrontamiento disociativo (desconexión del sentir)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8054B0A-2778-2CEF-7D1C-553825D3A83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Hay desconexión más profunda.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Puede aparecer vacío, irrealidad o entumecimiento.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También desconexión corporal o lagunas.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La persona se sale de la experiencia.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Aquí no conviene profundizar de entrada.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82C080-BCD1-B5A2-8D6B-31201EC5D02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2040" y="177840"/>
            <a:ext cx="8607960" cy="1262160"/>
          </a:xfrm>
        </p:spPr>
        <p:txBody>
          <a:bodyPr/>
          <a:lstStyle/>
          <a:p>
            <a:pPr lvl="0"/>
            <a:r>
              <a:rPr lang="de-DE"/>
              <a:t>Prioridad clínica en trauma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D92A3D3-5290-A8F9-3FD8-103E01A1B65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Primero: seguridad y estabilización.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Después: conexión con el presente.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Luego: procesamiento emocional.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El ritmo importa más que ir demasiado rápido.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En trauma complejo, suele trabajarse por fases.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62EF1E-6EED-82EC-AC16-B8B2FB4675F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Ejemplo clínico de disociación.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FFF0380-5FF8-7EF1-E52A-CBED06318A3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82719" y="1897200"/>
            <a:ext cx="8477280" cy="4762799"/>
          </a:xfrm>
        </p:spPr>
        <p:txBody>
          <a:bodyPr/>
          <a:lstStyle/>
          <a:p>
            <a:pPr lvl="0"/>
            <a:endParaRPr lang="de-DE"/>
          </a:p>
          <a:p>
            <a:pPr lvl="0"/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Hombre de 29 años habla de una discusión fuerte con su padre.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De pronto dice: “No siento nada”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Mira fijo, habla más lento y parece ausente. Dice que todo le suena “lejano” o “como si no fuera real”.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Ya no puede conectar con lo que estaba contando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 u="sng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u="sng"/>
              <a:t>Idea clave: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No es que no le importe. Su sistema se ha desconectado para protegerse.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C1270C-7046-032B-1CB7-66710768CDE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Ejercicio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A436D5-19A8-4F14-72E4-9D1FB0A9E34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0000" y="720000"/>
            <a:ext cx="8477280" cy="5895720"/>
          </a:xfrm>
        </p:spPr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sz="1800"/>
              <a:t>Piensa en 3 escenas breves: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 sz="1800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sz="1800"/>
              <a:t>Sentir: una persona nota lo que siente y sigue presente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sz="1800"/>
              <a:t>Defenderse: una persona evita sentir con humor, enfado, control o explicación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sz="1800"/>
              <a:t>Disociarse: una persona se apaga, se desconecta o siente todo irreal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 sz="1800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sz="1800"/>
              <a:t>Escribe una frase de cada una: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 sz="1800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sz="1800"/>
              <a:t>Sentir: “…”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sz="1800"/>
              <a:t>Defenderse: “…”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sz="1800"/>
              <a:t>Disociarse: “…”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 sz="1800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sz="1800"/>
              <a:t>Luego pon una palabra a cada una: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 sz="1800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sz="1800"/>
              <a:t>Cuerpo: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sz="1800"/>
              <a:t>Emoción: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sz="1800"/>
              <a:t>Qué hace la persona: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 sz="1800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sz="1800"/>
              <a:t>Pregunta final: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 sz="1800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sz="1800"/>
              <a:t>¿Cuál siente?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sz="1800"/>
              <a:t>¿Cuál evita?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sz="1800"/>
              <a:t>¿Cuál se desconecta?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71AB82-6934-D7D3-67D0-BFAD9CEC38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¿Qué es trabajar con partes?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0FE653-07ED-6D54-10CE-E9E2E89196D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80000" y="2257200"/>
            <a:ext cx="8477280" cy="4762799"/>
          </a:xfrm>
        </p:spPr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No significa “tener varias personalidades”.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Tampoco es hacer teatro.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Es una forma de entender conflictos internos.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“Una parte quiere y otra no”.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Muchas partes intentan proteger.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4C71C6-6E67-28CD-D278-D0760CA5256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¿Qué es una parte?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41739C9-8B69-02DF-7EEA-229D8F5A9B6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Un modo interno que se activa con fuerza.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Trae pensamientos, emociones e impulsos.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También postura corporal y recuerdos.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Se siente real.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Suele ser un patrón aprendido.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F419DD-B816-4A0C-2D03-F39AAA7C054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¿Por qué alguien se siente dividido?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F7E070F-6743-C92A-FF21-FA48F59B361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Hay experiencias que no se integraron bien.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Una parte sigue con la vida diaria.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Otra queda en alarma o dolor.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Puede quedar en rabia, bloqueo o sumisión.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No es locura: es adaptación.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603A6E-6A77-AC50-CAD4-4BAA97A01AC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Parte vulnerable...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62D244D-0F8A-A2C0-8AE5-3B5805863F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Guarda el dolor más profundo.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Puede sentir miedo, tristeza o vergüenza.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También soledad.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Suele llevar necesidades básicas.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Necesita cuidado, conexión y seguridad.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83B492-DE28-1B70-D5CF-B5809826FAD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Partes protectoras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81E7D2-082F-8FDE-1A36-4DF2D1C4AD2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62719" y="2257200"/>
            <a:ext cx="8477280" cy="4762799"/>
          </a:xfrm>
        </p:spPr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u="sng"/>
              <a:t>Crítica:</a:t>
            </a:r>
            <a:r>
              <a:rPr lang="de-DE"/>
              <a:t> exige, machaca, presiona.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u="sng"/>
              <a:t>Evitativa:</a:t>
            </a:r>
            <a:r>
              <a:rPr lang="de-DE"/>
              <a:t> desconecta, minimiza, aplaza.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u="sng"/>
              <a:t>Impulsiva:</a:t>
            </a:r>
            <a:r>
              <a:rPr lang="de-DE"/>
              <a:t> corta el dolor con actos rápidos.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Todas intentan proteger de algo.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El problema es el modo, no la intención.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464755-6C7E-00FA-470C-E7272B3196E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Partes polarizadas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A6EE96-4ED4-FC47-3FBE-85807910569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Dos partes pueden chocar entre sí.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Una controla.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Otra se rinde.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Una exige.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Otra evita.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F2328F-5E2C-974B-EF06-3295BE30E22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Emoción y partes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D068F42-75C0-A5C5-8288-049560533F1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Las partes organizan emoción y supervivencia.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La emoción es el lenguaje de muchas partes.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Cuando aparece una parte protectora.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Suele estar cuidando algo vulnerable.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Debajo suele haber dolor o necesidad.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95EA2E-A0EF-D36A-C54E-6E5DDEB3822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Intervención integradora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C164AAA-0EFF-94DD-79D0-B3621EBB494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Notar la parte con respeto.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Entender qué teme.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Ver qué intenta evitar.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Acercarse a la emoción que protege.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Buscar una respuesta más sana.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3AD89F-52BF-3F5F-C28C-3A4FCE347E1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Buena psicoeducación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C2CD90-7E24-2165-1F0D-0607502C28D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Normaliza sin quitar importancia.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Da sensación de agencia.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Deja espacio para la complejidad.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Primero regular, luego explorar.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Ir por capas, no de golpe.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9954D7-4869-BBEB-6558-D97FC2B2F56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Errores del terapeuta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77CABC-2ED3-0B0A-0F75-1BA970E672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Invalidar al protector.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Forzar emoción demasiado pronto.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Interpretar antes de tiempo.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Ir demasiado rápido al trauma.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Todo eso puede aumentar el bloqueo.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33475D-64CC-DC7B-703D-885716A7E5B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Acercarse con compasión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42E9C8-BCB1-D9AC-F34F-8685895E1EF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Nombrar la parte.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Validar su función.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Explorar qué teme.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Crear seguridad.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Acercarse poco a poco a lo vulnerable.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Buscar la necesidad y transformarla.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EF34D-AD74-BF89-33F5-DADC2419094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Viñeta explicativa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6D607E-0AEB-8DB7-1003-7D204D923F9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Un hombre de 30 años tiene que ir a una cena con amigos.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Una parte le dice: “Ve, te vendrá bien, no te aísles”.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Otra parte le dice: “No vayas, te vas a sentir incómodo y vas a hacer el ridículo”.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Al final se queda en casa, pero sintiéndose mal por no haber ido.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Una parte quería conexión. La otra quería protección.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Se pelean entre sí, pero las dos intentan ayudar.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u="sng"/>
              <a:t>Idea clave: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No hay una parte buena y otra mala. Una busca que viva. La otra busca que no sufra.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B7FDDA-BE91-1584-E2EB-3511C9C6736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Ejercicio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E4D014-77AF-7713-D193-7E4467DA449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Piensa en una situación reciente en la que dudaste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Completa: “Una parte de mí quería ___ / otra parte de mí quería ___”.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Escribe qué intentaba hacer cada una por ti.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Termina con: “Las dos intentaban ayudarme, aunque de forma distinta”.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 u="sng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 u="sng"/>
              <a:t>Ejemplo: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“Una parte quería salir. Otra quería quedarse en casa. Una buscaba conexión. La otra, protección.”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3B7C82-1288-FC0C-9D2A-E3358A434EE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¿Qué comparten estos enfoques basados en partes?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84F271-E527-BC32-0BFD-D678B122DA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La persona no es un bloque.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Hay capas, estados y conflictos internos.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Muchos problemas son formas de protección.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No basta con entender.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Hace falta vivir algo distinto con seguridad.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4327CB-A61F-6746-E583-55B46F5B307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EFT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DED157-F6B1-8D38-4E96-D2FF8A26ED4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Se centra en la emoción.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Ayuda a diferenciar emociones.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Busca transformar emociones bloqueadas.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Usa experiencia presente.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C6744B-ACF4-93E7-7534-210AC712D23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IFS (Sistemas de Familia Interna)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4CDB450-4CBB-C75A-23F9-42C1498ECBC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Se centra en las partes internas.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No ve partes malas.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Busca curiosidad y compasión.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Ayuda a separar y entender protectores.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Se acerca a lo vulnerable con permiso.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21758A-928B-A812-9E92-5B8195FA42A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Disociación / estados del yo (Disociación estructural)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9FE33B-3CE1-8EA4-6CCB-26DF0427031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Se centra en trauma y separación interna.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Una parte sigue con la vida diaria.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Otra queda en defensa o dolor.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Primero seguridad.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Luego procesamiento e integración.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4BA8A0-50F7-67F5-3897-F5F6D75B753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Riesgos si se usan mal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1A9F16-9365-1DD3-1B4F-E2DFD76453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EFT: empujar emoción demasiado pronto.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IFS: convertirlo en “personajitos”.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Partes/disociación: asustar o patologizar de más.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En todos: ir demasiado rápido.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El ritmo importa.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8190DC-B23D-C464-AB5B-1444B251DC0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Cuándo puede ayudar más EFT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4E5562-5BAB-F97A-5CFE-1979129058E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Si hay mucha reactividad emocional.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Si hay autocrítica o vergüenza.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Si la persona está bloqueada afectivamente.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Ayuda a llegar a la emoción central.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Y a transformarla.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E94EA9-A62E-64BD-1CD0-7C8E5C09419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¿Cuándo puede ayudar más IFS?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F16E42-D448-EBDB-807A-D9871F02B97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Si hay conflicto interno claro.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“Una parte quiere y otra no”.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“Una parte me sabotea”.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Ayuda a despolarizar.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Sin pelear con los protectores.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387823-0457-87AA-9A0A-70C494C8857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¿Cuándo pensar más en modelo de disociación estructural?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D1577B3-8A0B-342B-F3DA-BFD54511FA8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Si hay desconexión marcada.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Si hay lagunas o cambios bruscos.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Si hay trauma complejo.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Conviene ir por fases.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Sin forzar profundidad.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9C8CAE-0775-66C2-D208-B14C206FD1A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Simplificando...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5F9757-21F8-7798-C329-7D24450495D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EFT: mapa de emociones.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IFS: mapa de partes.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Disociación: mapa de seguridad e integración.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No compiten.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Se complementan.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ED8BCC-E089-ACD1-8C76-DED5497518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Idea final de bloque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45E25C-D70F-19D2-0094-159494C8166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La emoción es el idioma.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Las partes son los personajes internos.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El trauma altera el sistema.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La terapia busca más regulación.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Más compasión y más integración.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94055-C853-E12E-AD1D-AA0EDB20FF8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Antes de las preguntas.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D5F548-1364-346A-3CCC-788001FB6BB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1. La emoción no es el enemigo; la desregulación y la soledad sí.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2. Muchas conductas difíciles son protectores trabajando horas extras.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3. En trauma, el ritmo es tratamiento.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Cuando una persona deja de pelear con sus partes y escucha su emoción con seguridad, empieza a cambiar la historia desde dentro.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endParaRPr lang="de-DE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E1889-DB2F-408D-6DB7-9ECC0C4854F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de-DE"/>
              <a:t>Bibliografía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54A178-485B-9610-4503-CB354889352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Greenberg, L. S.. Emotion-Focused Therapy: A Summary and Overview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Elliott, R. y cols. Capítulos de visión general y práctica en EFT / terapia humanista-experiencial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IFS Institute. Internal Family Systems Model Outline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SAMHSA. TIP 57: Trauma-Informed Care in Behavioral Health Services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ISTSS. Guías de tratamiento por fases en trauma complejo</a:t>
            </a:r>
          </a:p>
          <a:p>
            <a:pPr lvl="0">
              <a:buClr>
                <a:srgbClr val="FF9966"/>
              </a:buClr>
              <a:buSzPct val="75000"/>
              <a:buFont typeface="StarSymbol"/>
              <a:buChar char="➲"/>
            </a:pPr>
            <a:r>
              <a:rPr lang="de-DE"/>
              <a:t>Van der Hart, O. y cols. Trabajos sobre disociación estructural y trauma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5E4911-8498-0213-5CE3-86127163E83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00000" y="2880000"/>
            <a:ext cx="8607960" cy="1262160"/>
          </a:xfrm>
        </p:spPr>
        <p:txBody>
          <a:bodyPr/>
          <a:lstStyle/>
          <a:p>
            <a:pPr lvl="0"/>
            <a:r>
              <a:rPr lang="de-DE"/>
              <a:t>Preguntas generales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s-strateg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2428</Words>
  <Application>Microsoft Office PowerPoint</Application>
  <PresentationFormat>Panorámica</PresentationFormat>
  <Paragraphs>498</Paragraphs>
  <Slides>46</Slides>
  <Notes>46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46</vt:i4>
      </vt:variant>
    </vt:vector>
  </HeadingPairs>
  <TitlesOfParts>
    <vt:vector size="54" baseType="lpstr">
      <vt:lpstr>Albany</vt:lpstr>
      <vt:lpstr>Arial</vt:lpstr>
      <vt:lpstr>Calibri</vt:lpstr>
      <vt:lpstr>StarSymbol</vt:lpstr>
      <vt:lpstr>Thorndale</vt:lpstr>
      <vt:lpstr>Times New Roman</vt:lpstr>
      <vt:lpstr>Default</vt:lpstr>
      <vt:lpstr>prs-strategy</vt:lpstr>
      <vt:lpstr>Terapia focalizada en la emoción y trabajo con partes</vt:lpstr>
      <vt:lpstr>Pequeñas normas del espacio docente</vt:lpstr>
      <vt:lpstr>¿Qué trabajaremos hoy?</vt:lpstr>
      <vt:lpstr>¿Qué es la EFT?</vt:lpstr>
      <vt:lpstr>¿Cómo trabaja la EFT?</vt:lpstr>
      <vt:lpstr>¿Emoción primaria, secundaria e instrumental?</vt:lpstr>
      <vt:lpstr>¿Emoción adaptativa o desadaptativa?</vt:lpstr>
      <vt:lpstr>¿Para qué la emoción?</vt:lpstr>
      <vt:lpstr>Fundamental: Mapa de profundización</vt:lpstr>
      <vt:lpstr>Ejemplo clínico de profundización</vt:lpstr>
      <vt:lpstr>¿Finalidad clínica de la profundización?</vt:lpstr>
      <vt:lpstr>Actividad: ¿Qué hay detrás?</vt:lpstr>
      <vt:lpstr>Apego y emoción</vt:lpstr>
      <vt:lpstr>Lo que se ve y lo que hay debajo...Lo subyacente frente a lo aparente.</vt:lpstr>
      <vt:lpstr>Vergüenza, rabia y miedo</vt:lpstr>
      <vt:lpstr>El afrontamiento de las emociones</vt:lpstr>
      <vt:lpstr>El afrontamiento disociativo (desconexión del sentir)</vt:lpstr>
      <vt:lpstr>Prioridad clínica en trauma</vt:lpstr>
      <vt:lpstr>Ejemplo clínico de disociación.</vt:lpstr>
      <vt:lpstr>Ejercicio</vt:lpstr>
      <vt:lpstr>¿Qué es trabajar con partes?</vt:lpstr>
      <vt:lpstr>¿Qué es una parte?</vt:lpstr>
      <vt:lpstr>¿Por qué alguien se siente dividido?</vt:lpstr>
      <vt:lpstr>Parte vulnerable...</vt:lpstr>
      <vt:lpstr>Partes protectoras</vt:lpstr>
      <vt:lpstr>Partes polarizadas</vt:lpstr>
      <vt:lpstr>Emoción y partes</vt:lpstr>
      <vt:lpstr>Intervención integradora</vt:lpstr>
      <vt:lpstr>Buena psicoeducación</vt:lpstr>
      <vt:lpstr>Errores del terapeuta</vt:lpstr>
      <vt:lpstr>Acercarse con compasión</vt:lpstr>
      <vt:lpstr>Viñeta explicativa</vt:lpstr>
      <vt:lpstr>Ejercicio</vt:lpstr>
      <vt:lpstr>¿Qué comparten estos enfoques basados en partes?</vt:lpstr>
      <vt:lpstr>EFT</vt:lpstr>
      <vt:lpstr>IFS (Sistemas de Familia Interna)</vt:lpstr>
      <vt:lpstr>Disociación / estados del yo (Disociación estructural)</vt:lpstr>
      <vt:lpstr>Riesgos si se usan mal</vt:lpstr>
      <vt:lpstr>Cuándo puede ayudar más EFT</vt:lpstr>
      <vt:lpstr>¿Cuándo puede ayudar más IFS?</vt:lpstr>
      <vt:lpstr>¿Cuándo pensar más en modelo de disociación estructural?</vt:lpstr>
      <vt:lpstr>Simplificando...</vt:lpstr>
      <vt:lpstr>Idea final de bloque</vt:lpstr>
      <vt:lpstr>Antes de las preguntas.</vt:lpstr>
      <vt:lpstr>Bibliografía</vt:lpstr>
      <vt:lpstr>Preguntas generales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alejandro perez</dc:creator>
  <cp:lastModifiedBy>alejandro perez</cp:lastModifiedBy>
  <cp:revision>22</cp:revision>
  <dcterms:created xsi:type="dcterms:W3CDTF">2009-04-16T11:32:32Z</dcterms:created>
  <dcterms:modified xsi:type="dcterms:W3CDTF">2026-03-23T19:54:49Z</dcterms:modified>
</cp:coreProperties>
</file>