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57" r:id="rId2"/>
    <p:sldId id="256" r:id="rId3"/>
    <p:sldId id="294" r:id="rId4"/>
    <p:sldId id="295" r:id="rId5"/>
    <p:sldId id="296" r:id="rId6"/>
    <p:sldId id="297" r:id="rId7"/>
    <p:sldId id="300" r:id="rId8"/>
    <p:sldId id="301" r:id="rId9"/>
    <p:sldId id="302" r:id="rId10"/>
    <p:sldId id="305" r:id="rId11"/>
    <p:sldId id="306" r:id="rId12"/>
    <p:sldId id="307" r:id="rId13"/>
    <p:sldId id="308" r:id="rId14"/>
    <p:sldId id="309" r:id="rId15"/>
    <p:sldId id="310" r:id="rId16"/>
    <p:sldId id="311" r:id="rId17"/>
    <p:sldId id="312" r:id="rId18"/>
    <p:sldId id="313" r:id="rId19"/>
    <p:sldId id="314" r:id="rId20"/>
    <p:sldId id="315" r:id="rId21"/>
    <p:sldId id="316" r:id="rId22"/>
    <p:sldId id="317" r:id="rId23"/>
    <p:sldId id="318" r:id="rId24"/>
    <p:sldId id="319" r:id="rId25"/>
    <p:sldId id="320" r:id="rId26"/>
    <p:sldId id="321" r:id="rId27"/>
    <p:sldId id="322" r:id="rId28"/>
    <p:sldId id="365" r:id="rId29"/>
    <p:sldId id="366" r:id="rId30"/>
    <p:sldId id="367" r:id="rId31"/>
    <p:sldId id="368" r:id="rId32"/>
    <p:sldId id="369" r:id="rId33"/>
    <p:sldId id="370" r:id="rId34"/>
    <p:sldId id="371" r:id="rId35"/>
    <p:sldId id="372" r:id="rId36"/>
    <p:sldId id="323" r:id="rId37"/>
    <p:sldId id="325" r:id="rId38"/>
    <p:sldId id="324" r:id="rId39"/>
    <p:sldId id="327" r:id="rId40"/>
    <p:sldId id="326" r:id="rId41"/>
    <p:sldId id="373" r:id="rId42"/>
    <p:sldId id="374" r:id="rId43"/>
    <p:sldId id="328" r:id="rId44"/>
    <p:sldId id="329" r:id="rId45"/>
    <p:sldId id="330" r:id="rId46"/>
    <p:sldId id="331" r:id="rId47"/>
    <p:sldId id="332" r:id="rId48"/>
    <p:sldId id="333" r:id="rId49"/>
    <p:sldId id="334" r:id="rId50"/>
    <p:sldId id="335" r:id="rId51"/>
    <p:sldId id="337" r:id="rId52"/>
    <p:sldId id="336" r:id="rId53"/>
    <p:sldId id="338" r:id="rId54"/>
    <p:sldId id="342" r:id="rId55"/>
    <p:sldId id="343" r:id="rId56"/>
    <p:sldId id="344" r:id="rId57"/>
    <p:sldId id="339" r:id="rId58"/>
    <p:sldId id="345" r:id="rId59"/>
    <p:sldId id="346" r:id="rId60"/>
    <p:sldId id="347" r:id="rId61"/>
    <p:sldId id="348" r:id="rId62"/>
    <p:sldId id="349" r:id="rId63"/>
    <p:sldId id="350" r:id="rId64"/>
    <p:sldId id="341" r:id="rId65"/>
    <p:sldId id="340" r:id="rId66"/>
    <p:sldId id="298" r:id="rId67"/>
    <p:sldId id="351" r:id="rId68"/>
    <p:sldId id="352" r:id="rId69"/>
    <p:sldId id="353" r:id="rId70"/>
    <p:sldId id="354" r:id="rId71"/>
    <p:sldId id="356" r:id="rId72"/>
    <p:sldId id="355" r:id="rId73"/>
    <p:sldId id="357" r:id="rId74"/>
    <p:sldId id="358" r:id="rId75"/>
    <p:sldId id="359" r:id="rId76"/>
    <p:sldId id="293" r:id="rId7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UARIO" initials="U" lastIdx="1" clrIdx="0">
    <p:extLst>
      <p:ext uri="{19B8F6BF-5375-455C-9EA6-DF929625EA0E}">
        <p15:presenceInfo xmlns:p15="http://schemas.microsoft.com/office/powerpoint/2012/main" userId="ce797ecfbbb5356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02" d="100"/>
          <a:sy n="102" d="100"/>
        </p:scale>
        <p:origin x="144"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C89C36-3F33-4669-901E-C298738DFC26}" type="datetimeFigureOut">
              <a:rPr lang="es-ES" smtClean="0"/>
              <a:t>10/01/2026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9FAE64-7E23-41D5-A583-DA6E5405E3BE}" type="slidenum">
              <a:rPr lang="es-ES" smtClean="0"/>
              <a:t>‹Nº›</a:t>
            </a:fld>
            <a:endParaRPr lang="es-ES"/>
          </a:p>
        </p:txBody>
      </p:sp>
    </p:spTree>
    <p:extLst>
      <p:ext uri="{BB962C8B-B14F-4D97-AF65-F5344CB8AC3E}">
        <p14:creationId xmlns:p14="http://schemas.microsoft.com/office/powerpoint/2010/main" val="3524763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269FAE64-7E23-41D5-A583-DA6E5405E3BE}" type="slidenum">
              <a:rPr lang="es-ES" smtClean="0"/>
              <a:t>28</a:t>
            </a:fld>
            <a:endParaRPr lang="es-ES"/>
          </a:p>
        </p:txBody>
      </p:sp>
    </p:spTree>
    <p:extLst>
      <p:ext uri="{BB962C8B-B14F-4D97-AF65-F5344CB8AC3E}">
        <p14:creationId xmlns:p14="http://schemas.microsoft.com/office/powerpoint/2010/main" val="2756088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269FAE64-7E23-41D5-A583-DA6E5405E3BE}" type="slidenum">
              <a:rPr lang="es-ES" smtClean="0"/>
              <a:t>45</a:t>
            </a:fld>
            <a:endParaRPr lang="es-ES"/>
          </a:p>
        </p:txBody>
      </p:sp>
    </p:spTree>
    <p:extLst>
      <p:ext uri="{BB962C8B-B14F-4D97-AF65-F5344CB8AC3E}">
        <p14:creationId xmlns:p14="http://schemas.microsoft.com/office/powerpoint/2010/main" val="3200546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04D6ABFC-6E4B-48BB-8E95-F0C5F7ACB144}" type="datetimeFigureOut">
              <a:rPr lang="es-ES" smtClean="0"/>
              <a:t>10/01/2026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3755898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4D6ABFC-6E4B-48BB-8E95-F0C5F7ACB144}" type="datetimeFigureOut">
              <a:rPr lang="es-ES" smtClean="0"/>
              <a:t>10/01/2026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1109496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04D6ABFC-6E4B-48BB-8E95-F0C5F7ACB144}" type="datetimeFigureOut">
              <a:rPr lang="es-ES" smtClean="0"/>
              <a:t>10/01/2026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1648839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04D6ABFC-6E4B-48BB-8E95-F0C5F7ACB144}" type="datetimeFigureOut">
              <a:rPr lang="es-ES" smtClean="0"/>
              <a:t>10/01/2026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236640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04D6ABFC-6E4B-48BB-8E95-F0C5F7ACB144}" type="datetimeFigureOut">
              <a:rPr lang="es-ES" smtClean="0"/>
              <a:t>10/01/2026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2596895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04D6ABFC-6E4B-48BB-8E95-F0C5F7ACB144}" type="datetimeFigureOut">
              <a:rPr lang="es-ES" smtClean="0"/>
              <a:t>10/01/2026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457060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4D6ABFC-6E4B-48BB-8E95-F0C5F7ACB144}" type="datetimeFigureOut">
              <a:rPr lang="es-ES" smtClean="0"/>
              <a:t>10/01/2026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1990445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04D6ABFC-6E4B-48BB-8E95-F0C5F7ACB144}" type="datetimeFigureOut">
              <a:rPr lang="es-ES" smtClean="0"/>
              <a:t>10/01/2026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4182709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04D6ABFC-6E4B-48BB-8E95-F0C5F7ACB144}" type="datetimeFigureOut">
              <a:rPr lang="es-ES" smtClean="0"/>
              <a:t>10/01/2026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3391486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4D6ABFC-6E4B-48BB-8E95-F0C5F7ACB144}" type="datetimeFigureOut">
              <a:rPr lang="es-ES" smtClean="0"/>
              <a:t>10/01/2026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166168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4D6ABFC-6E4B-48BB-8E95-F0C5F7ACB144}" type="datetimeFigureOut">
              <a:rPr lang="es-ES" smtClean="0"/>
              <a:t>10/01/2026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3C034FC0-7BFA-42B2-8DFB-9BEA6AA4851F}" type="slidenum">
              <a:rPr lang="es-ES" smtClean="0"/>
              <a:t>‹Nº›</a:t>
            </a:fld>
            <a:endParaRPr lang="es-ES"/>
          </a:p>
        </p:txBody>
      </p:sp>
    </p:spTree>
    <p:extLst>
      <p:ext uri="{BB962C8B-B14F-4D97-AF65-F5344CB8AC3E}">
        <p14:creationId xmlns:p14="http://schemas.microsoft.com/office/powerpoint/2010/main" val="138148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D6ABFC-6E4B-48BB-8E95-F0C5F7ACB144}" type="datetimeFigureOut">
              <a:rPr lang="es-ES" smtClean="0"/>
              <a:t>10/01/2026</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034FC0-7BFA-42B2-8DFB-9BEA6AA4851F}" type="slidenum">
              <a:rPr lang="es-ES" smtClean="0"/>
              <a:t>‹Nº›</a:t>
            </a:fld>
            <a:endParaRPr lang="es-ES"/>
          </a:p>
        </p:txBody>
      </p:sp>
    </p:spTree>
    <p:extLst>
      <p:ext uri="{BB962C8B-B14F-4D97-AF65-F5344CB8AC3E}">
        <p14:creationId xmlns:p14="http://schemas.microsoft.com/office/powerpoint/2010/main" val="2626555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577775" y="1201003"/>
            <a:ext cx="3980597" cy="2388358"/>
          </a:xfrm>
          <a:prstGeom prst="rect">
            <a:avLst/>
          </a:prstGeom>
        </p:spPr>
      </p:pic>
      <p:sp>
        <p:nvSpPr>
          <p:cNvPr id="2" name="Rectángulo 1"/>
          <p:cNvSpPr/>
          <p:nvPr/>
        </p:nvSpPr>
        <p:spPr>
          <a:xfrm>
            <a:off x="1542197" y="3404695"/>
            <a:ext cx="9376012" cy="1938992"/>
          </a:xfrm>
          <a:prstGeom prst="rect">
            <a:avLst/>
          </a:prstGeom>
        </p:spPr>
        <p:txBody>
          <a:bodyPr wrap="square">
            <a:spAutoFit/>
          </a:bodyPr>
          <a:lstStyle/>
          <a:p>
            <a:pPr algn="ctr"/>
            <a:r>
              <a:rPr lang="es-ES" sz="2400" dirty="0" smtClean="0">
                <a:solidFill>
                  <a:srgbClr val="FF0000"/>
                </a:solidFill>
              </a:rPr>
              <a:t>MÁSTER INTERNACIONAL EN PSICOLGÍA CLÍNICA</a:t>
            </a:r>
          </a:p>
          <a:p>
            <a:pPr algn="ctr"/>
            <a:endParaRPr lang="es-ES" sz="2400" dirty="0">
              <a:solidFill>
                <a:srgbClr val="FF0000"/>
              </a:solidFill>
            </a:endParaRPr>
          </a:p>
          <a:p>
            <a:pPr algn="ctr"/>
            <a:r>
              <a:rPr lang="es-ES" sz="2400" dirty="0" smtClean="0">
                <a:solidFill>
                  <a:srgbClr val="FF0000"/>
                </a:solidFill>
              </a:rPr>
              <a:t>Fundamentos en Psicología Clínica y entrevista diagnóstica</a:t>
            </a:r>
          </a:p>
          <a:p>
            <a:pPr algn="ctr"/>
            <a:endParaRPr lang="es-ES" sz="2400" dirty="0">
              <a:solidFill>
                <a:srgbClr val="FF0000"/>
              </a:solidFill>
            </a:endParaRPr>
          </a:p>
          <a:p>
            <a:pPr algn="ctr"/>
            <a:r>
              <a:rPr lang="es-ES" sz="2400" dirty="0" smtClean="0"/>
              <a:t>Dr. Juan Carlos Fernández Rodríguez</a:t>
            </a:r>
            <a:endParaRPr lang="es-ES" sz="2400" dirty="0"/>
          </a:p>
        </p:txBody>
      </p:sp>
    </p:spTree>
    <p:extLst>
      <p:ext uri="{BB962C8B-B14F-4D97-AF65-F5344CB8AC3E}">
        <p14:creationId xmlns:p14="http://schemas.microsoft.com/office/powerpoint/2010/main" val="96871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947741" cy="568645"/>
          </a:xfrm>
          <a:prstGeom prst="rect">
            <a:avLst/>
          </a:prstGeom>
        </p:spPr>
      </p:pic>
      <p:sp>
        <p:nvSpPr>
          <p:cNvPr id="3" name="Rectángulo 2"/>
          <p:cNvSpPr/>
          <p:nvPr/>
        </p:nvSpPr>
        <p:spPr>
          <a:xfrm>
            <a:off x="2136296" y="99658"/>
            <a:ext cx="4570803" cy="369332"/>
          </a:xfrm>
          <a:prstGeom prst="rect">
            <a:avLst/>
          </a:prstGeom>
        </p:spPr>
        <p:txBody>
          <a:bodyPr wrap="none">
            <a:spAutoFit/>
          </a:bodyPr>
          <a:lstStyle/>
          <a:p>
            <a:r>
              <a:rPr lang="es-ES" b="1" u="sng" dirty="0" smtClean="0"/>
              <a:t>1. FUNDAMENTOS DE LA PSICOLOGÍA CLÍNICA</a:t>
            </a:r>
            <a:endParaRPr lang="es-ES" b="1" u="sng" dirty="0"/>
          </a:p>
        </p:txBody>
      </p:sp>
      <p:sp>
        <p:nvSpPr>
          <p:cNvPr id="4" name="Rectángulo 3"/>
          <p:cNvSpPr/>
          <p:nvPr/>
        </p:nvSpPr>
        <p:spPr>
          <a:xfrm>
            <a:off x="165835" y="468990"/>
            <a:ext cx="11938648" cy="6463308"/>
          </a:xfrm>
          <a:prstGeom prst="rect">
            <a:avLst/>
          </a:prstGeom>
        </p:spPr>
        <p:txBody>
          <a:bodyPr wrap="square">
            <a:spAutoFit/>
          </a:bodyPr>
          <a:lstStyle/>
          <a:p>
            <a:pPr algn="just"/>
            <a:r>
              <a:rPr lang="es-ES" b="1" dirty="0" smtClean="0"/>
              <a:t>Definición</a:t>
            </a:r>
            <a:r>
              <a:rPr lang="es-ES" b="1" dirty="0"/>
              <a:t>, objeto y límites de la Psicología </a:t>
            </a:r>
            <a:r>
              <a:rPr lang="es-ES" b="1" dirty="0" smtClean="0"/>
              <a:t>Clínica</a:t>
            </a:r>
          </a:p>
          <a:p>
            <a:pPr algn="just"/>
            <a:endParaRPr lang="es-ES" dirty="0"/>
          </a:p>
          <a:p>
            <a:pPr marL="285750" indent="-285750" algn="just">
              <a:buFont typeface="Arial" panose="020B0604020202020204" pitchFamily="34" charset="0"/>
              <a:buChar char="•"/>
            </a:pPr>
            <a:r>
              <a:rPr lang="es-ES" b="1" dirty="0" smtClean="0"/>
              <a:t>Definición </a:t>
            </a:r>
            <a:r>
              <a:rPr lang="es-ES" b="1" dirty="0"/>
              <a:t>operativa</a:t>
            </a:r>
            <a:r>
              <a:rPr lang="es-ES" dirty="0"/>
              <a:t>. La Psicología Clínica es la disciplina científica y profesional dedicada al estudio, evaluación, entendimiento, prevención y tratamiento de los problemas y trastornos psicológicos y del comportamiento humano a lo largo del ciclo vital. Combina investigación empírica, conceptualización teórica y aplicación clínica para mejorar el bienestar, la funcionalidad y la salud mental de las personas, los grupos y las comunidades</a:t>
            </a:r>
            <a:r>
              <a:rPr lang="es-ES" dirty="0" smtClean="0"/>
              <a:t>.</a:t>
            </a:r>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r>
              <a:rPr lang="es-ES" b="1" dirty="0" smtClean="0"/>
              <a:t>Objeto </a:t>
            </a:r>
            <a:r>
              <a:rPr lang="es-ES" b="1" dirty="0"/>
              <a:t>de estudio. </a:t>
            </a:r>
            <a:r>
              <a:rPr lang="es-ES" dirty="0"/>
              <a:t>Incluye</a:t>
            </a:r>
            <a:r>
              <a:rPr lang="es-ES" dirty="0" smtClean="0"/>
              <a:t>:</a:t>
            </a:r>
          </a:p>
          <a:p>
            <a:pPr algn="just"/>
            <a:r>
              <a:rPr lang="es-ES" dirty="0" smtClean="0"/>
              <a:t>- Trastornos </a:t>
            </a:r>
            <a:r>
              <a:rPr lang="es-ES" dirty="0"/>
              <a:t>mentales y sintomatología psicológica (ansiedad, depresión, trastornos de la personalidad, psicosis, etc</a:t>
            </a:r>
            <a:r>
              <a:rPr lang="es-ES" dirty="0" smtClean="0"/>
              <a:t>.).</a:t>
            </a:r>
          </a:p>
          <a:p>
            <a:pPr algn="just"/>
            <a:r>
              <a:rPr lang="es-ES" dirty="0" smtClean="0"/>
              <a:t>- Dificultades </a:t>
            </a:r>
            <a:r>
              <a:rPr lang="es-ES" dirty="0"/>
              <a:t>adaptativas y problemas psicosociales (duelo complicado, estrés postraumático, conflictos interpersonales, abuso de sustancias</a:t>
            </a:r>
            <a:r>
              <a:rPr lang="es-ES" dirty="0" smtClean="0"/>
              <a:t>).</a:t>
            </a:r>
          </a:p>
          <a:p>
            <a:pPr algn="just"/>
            <a:r>
              <a:rPr lang="es-ES" dirty="0" smtClean="0"/>
              <a:t>- Procesos </a:t>
            </a:r>
            <a:r>
              <a:rPr lang="es-ES" dirty="0"/>
              <a:t>psicológicos que median el malestar y la recuperación (aprendizaje, cogniciones, regulación emocional, procesos interpersonales</a:t>
            </a:r>
            <a:r>
              <a:rPr lang="es-ES" dirty="0" smtClean="0"/>
              <a:t>).</a:t>
            </a:r>
          </a:p>
          <a:p>
            <a:pPr marL="285750" indent="-285750" algn="just">
              <a:buFontTx/>
              <a:buChar char="-"/>
            </a:pPr>
            <a:r>
              <a:rPr lang="es-ES" dirty="0" smtClean="0"/>
              <a:t>Contextos </a:t>
            </a:r>
            <a:r>
              <a:rPr lang="es-ES" dirty="0"/>
              <a:t>y factores moduladores: familia, cultura, clase social, estigma, recursos comunitarios</a:t>
            </a:r>
            <a:r>
              <a:rPr lang="es-ES" dirty="0" smtClean="0"/>
              <a:t>.</a:t>
            </a:r>
          </a:p>
          <a:p>
            <a:pPr algn="just"/>
            <a:endParaRPr lang="es-ES" dirty="0" smtClean="0"/>
          </a:p>
          <a:p>
            <a:pPr marL="285750" indent="-285750" algn="just">
              <a:buFont typeface="Arial" panose="020B0604020202020204" pitchFamily="34" charset="0"/>
              <a:buChar char="•"/>
            </a:pPr>
            <a:r>
              <a:rPr lang="es-ES" b="1" dirty="0" smtClean="0"/>
              <a:t>Límites </a:t>
            </a:r>
            <a:r>
              <a:rPr lang="es-ES" b="1" dirty="0"/>
              <a:t>y relaciones con otras disciplinas</a:t>
            </a:r>
            <a:r>
              <a:rPr lang="es-ES" b="1" dirty="0" smtClean="0"/>
              <a:t>.</a:t>
            </a:r>
          </a:p>
          <a:p>
            <a:pPr algn="just"/>
            <a:r>
              <a:rPr lang="es-ES" dirty="0" smtClean="0"/>
              <a:t>- Psiquiatría</a:t>
            </a:r>
            <a:r>
              <a:rPr lang="es-ES" dirty="0"/>
              <a:t>: enfoque biomédico y farmacológico; colaboración en diagnóstico y tratamiento combinado</a:t>
            </a:r>
            <a:r>
              <a:rPr lang="es-ES" dirty="0" smtClean="0"/>
              <a:t>.</a:t>
            </a:r>
          </a:p>
          <a:p>
            <a:pPr algn="just"/>
            <a:r>
              <a:rPr lang="es-ES" dirty="0" smtClean="0"/>
              <a:t>- Psicología </a:t>
            </a:r>
            <a:r>
              <a:rPr lang="es-ES" dirty="0"/>
              <a:t>de la Salud: foco en factores psicosociales que afectan la enfermedad física y la adherencia</a:t>
            </a:r>
            <a:r>
              <a:rPr lang="es-ES" dirty="0" smtClean="0"/>
              <a:t>.</a:t>
            </a:r>
          </a:p>
          <a:p>
            <a:pPr algn="just"/>
            <a:r>
              <a:rPr lang="es-ES" dirty="0" smtClean="0"/>
              <a:t>- </a:t>
            </a:r>
            <a:r>
              <a:rPr lang="es-ES" dirty="0" err="1" smtClean="0"/>
              <a:t>Psicoeducación</a:t>
            </a:r>
            <a:r>
              <a:rPr lang="es-ES" dirty="0"/>
              <a:t>, trabajo social, terapia ocupacional: intervención multidisciplinar</a:t>
            </a:r>
            <a:r>
              <a:rPr lang="es-ES" dirty="0" smtClean="0"/>
              <a:t>.</a:t>
            </a:r>
          </a:p>
          <a:p>
            <a:pPr algn="just"/>
            <a:r>
              <a:rPr lang="es-ES" dirty="0" smtClean="0"/>
              <a:t>- Neuropsicología </a:t>
            </a:r>
            <a:r>
              <a:rPr lang="es-ES" dirty="0"/>
              <a:t>y </a:t>
            </a:r>
            <a:r>
              <a:rPr lang="es-ES" dirty="0" err="1"/>
              <a:t>psicofisiología</a:t>
            </a:r>
            <a:r>
              <a:rPr lang="es-ES" dirty="0"/>
              <a:t>: evaluación </a:t>
            </a:r>
            <a:r>
              <a:rPr lang="es-ES" dirty="0" err="1"/>
              <a:t>neurocognitiva</a:t>
            </a:r>
            <a:r>
              <a:rPr lang="es-ES" dirty="0"/>
              <a:t> y bases biológicas</a:t>
            </a:r>
            <a:r>
              <a:rPr lang="es-ES" dirty="0" smtClean="0"/>
              <a:t>.</a:t>
            </a:r>
          </a:p>
          <a:p>
            <a:pPr algn="just"/>
            <a:endParaRPr lang="es-ES" dirty="0"/>
          </a:p>
          <a:p>
            <a:pPr algn="just"/>
            <a:r>
              <a:rPr lang="es-ES" dirty="0" smtClean="0"/>
              <a:t>La </a:t>
            </a:r>
            <a:r>
              <a:rPr lang="es-ES" dirty="0"/>
              <a:t>Psicología Clínica se distingue por su combinación de comprensión psicológica integradora con intervención psicoterapéutica basada en la evidencia.</a:t>
            </a:r>
          </a:p>
        </p:txBody>
      </p:sp>
    </p:spTree>
    <p:extLst>
      <p:ext uri="{BB962C8B-B14F-4D97-AF65-F5344CB8AC3E}">
        <p14:creationId xmlns:p14="http://schemas.microsoft.com/office/powerpoint/2010/main" val="2817145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86693" y="850932"/>
            <a:ext cx="11781576" cy="5632311"/>
          </a:xfrm>
          <a:prstGeom prst="rect">
            <a:avLst/>
          </a:prstGeom>
        </p:spPr>
        <p:txBody>
          <a:bodyPr wrap="square">
            <a:spAutoFit/>
          </a:bodyPr>
          <a:lstStyle/>
          <a:p>
            <a:pPr algn="just"/>
            <a:r>
              <a:rPr lang="es-ES" b="1" dirty="0"/>
              <a:t>1.1. Naturaleza, objeto de estudio y especificidad de la Psicología </a:t>
            </a:r>
            <a:r>
              <a:rPr lang="es-ES" b="1" dirty="0" smtClean="0"/>
              <a:t>Clínica</a:t>
            </a:r>
          </a:p>
          <a:p>
            <a:pPr algn="just"/>
            <a:endParaRPr lang="es-ES" dirty="0"/>
          </a:p>
          <a:p>
            <a:pPr algn="just"/>
            <a:r>
              <a:rPr lang="es-ES" dirty="0"/>
              <a:t>La Psicología Clínica es una disciplina aplicada que </a:t>
            </a:r>
            <a:r>
              <a:rPr lang="es-ES" b="1" dirty="0"/>
              <a:t>integra conocimientos científicos, modelos explicativos y procedimientos técnicos para comprender, evaluar, explicar, prevenir e intervenir sobre el malestar psicológico</a:t>
            </a:r>
            <a:r>
              <a:rPr lang="es-ES" dirty="0"/>
              <a:t>, los trastornos mentales y los problemas de adaptación. Su naturaleza se fundamenta en un análisis riguroso de la conducta humana desde una perspectiva </a:t>
            </a:r>
            <a:r>
              <a:rPr lang="es-ES" b="1" dirty="0"/>
              <a:t>multidimensional</a:t>
            </a:r>
            <a:r>
              <a:rPr lang="es-ES" dirty="0"/>
              <a:t>, que reconoce la interacción entre factores biológicos, cognitivos, emocionales, conductuales y sociales</a:t>
            </a:r>
            <a:r>
              <a:rPr lang="es-ES" dirty="0" smtClean="0"/>
              <a:t>.</a:t>
            </a:r>
          </a:p>
          <a:p>
            <a:pPr algn="just"/>
            <a:endParaRPr lang="es-ES" dirty="0"/>
          </a:p>
          <a:p>
            <a:pPr algn="just"/>
            <a:r>
              <a:rPr lang="es-ES" dirty="0" smtClean="0"/>
              <a:t>A </a:t>
            </a:r>
            <a:r>
              <a:rPr lang="es-ES" dirty="0"/>
              <a:t>diferencia de otras ramas de la psicología (por ejemplo, psicología educativa, organizacional o social), la Psicología Clínica se centra específicamente en</a:t>
            </a:r>
            <a:r>
              <a:rPr lang="es-ES" dirty="0" smtClean="0"/>
              <a:t>:</a:t>
            </a:r>
          </a:p>
          <a:p>
            <a:pPr algn="just"/>
            <a:endParaRPr lang="es-ES" dirty="0"/>
          </a:p>
          <a:p>
            <a:pPr marL="285750" indent="-285750" algn="just">
              <a:buFontTx/>
              <a:buChar char="-"/>
            </a:pPr>
            <a:r>
              <a:rPr lang="es-ES" b="1" dirty="0" smtClean="0"/>
              <a:t>Identificar </a:t>
            </a:r>
            <a:r>
              <a:rPr lang="es-ES" b="1" dirty="0"/>
              <a:t>el origen y los mecanismos mantenedores del malestar psicológico</a:t>
            </a:r>
            <a:r>
              <a:rPr lang="es-ES" dirty="0" smtClean="0"/>
              <a:t>. Ejemplo</a:t>
            </a:r>
            <a:r>
              <a:rPr lang="es-ES" dirty="0"/>
              <a:t>: En un trastorno de pánico, el clínico no solo detecta la presencia de crisis, sino que analiza si existe sensibilidad a la ansiedad, sesgos interpretativos catastróficos, historia previa de condicionamiento y patrones de evitación</a:t>
            </a:r>
            <a:r>
              <a:rPr lang="es-ES" dirty="0" smtClean="0"/>
              <a:t>.</a:t>
            </a:r>
          </a:p>
          <a:p>
            <a:pPr marL="285750" indent="-285750" algn="just">
              <a:buFontTx/>
              <a:buChar char="-"/>
            </a:pPr>
            <a:r>
              <a:rPr lang="es-ES" b="1" dirty="0" smtClean="0"/>
              <a:t>Explicar </a:t>
            </a:r>
            <a:r>
              <a:rPr lang="es-ES" b="1" dirty="0"/>
              <a:t>cómo se relacionan los síntomas entre sí, con la historia de vida del paciente y con su contexto actual</a:t>
            </a:r>
            <a:r>
              <a:rPr lang="es-ES" dirty="0" smtClean="0"/>
              <a:t>. Ejemplo</a:t>
            </a:r>
            <a:r>
              <a:rPr lang="es-ES" dirty="0"/>
              <a:t>: En un caso de depresión mayor, el profesional explora la interacción entre vulnerabilidad genética, esquemas de inutilidad, aislamiento social, acontecimientos vitales y estilos de afrontamiento </a:t>
            </a:r>
            <a:r>
              <a:rPr lang="es-ES" dirty="0" err="1"/>
              <a:t>evitativos</a:t>
            </a:r>
            <a:r>
              <a:rPr lang="es-ES" dirty="0" smtClean="0"/>
              <a:t>.</a:t>
            </a:r>
          </a:p>
          <a:p>
            <a:pPr marL="285750" indent="-285750" algn="just">
              <a:buFontTx/>
              <a:buChar char="-"/>
            </a:pPr>
            <a:r>
              <a:rPr lang="es-ES" b="1" dirty="0" smtClean="0"/>
              <a:t>Diseñar </a:t>
            </a:r>
            <a:r>
              <a:rPr lang="es-ES" b="1" dirty="0"/>
              <a:t>una intervención basada en la evidencia que modifique los procesos disfuncionales identificados</a:t>
            </a:r>
            <a:r>
              <a:rPr lang="es-ES" dirty="0" smtClean="0"/>
              <a:t>. Ejemplo</a:t>
            </a:r>
            <a:r>
              <a:rPr lang="es-ES" dirty="0"/>
              <a:t>: Para un trastorno de ansiedad social, el tratamiento incluiría reestructuración cognitiva, entrenamiento en habilidades sociales y exposición gradual a situaciones temidas.</a:t>
            </a:r>
          </a:p>
        </p:txBody>
      </p:sp>
    </p:spTree>
    <p:extLst>
      <p:ext uri="{BB962C8B-B14F-4D97-AF65-F5344CB8AC3E}">
        <p14:creationId xmlns:p14="http://schemas.microsoft.com/office/powerpoint/2010/main" val="4229268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924629"/>
            <a:ext cx="11920541" cy="3416320"/>
          </a:xfrm>
          <a:prstGeom prst="rect">
            <a:avLst/>
          </a:prstGeom>
        </p:spPr>
        <p:txBody>
          <a:bodyPr wrap="square">
            <a:spAutoFit/>
          </a:bodyPr>
          <a:lstStyle/>
          <a:p>
            <a:pPr algn="just"/>
            <a:r>
              <a:rPr lang="es-ES" b="1" dirty="0"/>
              <a:t>Naturaleza científica: integración de teoría, evidencia y </a:t>
            </a:r>
            <a:r>
              <a:rPr lang="es-ES" b="1" dirty="0" smtClean="0"/>
              <a:t>práctica</a:t>
            </a:r>
          </a:p>
          <a:p>
            <a:pPr algn="just"/>
            <a:endParaRPr lang="es-ES" dirty="0"/>
          </a:p>
          <a:p>
            <a:pPr algn="just"/>
            <a:r>
              <a:rPr lang="es-ES" dirty="0" smtClean="0"/>
              <a:t>La </a:t>
            </a:r>
            <a:r>
              <a:rPr lang="es-ES" dirty="0"/>
              <a:t>Psicología Clínica se sustenta en una epistemología empírica donde las decisiones profesionales deben apoyarse en</a:t>
            </a:r>
            <a:r>
              <a:rPr lang="es-ES" dirty="0" smtClean="0"/>
              <a:t>:</a:t>
            </a:r>
          </a:p>
          <a:p>
            <a:pPr algn="just"/>
            <a:endParaRPr lang="es-ES" dirty="0"/>
          </a:p>
          <a:p>
            <a:pPr marL="285750" indent="-285750" algn="just">
              <a:buFontTx/>
              <a:buChar char="-"/>
            </a:pPr>
            <a:r>
              <a:rPr lang="es-ES" b="1" dirty="0" smtClean="0"/>
              <a:t>Modelos </a:t>
            </a:r>
            <a:r>
              <a:rPr lang="es-ES" b="1" dirty="0"/>
              <a:t>teóricos validados</a:t>
            </a:r>
            <a:r>
              <a:rPr lang="es-ES" dirty="0"/>
              <a:t>, como el modelo cognitivo de Beck o el modelo </a:t>
            </a:r>
            <a:r>
              <a:rPr lang="es-ES" dirty="0" err="1"/>
              <a:t>bioconductual</a:t>
            </a:r>
            <a:r>
              <a:rPr lang="es-ES" dirty="0"/>
              <a:t> del estrés</a:t>
            </a:r>
            <a:r>
              <a:rPr lang="es-ES" dirty="0" smtClean="0"/>
              <a:t>.</a:t>
            </a:r>
          </a:p>
          <a:p>
            <a:pPr marL="285750" indent="-285750" algn="just">
              <a:buFontTx/>
              <a:buChar char="-"/>
            </a:pPr>
            <a:r>
              <a:rPr lang="es-ES" b="1" dirty="0" smtClean="0"/>
              <a:t>Investigaciones </a:t>
            </a:r>
            <a:r>
              <a:rPr lang="es-ES" b="1" dirty="0"/>
              <a:t>experimentales y correlacionales </a:t>
            </a:r>
            <a:r>
              <a:rPr lang="es-ES" dirty="0"/>
              <a:t>que permitan comprender los procesos subyacentes</a:t>
            </a:r>
            <a:r>
              <a:rPr lang="es-ES" dirty="0" smtClean="0"/>
              <a:t>.</a:t>
            </a:r>
          </a:p>
          <a:p>
            <a:pPr marL="285750" indent="-285750" algn="just">
              <a:buFontTx/>
              <a:buChar char="-"/>
            </a:pPr>
            <a:r>
              <a:rPr lang="es-ES" b="1" dirty="0" smtClean="0"/>
              <a:t>Tratamientos </a:t>
            </a:r>
            <a:r>
              <a:rPr lang="es-ES" b="1" dirty="0"/>
              <a:t>validados empíricamente</a:t>
            </a:r>
            <a:r>
              <a:rPr lang="es-ES" dirty="0"/>
              <a:t>, como la Terapia Cognitivo-Conductual para la depresión o la Terapia de Exposición para fobias específicas</a:t>
            </a:r>
            <a:r>
              <a:rPr lang="es-ES" dirty="0" smtClean="0"/>
              <a:t>. </a:t>
            </a:r>
          </a:p>
          <a:p>
            <a:pPr algn="just"/>
            <a:endParaRPr lang="es-ES" dirty="0"/>
          </a:p>
          <a:p>
            <a:pPr algn="just"/>
            <a:r>
              <a:rPr lang="es-ES" dirty="0" err="1" smtClean="0"/>
              <a:t>Ejemplo:La</a:t>
            </a:r>
            <a:r>
              <a:rPr lang="es-ES" dirty="0" smtClean="0"/>
              <a:t> </a:t>
            </a:r>
            <a:r>
              <a:rPr lang="es-ES" dirty="0"/>
              <a:t>eficacia del tratamiento para el Trastorno de Estrés Postraumático (TEPT) está respaldada por décadas de investigación que confirma que técnicas como la exposición prolongada reducen de forma consistente los síntomas, lo que demuestra el vínculo entre teoría, evidencia experimental e intervención clínica.</a:t>
            </a:r>
          </a:p>
        </p:txBody>
      </p:sp>
    </p:spTree>
    <p:extLst>
      <p:ext uri="{BB962C8B-B14F-4D97-AF65-F5344CB8AC3E}">
        <p14:creationId xmlns:p14="http://schemas.microsoft.com/office/powerpoint/2010/main" val="2796116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p:cNvSpPr/>
          <p:nvPr/>
        </p:nvSpPr>
        <p:spPr>
          <a:xfrm>
            <a:off x="165835" y="4834550"/>
            <a:ext cx="11902434" cy="9687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839181"/>
            <a:ext cx="11902434" cy="4801314"/>
          </a:xfrm>
          <a:prstGeom prst="rect">
            <a:avLst/>
          </a:prstGeom>
        </p:spPr>
        <p:txBody>
          <a:bodyPr wrap="square">
            <a:spAutoFit/>
          </a:bodyPr>
          <a:lstStyle/>
          <a:p>
            <a:r>
              <a:rPr lang="es-ES" b="1" dirty="0"/>
              <a:t>Objeto de estudio: el malestar psicológico en sus dimensiones </a:t>
            </a:r>
            <a:r>
              <a:rPr lang="es-ES" b="1" dirty="0" smtClean="0"/>
              <a:t>funcionales</a:t>
            </a:r>
          </a:p>
          <a:p>
            <a:endParaRPr lang="es-ES" b="1" dirty="0"/>
          </a:p>
          <a:p>
            <a:pPr algn="just"/>
            <a:r>
              <a:rPr lang="es-ES" dirty="0" smtClean="0"/>
              <a:t>El </a:t>
            </a:r>
            <a:r>
              <a:rPr lang="es-ES" dirty="0"/>
              <a:t>objeto de estudio de la Psicología Clínica incluye no solo los trastornos mentales con criterios diagnósticos formales (DSM-5-TR, CIE-11), sino también</a:t>
            </a:r>
            <a:r>
              <a:rPr lang="es-ES" dirty="0" smtClean="0"/>
              <a:t>:</a:t>
            </a:r>
          </a:p>
          <a:p>
            <a:pPr algn="just"/>
            <a:endParaRPr lang="es-ES" dirty="0"/>
          </a:p>
          <a:p>
            <a:pPr marL="285750" indent="-285750" algn="just">
              <a:buFontTx/>
              <a:buChar char="-"/>
            </a:pPr>
            <a:r>
              <a:rPr lang="es-ES" dirty="0" smtClean="0"/>
              <a:t>Problemas </a:t>
            </a:r>
            <a:r>
              <a:rPr lang="es-ES" dirty="0"/>
              <a:t>subclínicos que generan sufrimiento o interferencia</a:t>
            </a:r>
            <a:r>
              <a:rPr lang="es-ES" dirty="0" smtClean="0"/>
              <a:t>. Ejemplo</a:t>
            </a:r>
            <a:r>
              <a:rPr lang="es-ES" dirty="0"/>
              <a:t>: Una persona con perfeccionismo rígido puede no cumplir criterios de un trastorno, pero sí experimentar ansiedad elevada, </a:t>
            </a:r>
            <a:r>
              <a:rPr lang="es-ES" dirty="0" err="1"/>
              <a:t>procrastinación</a:t>
            </a:r>
            <a:r>
              <a:rPr lang="es-ES" dirty="0"/>
              <a:t> y deterioro del desempeño laboral</a:t>
            </a:r>
            <a:r>
              <a:rPr lang="es-ES" dirty="0" smtClean="0"/>
              <a:t>.</a:t>
            </a:r>
          </a:p>
          <a:p>
            <a:pPr marL="285750" indent="-285750" algn="just">
              <a:buFontTx/>
              <a:buChar char="-"/>
            </a:pPr>
            <a:r>
              <a:rPr lang="es-ES" dirty="0" smtClean="0"/>
              <a:t>Patrones </a:t>
            </a:r>
            <a:r>
              <a:rPr lang="es-ES" dirty="0"/>
              <a:t>de vulnerabilidad psicológica</a:t>
            </a:r>
            <a:r>
              <a:rPr lang="es-ES" dirty="0" smtClean="0"/>
              <a:t>. Ejemplo</a:t>
            </a:r>
            <a:r>
              <a:rPr lang="es-ES" dirty="0"/>
              <a:t>: Un estilo de apego ansioso puede predisponer a relaciones inestables, celos recurrentes y búsqueda excesiva de validación</a:t>
            </a:r>
            <a:r>
              <a:rPr lang="es-ES" dirty="0" smtClean="0"/>
              <a:t>.</a:t>
            </a:r>
          </a:p>
          <a:p>
            <a:pPr marL="285750" indent="-285750" algn="just">
              <a:buFontTx/>
              <a:buChar char="-"/>
            </a:pPr>
            <a:r>
              <a:rPr lang="es-ES" dirty="0" smtClean="0"/>
              <a:t>Estilos </a:t>
            </a:r>
            <a:r>
              <a:rPr lang="es-ES" dirty="0"/>
              <a:t>de afrontamiento </a:t>
            </a:r>
            <a:r>
              <a:rPr lang="es-ES" dirty="0" err="1"/>
              <a:t>desadaptativos</a:t>
            </a:r>
            <a:r>
              <a:rPr lang="es-ES" dirty="0" smtClean="0"/>
              <a:t>. Ejemplo</a:t>
            </a:r>
            <a:r>
              <a:rPr lang="es-ES" dirty="0"/>
              <a:t>: La evitación experiencial (evitar emociones, recuerdos o sensaciones internas) está implicada en trastornos como ansiedad generalizada, depresión y abuso de sustancias</a:t>
            </a:r>
            <a:r>
              <a:rPr lang="es-ES" dirty="0" smtClean="0"/>
              <a:t>.</a:t>
            </a:r>
          </a:p>
          <a:p>
            <a:pPr marL="285750" indent="-285750" algn="just">
              <a:buFontTx/>
              <a:buChar char="-"/>
            </a:pPr>
            <a:r>
              <a:rPr lang="es-ES" dirty="0" smtClean="0"/>
              <a:t>Recursos </a:t>
            </a:r>
            <a:r>
              <a:rPr lang="es-ES" dirty="0"/>
              <a:t>adaptativos y factores protectores</a:t>
            </a:r>
            <a:r>
              <a:rPr lang="es-ES" dirty="0" smtClean="0"/>
              <a:t>. Ejemplo</a:t>
            </a:r>
            <a:r>
              <a:rPr lang="es-ES" dirty="0"/>
              <a:t>: La resiliencia, el apoyo social o la autoeficacia pueden modular la respuesta ante el estrés y reducir el riesgo de desarrollar psicopatología</a:t>
            </a:r>
            <a:r>
              <a:rPr lang="es-ES" dirty="0" smtClean="0"/>
              <a:t>.</a:t>
            </a:r>
          </a:p>
          <a:p>
            <a:pPr marL="285750" indent="-285750" algn="just">
              <a:buFontTx/>
              <a:buChar char="-"/>
            </a:pPr>
            <a:endParaRPr lang="es-ES" dirty="0">
              <a:solidFill>
                <a:schemeClr val="bg1"/>
              </a:solidFill>
            </a:endParaRPr>
          </a:p>
          <a:p>
            <a:pPr algn="ctr"/>
            <a:r>
              <a:rPr lang="es-ES" dirty="0" smtClean="0">
                <a:solidFill>
                  <a:schemeClr val="bg1"/>
                </a:solidFill>
              </a:rPr>
              <a:t>En </a:t>
            </a:r>
            <a:r>
              <a:rPr lang="es-ES" dirty="0">
                <a:solidFill>
                  <a:schemeClr val="bg1"/>
                </a:solidFill>
              </a:rPr>
              <a:t>resumen, el objeto de estudio no es únicamente el “trastorno” sino el </a:t>
            </a:r>
            <a:r>
              <a:rPr lang="es-ES" b="1" u="sng" dirty="0">
                <a:solidFill>
                  <a:schemeClr val="bg1"/>
                </a:solidFill>
              </a:rPr>
              <a:t>funcionamiento psicológico global</a:t>
            </a:r>
            <a:r>
              <a:rPr lang="es-ES" dirty="0">
                <a:solidFill>
                  <a:schemeClr val="bg1"/>
                </a:solidFill>
              </a:rPr>
              <a:t>, </a:t>
            </a:r>
            <a:endParaRPr lang="es-ES" dirty="0" smtClean="0">
              <a:solidFill>
                <a:schemeClr val="bg1"/>
              </a:solidFill>
            </a:endParaRPr>
          </a:p>
          <a:p>
            <a:pPr algn="ctr"/>
            <a:r>
              <a:rPr lang="es-ES" dirty="0" smtClean="0">
                <a:solidFill>
                  <a:schemeClr val="bg1"/>
                </a:solidFill>
              </a:rPr>
              <a:t>tanto </a:t>
            </a:r>
            <a:r>
              <a:rPr lang="es-ES" dirty="0">
                <a:solidFill>
                  <a:schemeClr val="bg1"/>
                </a:solidFill>
              </a:rPr>
              <a:t>patológico como adaptativo.</a:t>
            </a:r>
          </a:p>
        </p:txBody>
      </p:sp>
    </p:spTree>
    <p:extLst>
      <p:ext uri="{BB962C8B-B14F-4D97-AF65-F5344CB8AC3E}">
        <p14:creationId xmlns:p14="http://schemas.microsoft.com/office/powerpoint/2010/main" val="4070838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449654" y="1122351"/>
            <a:ext cx="11473759" cy="3416320"/>
          </a:xfrm>
          <a:prstGeom prst="rect">
            <a:avLst/>
          </a:prstGeom>
        </p:spPr>
        <p:txBody>
          <a:bodyPr wrap="square">
            <a:spAutoFit/>
          </a:bodyPr>
          <a:lstStyle/>
          <a:p>
            <a:r>
              <a:rPr lang="es-ES" b="1" dirty="0"/>
              <a:t>Finalidad: promover bienestar psicológico y funcionamiento </a:t>
            </a:r>
            <a:r>
              <a:rPr lang="es-ES" b="1" dirty="0" smtClean="0"/>
              <a:t>adaptativo</a:t>
            </a:r>
          </a:p>
          <a:p>
            <a:pPr algn="just"/>
            <a:endParaRPr lang="es-ES" dirty="0"/>
          </a:p>
          <a:p>
            <a:pPr algn="just"/>
            <a:r>
              <a:rPr lang="es-ES" dirty="0" smtClean="0"/>
              <a:t>El </a:t>
            </a:r>
            <a:r>
              <a:rPr lang="es-ES" dirty="0"/>
              <a:t>objetivo último de la Psicología Clínica es mejorar la calidad de vida del paciente mediante</a:t>
            </a:r>
            <a:r>
              <a:rPr lang="es-ES" dirty="0" smtClean="0"/>
              <a:t>:</a:t>
            </a:r>
          </a:p>
          <a:p>
            <a:pPr algn="just"/>
            <a:endParaRPr lang="es-ES" dirty="0" smtClean="0"/>
          </a:p>
          <a:p>
            <a:pPr algn="just"/>
            <a:r>
              <a:rPr lang="es-ES" dirty="0"/>
              <a:t>-</a:t>
            </a:r>
            <a:r>
              <a:rPr lang="es-ES" dirty="0" smtClean="0"/>
              <a:t>Reducción </a:t>
            </a:r>
            <a:r>
              <a:rPr lang="es-ES" dirty="0"/>
              <a:t>de </a:t>
            </a:r>
            <a:r>
              <a:rPr lang="es-ES" dirty="0" smtClean="0"/>
              <a:t>síntomas.</a:t>
            </a:r>
          </a:p>
          <a:p>
            <a:pPr algn="just"/>
            <a:r>
              <a:rPr lang="es-ES" dirty="0"/>
              <a:t>-</a:t>
            </a:r>
            <a:r>
              <a:rPr lang="es-ES" dirty="0" smtClean="0"/>
              <a:t>Incremento </a:t>
            </a:r>
            <a:r>
              <a:rPr lang="es-ES" dirty="0"/>
              <a:t>de la autonomía funcional</a:t>
            </a:r>
            <a:r>
              <a:rPr lang="es-ES" dirty="0" smtClean="0"/>
              <a:t>.</a:t>
            </a:r>
          </a:p>
          <a:p>
            <a:pPr algn="just"/>
            <a:r>
              <a:rPr lang="es-ES" dirty="0"/>
              <a:t>-</a:t>
            </a:r>
            <a:r>
              <a:rPr lang="es-ES" dirty="0" smtClean="0"/>
              <a:t>Mejora </a:t>
            </a:r>
            <a:r>
              <a:rPr lang="es-ES" dirty="0"/>
              <a:t>de la regulación emocional</a:t>
            </a:r>
            <a:r>
              <a:rPr lang="es-ES" dirty="0" smtClean="0"/>
              <a:t>.</a:t>
            </a:r>
          </a:p>
          <a:p>
            <a:pPr algn="just"/>
            <a:r>
              <a:rPr lang="es-ES" dirty="0"/>
              <a:t>-</a:t>
            </a:r>
            <a:r>
              <a:rPr lang="es-ES" dirty="0" smtClean="0"/>
              <a:t>Desarrollo </a:t>
            </a:r>
            <a:r>
              <a:rPr lang="es-ES" dirty="0"/>
              <a:t>de habilidades interpersonales</a:t>
            </a:r>
            <a:r>
              <a:rPr lang="es-ES" dirty="0" smtClean="0"/>
              <a:t>.</a:t>
            </a:r>
          </a:p>
          <a:p>
            <a:pPr algn="just"/>
            <a:r>
              <a:rPr lang="es-ES" dirty="0"/>
              <a:t>-</a:t>
            </a:r>
            <a:r>
              <a:rPr lang="es-ES" dirty="0" smtClean="0"/>
              <a:t>Creación </a:t>
            </a:r>
            <a:r>
              <a:rPr lang="es-ES" dirty="0"/>
              <a:t>de significado vital</a:t>
            </a:r>
            <a:r>
              <a:rPr lang="es-ES" dirty="0" smtClean="0"/>
              <a:t>. </a:t>
            </a:r>
          </a:p>
          <a:p>
            <a:pPr algn="just"/>
            <a:endParaRPr lang="es-ES" dirty="0"/>
          </a:p>
          <a:p>
            <a:pPr algn="just"/>
            <a:r>
              <a:rPr lang="es-ES" dirty="0" smtClean="0"/>
              <a:t>Ejemplo: En </a:t>
            </a:r>
            <a:r>
              <a:rPr lang="es-ES" dirty="0"/>
              <a:t>una persona con duelo complicado, la intervención no solo busca disminuir tristeza o culpa, sino facilitar la integración adaptativa de la pérdida y restablecer un proyecto vital.</a:t>
            </a:r>
          </a:p>
        </p:txBody>
      </p:sp>
    </p:spTree>
    <p:extLst>
      <p:ext uri="{BB962C8B-B14F-4D97-AF65-F5344CB8AC3E}">
        <p14:creationId xmlns:p14="http://schemas.microsoft.com/office/powerpoint/2010/main" val="1692877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047329" cy="628398"/>
          </a:xfrm>
          <a:prstGeom prst="rect">
            <a:avLst/>
          </a:prstGeom>
        </p:spPr>
      </p:pic>
      <p:sp>
        <p:nvSpPr>
          <p:cNvPr id="2" name="Rectángulo 1"/>
          <p:cNvSpPr/>
          <p:nvPr/>
        </p:nvSpPr>
        <p:spPr>
          <a:xfrm>
            <a:off x="2043065" y="139149"/>
            <a:ext cx="6096000" cy="369332"/>
          </a:xfrm>
          <a:prstGeom prst="rect">
            <a:avLst/>
          </a:prstGeom>
        </p:spPr>
        <p:txBody>
          <a:bodyPr>
            <a:spAutoFit/>
          </a:bodyPr>
          <a:lstStyle/>
          <a:p>
            <a:pPr algn="just"/>
            <a:r>
              <a:rPr lang="es-ES" b="1" dirty="0"/>
              <a:t>1.2 Evolución histórica y consolidación de la Psicología Clínica</a:t>
            </a:r>
          </a:p>
        </p:txBody>
      </p:sp>
      <p:sp>
        <p:nvSpPr>
          <p:cNvPr id="3" name="Rectángulo 2"/>
          <p:cNvSpPr/>
          <p:nvPr/>
        </p:nvSpPr>
        <p:spPr>
          <a:xfrm>
            <a:off x="165835" y="512191"/>
            <a:ext cx="11826844" cy="6463308"/>
          </a:xfrm>
          <a:prstGeom prst="rect">
            <a:avLst/>
          </a:prstGeom>
        </p:spPr>
        <p:txBody>
          <a:bodyPr wrap="square">
            <a:spAutoFit/>
          </a:bodyPr>
          <a:lstStyle/>
          <a:p>
            <a:pPr algn="just"/>
            <a:r>
              <a:rPr lang="es-ES" dirty="0"/>
              <a:t>La Psicología Clínica, tal y como se concibe en la actualidad, es el resultado de más de un siglo de transformaciones científicas, institucionales y epistemológicas. Su evolución histórica refleja un </a:t>
            </a:r>
            <a:r>
              <a:rPr lang="es-ES" b="1" dirty="0"/>
              <a:t>tránsito desde modelos explicativos esencialmente especulativos hacia una disciplina fundamentada en evidencia empírica, metodologías sistemáticas y estándares profesionales regulados</a:t>
            </a:r>
            <a:r>
              <a:rPr lang="es-ES" b="1" dirty="0" smtClean="0"/>
              <a:t>.</a:t>
            </a:r>
          </a:p>
          <a:p>
            <a:pPr algn="just"/>
            <a:endParaRPr lang="es-ES" dirty="0"/>
          </a:p>
          <a:p>
            <a:pPr algn="just"/>
            <a:r>
              <a:rPr lang="es-ES" dirty="0" smtClean="0"/>
              <a:t>Comprender </a:t>
            </a:r>
            <a:r>
              <a:rPr lang="es-ES" dirty="0"/>
              <a:t>esta evolución no es un ejercicio meramente historiográfico; permite al clínico contextualizar los modelos actuales, entender sus limitaciones y valorar críticamente sus supuestos. Además, facilita la </a:t>
            </a:r>
            <a:r>
              <a:rPr lang="es-ES" b="1" dirty="0"/>
              <a:t>integración práctica de técnicas e intervenciones </a:t>
            </a:r>
            <a:r>
              <a:rPr lang="es-ES" dirty="0"/>
              <a:t>basadas en principios de aprendizaje, cognición, neurobiología y procesos relacionales</a:t>
            </a:r>
            <a:r>
              <a:rPr lang="es-ES" dirty="0" smtClean="0"/>
              <a:t>.</a:t>
            </a:r>
          </a:p>
          <a:p>
            <a:pPr algn="just"/>
            <a:endParaRPr lang="es-ES" dirty="0"/>
          </a:p>
          <a:p>
            <a:pPr algn="just"/>
            <a:r>
              <a:rPr lang="es-ES" b="1" dirty="0"/>
              <a:t>Antecedentes: del modelo moral al modelo médico (siglos XVIII–XIX</a:t>
            </a:r>
            <a:r>
              <a:rPr lang="es-ES" b="1" dirty="0" smtClean="0"/>
              <a:t>).</a:t>
            </a:r>
          </a:p>
          <a:p>
            <a:pPr algn="just"/>
            <a:endParaRPr lang="es-ES" b="1" dirty="0"/>
          </a:p>
          <a:p>
            <a:pPr algn="just"/>
            <a:r>
              <a:rPr lang="es-ES" dirty="0" smtClean="0"/>
              <a:t>Antes </a:t>
            </a:r>
            <a:r>
              <a:rPr lang="es-ES" dirty="0"/>
              <a:t>de la formalización científica de la psicología, el sufrimiento mental era interpretado desde marcos morales, religiosos o punitivos. Con el movimiento del tratamiento moral (Pinel, </a:t>
            </a:r>
            <a:r>
              <a:rPr lang="es-ES" dirty="0" err="1"/>
              <a:t>Tuke</a:t>
            </a:r>
            <a:r>
              <a:rPr lang="es-ES" dirty="0"/>
              <a:t>), surgió la idea de que </a:t>
            </a:r>
            <a:r>
              <a:rPr lang="es-ES" b="1" dirty="0"/>
              <a:t>las personas con trastornos mentales debían ser tratadas con dignidad y bajo principios humanitarios</a:t>
            </a:r>
            <a:r>
              <a:rPr lang="es-ES" dirty="0" smtClean="0"/>
              <a:t>.</a:t>
            </a:r>
          </a:p>
          <a:p>
            <a:pPr algn="just"/>
            <a:endParaRPr lang="es-ES" dirty="0"/>
          </a:p>
          <a:p>
            <a:pPr algn="just"/>
            <a:r>
              <a:rPr lang="es-ES" dirty="0" smtClean="0"/>
              <a:t>Aportes </a:t>
            </a:r>
            <a:r>
              <a:rPr lang="es-ES" dirty="0"/>
              <a:t>clave</a:t>
            </a:r>
            <a:r>
              <a:rPr lang="es-ES" dirty="0" smtClean="0"/>
              <a:t>:</a:t>
            </a:r>
          </a:p>
          <a:p>
            <a:pPr algn="just"/>
            <a:r>
              <a:rPr lang="es-ES" dirty="0"/>
              <a:t>-</a:t>
            </a:r>
            <a:r>
              <a:rPr lang="es-ES" dirty="0" smtClean="0"/>
              <a:t>Introducción </a:t>
            </a:r>
            <a:r>
              <a:rPr lang="es-ES" dirty="0"/>
              <a:t>de prácticas más estructuradas de observación clínica</a:t>
            </a:r>
            <a:r>
              <a:rPr lang="es-ES" dirty="0" smtClean="0"/>
              <a:t>.</a:t>
            </a:r>
          </a:p>
          <a:p>
            <a:pPr algn="just"/>
            <a:r>
              <a:rPr lang="es-ES" dirty="0"/>
              <a:t>-</a:t>
            </a:r>
            <a:r>
              <a:rPr lang="es-ES" dirty="0" smtClean="0"/>
              <a:t>Consideración </a:t>
            </a:r>
            <a:r>
              <a:rPr lang="es-ES" dirty="0"/>
              <a:t>del entorno como modulador del trastorno</a:t>
            </a:r>
            <a:r>
              <a:rPr lang="es-ES" dirty="0" smtClean="0"/>
              <a:t>.</a:t>
            </a:r>
          </a:p>
          <a:p>
            <a:pPr algn="just"/>
            <a:r>
              <a:rPr lang="es-ES" dirty="0"/>
              <a:t>-</a:t>
            </a:r>
            <a:r>
              <a:rPr lang="es-ES" dirty="0" smtClean="0"/>
              <a:t>Transición </a:t>
            </a:r>
            <a:r>
              <a:rPr lang="es-ES" dirty="0"/>
              <a:t>hacia explicaciones naturalistas del comportamiento psicopatológico</a:t>
            </a:r>
            <a:r>
              <a:rPr lang="es-ES" dirty="0" smtClean="0"/>
              <a:t>.</a:t>
            </a:r>
          </a:p>
          <a:p>
            <a:pPr algn="just"/>
            <a:endParaRPr lang="es-ES" dirty="0"/>
          </a:p>
          <a:p>
            <a:pPr algn="just"/>
            <a:r>
              <a:rPr lang="es-ES" dirty="0" smtClean="0"/>
              <a:t>Ejemplo: Un </a:t>
            </a:r>
            <a:r>
              <a:rPr lang="es-ES" dirty="0"/>
              <a:t>paciente con agitación severa pasaba de ser considerado “poseído” o “moralmente degenerado” a ser visto como una persona con un trastorno que requería cuidados, rutina y un ambiente regulado. Este cambio conceptual marca el inicio de la mirada psicológica hacia el malestar.</a:t>
            </a:r>
          </a:p>
        </p:txBody>
      </p:sp>
    </p:spTree>
    <p:extLst>
      <p:ext uri="{BB962C8B-B14F-4D97-AF65-F5344CB8AC3E}">
        <p14:creationId xmlns:p14="http://schemas.microsoft.com/office/powerpoint/2010/main" val="3975928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924629"/>
            <a:ext cx="11929595" cy="3416320"/>
          </a:xfrm>
          <a:prstGeom prst="rect">
            <a:avLst/>
          </a:prstGeom>
        </p:spPr>
        <p:txBody>
          <a:bodyPr wrap="square">
            <a:spAutoFit/>
          </a:bodyPr>
          <a:lstStyle/>
          <a:p>
            <a:pPr algn="just"/>
            <a:r>
              <a:rPr lang="es-ES" b="1" dirty="0"/>
              <a:t>La emergencia de la psicología científica y la psicometría (finales del siglo XIX – primeras décadas del XX</a:t>
            </a:r>
            <a:r>
              <a:rPr lang="es-ES" b="1" dirty="0" smtClean="0"/>
              <a:t>)</a:t>
            </a:r>
          </a:p>
          <a:p>
            <a:pPr algn="just"/>
            <a:endParaRPr lang="es-ES" dirty="0"/>
          </a:p>
          <a:p>
            <a:pPr algn="just"/>
            <a:r>
              <a:rPr lang="es-ES" dirty="0" smtClean="0"/>
              <a:t>El </a:t>
            </a:r>
            <a:r>
              <a:rPr lang="es-ES" dirty="0"/>
              <a:t>nacimiento de la psicología experimental con Wundt, y posteriormente el desarrollo de la psicometría con </a:t>
            </a:r>
            <a:r>
              <a:rPr lang="es-ES" dirty="0" err="1"/>
              <a:t>Binet</a:t>
            </a:r>
            <a:r>
              <a:rPr lang="es-ES" dirty="0"/>
              <a:t>, </a:t>
            </a:r>
            <a:r>
              <a:rPr lang="es-ES" dirty="0" err="1"/>
              <a:t>Cattell</a:t>
            </a:r>
            <a:r>
              <a:rPr lang="es-ES" dirty="0"/>
              <a:t>, </a:t>
            </a:r>
            <a:r>
              <a:rPr lang="es-ES" dirty="0" err="1"/>
              <a:t>Spearman</a:t>
            </a:r>
            <a:r>
              <a:rPr lang="es-ES" dirty="0"/>
              <a:t> y </a:t>
            </a:r>
            <a:r>
              <a:rPr lang="es-ES" dirty="0" err="1"/>
              <a:t>Thurstone</a:t>
            </a:r>
            <a:r>
              <a:rPr lang="es-ES" dirty="0"/>
              <a:t>, propició que la conducta y las capacidades humanas pudieran medirse de forma sistemática</a:t>
            </a:r>
            <a:r>
              <a:rPr lang="es-ES" dirty="0" smtClean="0"/>
              <a:t>.</a:t>
            </a:r>
          </a:p>
          <a:p>
            <a:pPr algn="just"/>
            <a:endParaRPr lang="es-ES" dirty="0"/>
          </a:p>
          <a:p>
            <a:pPr algn="just"/>
            <a:r>
              <a:rPr lang="es-ES" dirty="0" smtClean="0"/>
              <a:t>Aportes clave:</a:t>
            </a:r>
          </a:p>
          <a:p>
            <a:pPr algn="just"/>
            <a:r>
              <a:rPr lang="es-ES" dirty="0" smtClean="0"/>
              <a:t>-Aparición </a:t>
            </a:r>
            <a:r>
              <a:rPr lang="es-ES" dirty="0"/>
              <a:t>de test estandarizados (inteligencia, atención, memoria, personalidad</a:t>
            </a:r>
            <a:r>
              <a:rPr lang="es-ES" dirty="0" smtClean="0"/>
              <a:t>).</a:t>
            </a:r>
          </a:p>
          <a:p>
            <a:pPr algn="just"/>
            <a:r>
              <a:rPr lang="es-ES" dirty="0"/>
              <a:t>-</a:t>
            </a:r>
            <a:r>
              <a:rPr lang="es-ES" dirty="0" smtClean="0"/>
              <a:t>Establecimiento </a:t>
            </a:r>
            <a:r>
              <a:rPr lang="es-ES" dirty="0"/>
              <a:t>de los primeros laboratorios aplicados</a:t>
            </a:r>
            <a:r>
              <a:rPr lang="es-ES" dirty="0" smtClean="0"/>
              <a:t>.</a:t>
            </a:r>
          </a:p>
          <a:p>
            <a:pPr algn="just"/>
            <a:r>
              <a:rPr lang="es-ES" dirty="0"/>
              <a:t>-</a:t>
            </a:r>
            <a:r>
              <a:rPr lang="es-ES" dirty="0" smtClean="0"/>
              <a:t>Concepto </a:t>
            </a:r>
            <a:r>
              <a:rPr lang="es-ES" dirty="0"/>
              <a:t>de evaluación psicológica estructurada</a:t>
            </a:r>
            <a:r>
              <a:rPr lang="es-ES" dirty="0" smtClean="0"/>
              <a:t>.</a:t>
            </a:r>
          </a:p>
          <a:p>
            <a:pPr algn="just"/>
            <a:endParaRPr lang="es-ES" dirty="0"/>
          </a:p>
          <a:p>
            <a:pPr algn="just"/>
            <a:r>
              <a:rPr lang="es-ES" dirty="0" smtClean="0"/>
              <a:t>Ejemplo: El </a:t>
            </a:r>
            <a:r>
              <a:rPr lang="es-ES" dirty="0"/>
              <a:t>uso del test de inteligencia de </a:t>
            </a:r>
            <a:r>
              <a:rPr lang="es-ES" dirty="0" err="1"/>
              <a:t>Binet</a:t>
            </a:r>
            <a:r>
              <a:rPr lang="es-ES" dirty="0"/>
              <a:t> permitió diferenciar retraso intelectual de problemas escolares derivados de factores emocionales o ambientales, un paso clave en la futura evaluación diagnóstica clínica.</a:t>
            </a:r>
          </a:p>
        </p:txBody>
      </p:sp>
    </p:spTree>
    <p:extLst>
      <p:ext uri="{BB962C8B-B14F-4D97-AF65-F5344CB8AC3E}">
        <p14:creationId xmlns:p14="http://schemas.microsoft.com/office/powerpoint/2010/main" val="2368944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59532" y="830904"/>
            <a:ext cx="11799683" cy="3970318"/>
          </a:xfrm>
          <a:prstGeom prst="rect">
            <a:avLst/>
          </a:prstGeom>
        </p:spPr>
        <p:txBody>
          <a:bodyPr wrap="square">
            <a:spAutoFit/>
          </a:bodyPr>
          <a:lstStyle/>
          <a:p>
            <a:r>
              <a:rPr lang="es-ES" b="1" dirty="0"/>
              <a:t>El psicoanálisis y el modelo psicodinámico (1900–1950</a:t>
            </a:r>
            <a:r>
              <a:rPr lang="es-ES" b="1" dirty="0" smtClean="0"/>
              <a:t>)</a:t>
            </a:r>
          </a:p>
          <a:p>
            <a:endParaRPr lang="es-ES" dirty="0"/>
          </a:p>
          <a:p>
            <a:r>
              <a:rPr lang="es-ES" dirty="0" smtClean="0"/>
              <a:t>El </a:t>
            </a:r>
            <a:r>
              <a:rPr lang="es-ES" dirty="0"/>
              <a:t>psicoanálisis, liderado por Freud, fue el primer sistema teórico amplio que ofreció una explicación psicológica integrada del comportamiento humano y de la psicopatología. Supuso una ruptura con la visión exclusivamente médica y orgánica</a:t>
            </a:r>
            <a:r>
              <a:rPr lang="es-ES" dirty="0" smtClean="0"/>
              <a:t>.</a:t>
            </a:r>
          </a:p>
          <a:p>
            <a:endParaRPr lang="es-ES" dirty="0"/>
          </a:p>
          <a:p>
            <a:r>
              <a:rPr lang="es-ES" dirty="0" smtClean="0"/>
              <a:t>Aportes clave: </a:t>
            </a:r>
          </a:p>
          <a:p>
            <a:r>
              <a:rPr lang="es-ES" dirty="0"/>
              <a:t>-</a:t>
            </a:r>
            <a:r>
              <a:rPr lang="es-ES" dirty="0" smtClean="0"/>
              <a:t>Concepto </a:t>
            </a:r>
            <a:r>
              <a:rPr lang="es-ES" dirty="0"/>
              <a:t>de inconsciente como determinante de la conducta</a:t>
            </a:r>
            <a:r>
              <a:rPr lang="es-ES" dirty="0" smtClean="0"/>
              <a:t>.</a:t>
            </a:r>
          </a:p>
          <a:p>
            <a:r>
              <a:rPr lang="es-ES" dirty="0"/>
              <a:t>-</a:t>
            </a:r>
            <a:r>
              <a:rPr lang="es-ES" dirty="0" smtClean="0"/>
              <a:t>Explicación </a:t>
            </a:r>
            <a:r>
              <a:rPr lang="es-ES" dirty="0"/>
              <a:t>de síntomas como resultado de conflictos internos y defensas</a:t>
            </a:r>
            <a:r>
              <a:rPr lang="es-ES" dirty="0" smtClean="0"/>
              <a:t>.</a:t>
            </a:r>
          </a:p>
          <a:p>
            <a:r>
              <a:rPr lang="es-ES" dirty="0"/>
              <a:t>-</a:t>
            </a:r>
            <a:r>
              <a:rPr lang="es-ES" dirty="0" smtClean="0"/>
              <a:t>Desarrollo </a:t>
            </a:r>
            <a:r>
              <a:rPr lang="es-ES" dirty="0"/>
              <a:t>inicial de la entrevista clínica, la alianza terapéutica y el análisis del vínculo</a:t>
            </a:r>
            <a:r>
              <a:rPr lang="es-ES" dirty="0" smtClean="0"/>
              <a:t>.</a:t>
            </a:r>
          </a:p>
          <a:p>
            <a:r>
              <a:rPr lang="es-ES" dirty="0"/>
              <a:t>-</a:t>
            </a:r>
            <a:r>
              <a:rPr lang="es-ES" dirty="0" smtClean="0"/>
              <a:t>Importancia </a:t>
            </a:r>
            <a:r>
              <a:rPr lang="es-ES" dirty="0"/>
              <a:t>de la historia infantil y de la dinámica relacional</a:t>
            </a:r>
            <a:r>
              <a:rPr lang="es-ES" dirty="0" smtClean="0"/>
              <a:t>.</a:t>
            </a:r>
          </a:p>
          <a:p>
            <a:endParaRPr lang="es-ES" dirty="0"/>
          </a:p>
          <a:p>
            <a:r>
              <a:rPr lang="es-ES" dirty="0" smtClean="0"/>
              <a:t>Límites:</a:t>
            </a:r>
          </a:p>
          <a:p>
            <a:r>
              <a:rPr lang="es-ES" dirty="0"/>
              <a:t>-</a:t>
            </a:r>
            <a:r>
              <a:rPr lang="es-ES" dirty="0" smtClean="0"/>
              <a:t>Baja </a:t>
            </a:r>
            <a:r>
              <a:rPr lang="es-ES" dirty="0"/>
              <a:t>verificabilidad empírica</a:t>
            </a:r>
            <a:r>
              <a:rPr lang="es-ES" dirty="0" smtClean="0"/>
              <a:t>.</a:t>
            </a:r>
          </a:p>
          <a:p>
            <a:r>
              <a:rPr lang="es-ES" dirty="0" smtClean="0"/>
              <a:t>-Modelos </a:t>
            </a:r>
            <a:r>
              <a:rPr lang="es-ES" dirty="0"/>
              <a:t>excesivamente globales y difíciles de </a:t>
            </a:r>
            <a:r>
              <a:rPr lang="es-ES" dirty="0" err="1"/>
              <a:t>operacionalizar</a:t>
            </a:r>
            <a:r>
              <a:rPr lang="es-ES" dirty="0"/>
              <a:t>.</a:t>
            </a:r>
          </a:p>
        </p:txBody>
      </p:sp>
    </p:spTree>
    <p:extLst>
      <p:ext uri="{BB962C8B-B14F-4D97-AF65-F5344CB8AC3E}">
        <p14:creationId xmlns:p14="http://schemas.microsoft.com/office/powerpoint/2010/main" val="1120953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834562"/>
            <a:ext cx="11911488" cy="4524315"/>
          </a:xfrm>
          <a:prstGeom prst="rect">
            <a:avLst/>
          </a:prstGeom>
        </p:spPr>
        <p:txBody>
          <a:bodyPr wrap="square">
            <a:spAutoFit/>
          </a:bodyPr>
          <a:lstStyle/>
          <a:p>
            <a:pPr algn="just"/>
            <a:r>
              <a:rPr lang="es-ES" b="1" dirty="0"/>
              <a:t>La revolución conductual (1950–1970</a:t>
            </a:r>
            <a:r>
              <a:rPr lang="es-ES" b="1" dirty="0" smtClean="0"/>
              <a:t>)</a:t>
            </a:r>
          </a:p>
          <a:p>
            <a:pPr algn="just"/>
            <a:endParaRPr lang="es-ES" dirty="0"/>
          </a:p>
          <a:p>
            <a:pPr algn="just"/>
            <a:r>
              <a:rPr lang="es-ES" dirty="0" smtClean="0"/>
              <a:t>Influida </a:t>
            </a:r>
            <a:r>
              <a:rPr lang="es-ES" dirty="0"/>
              <a:t>por </a:t>
            </a:r>
            <a:r>
              <a:rPr lang="es-ES" dirty="0" err="1"/>
              <a:t>Pavlov</a:t>
            </a:r>
            <a:r>
              <a:rPr lang="es-ES" dirty="0"/>
              <a:t>, Watson y </a:t>
            </a:r>
            <a:r>
              <a:rPr lang="es-ES" dirty="0" err="1"/>
              <a:t>Skinner</a:t>
            </a:r>
            <a:r>
              <a:rPr lang="es-ES" dirty="0"/>
              <a:t>, la Terapia de Conducta introdujo un enfoque radicalmente empírico. Su premisa era que la psicopatología podía analizarse como conducta aprendida, susceptible de ser modificada mediante técnicas basadas en principios del aprendizaje</a:t>
            </a:r>
            <a:r>
              <a:rPr lang="es-ES" dirty="0" smtClean="0"/>
              <a:t>.</a:t>
            </a:r>
          </a:p>
          <a:p>
            <a:pPr algn="just"/>
            <a:endParaRPr lang="es-ES" dirty="0"/>
          </a:p>
          <a:p>
            <a:pPr algn="just"/>
            <a:r>
              <a:rPr lang="es-ES" dirty="0" smtClean="0"/>
              <a:t>Aportes clave: </a:t>
            </a:r>
          </a:p>
          <a:p>
            <a:pPr algn="just"/>
            <a:r>
              <a:rPr lang="es-ES" dirty="0"/>
              <a:t>-</a:t>
            </a:r>
            <a:r>
              <a:rPr lang="es-ES" dirty="0" smtClean="0"/>
              <a:t>Análisis </a:t>
            </a:r>
            <a:r>
              <a:rPr lang="es-ES" dirty="0"/>
              <a:t>funcional de la conducta</a:t>
            </a:r>
            <a:r>
              <a:rPr lang="es-ES" dirty="0" smtClean="0"/>
              <a:t>.</a:t>
            </a:r>
          </a:p>
          <a:p>
            <a:pPr algn="just"/>
            <a:r>
              <a:rPr lang="es-ES" dirty="0"/>
              <a:t>-</a:t>
            </a:r>
            <a:r>
              <a:rPr lang="es-ES" dirty="0" smtClean="0"/>
              <a:t>Técnicas </a:t>
            </a:r>
            <a:r>
              <a:rPr lang="es-ES" dirty="0"/>
              <a:t>como desensibilización sistemática, exposición, reforzamiento diferencial, economía de fichas</a:t>
            </a:r>
            <a:r>
              <a:rPr lang="es-ES" dirty="0" smtClean="0"/>
              <a:t>.</a:t>
            </a:r>
          </a:p>
          <a:p>
            <a:pPr algn="just"/>
            <a:r>
              <a:rPr lang="es-ES" dirty="0"/>
              <a:t>-</a:t>
            </a:r>
            <a:r>
              <a:rPr lang="es-ES" dirty="0" smtClean="0"/>
              <a:t>Estructuración </a:t>
            </a:r>
            <a:r>
              <a:rPr lang="es-ES" dirty="0"/>
              <a:t>de la intervención en pasos observables y medibles</a:t>
            </a:r>
            <a:r>
              <a:rPr lang="es-ES" dirty="0" smtClean="0"/>
              <a:t>.</a:t>
            </a:r>
          </a:p>
          <a:p>
            <a:pPr algn="just"/>
            <a:endParaRPr lang="es-ES" dirty="0"/>
          </a:p>
          <a:p>
            <a:pPr algn="just"/>
            <a:r>
              <a:rPr lang="es-ES" dirty="0" smtClean="0"/>
              <a:t>Relevancia: Las </a:t>
            </a:r>
            <a:r>
              <a:rPr lang="es-ES" dirty="0"/>
              <a:t>técnicas de exposición siguen siendo procedimientos de primera línea para ansiedad, fobias y trastornos obsesivos</a:t>
            </a:r>
            <a:r>
              <a:rPr lang="es-ES" dirty="0" smtClean="0"/>
              <a:t>.</a:t>
            </a:r>
          </a:p>
          <a:p>
            <a:pPr algn="just"/>
            <a:endParaRPr lang="es-ES" dirty="0"/>
          </a:p>
          <a:p>
            <a:pPr algn="just"/>
            <a:r>
              <a:rPr lang="es-ES" dirty="0" smtClean="0"/>
              <a:t>Ejemplo: Una </a:t>
            </a:r>
            <a:r>
              <a:rPr lang="es-ES" dirty="0"/>
              <a:t>fobia específica se explica como un condicionamiento clásico: un estímulo neutro se asocia con una experiencia aversiva. La exposición graduada permite romper dicha asociación.</a:t>
            </a:r>
          </a:p>
        </p:txBody>
      </p:sp>
    </p:spTree>
    <p:extLst>
      <p:ext uri="{BB962C8B-B14F-4D97-AF65-F5344CB8AC3E}">
        <p14:creationId xmlns:p14="http://schemas.microsoft.com/office/powerpoint/2010/main" val="2188346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924629"/>
            <a:ext cx="11902434" cy="4524315"/>
          </a:xfrm>
          <a:prstGeom prst="rect">
            <a:avLst/>
          </a:prstGeom>
        </p:spPr>
        <p:txBody>
          <a:bodyPr wrap="square">
            <a:spAutoFit/>
          </a:bodyPr>
          <a:lstStyle/>
          <a:p>
            <a:pPr algn="just"/>
            <a:r>
              <a:rPr lang="es-ES" b="1" dirty="0"/>
              <a:t>La revolución cognitiva (1970–1990</a:t>
            </a:r>
            <a:r>
              <a:rPr lang="es-ES" b="1" dirty="0" smtClean="0"/>
              <a:t>)</a:t>
            </a:r>
          </a:p>
          <a:p>
            <a:endParaRPr lang="es-ES" dirty="0"/>
          </a:p>
          <a:p>
            <a:r>
              <a:rPr lang="es-ES" dirty="0" smtClean="0"/>
              <a:t>Beck</a:t>
            </a:r>
            <a:r>
              <a:rPr lang="es-ES" dirty="0"/>
              <a:t>, Ellis y otros autores introdujeron el análisis de procesos cognitivos, especialmente creencias, esquemas y sesgos de procesamiento, como elementos clave en el mantenimiento de la psicopatología</a:t>
            </a:r>
            <a:r>
              <a:rPr lang="es-ES" dirty="0" smtClean="0"/>
              <a:t>.</a:t>
            </a:r>
          </a:p>
          <a:p>
            <a:endParaRPr lang="es-ES" dirty="0"/>
          </a:p>
          <a:p>
            <a:r>
              <a:rPr lang="es-ES" dirty="0" smtClean="0"/>
              <a:t>Aportes clave: </a:t>
            </a:r>
          </a:p>
          <a:p>
            <a:r>
              <a:rPr lang="es-ES" dirty="0"/>
              <a:t>-</a:t>
            </a:r>
            <a:r>
              <a:rPr lang="es-ES" dirty="0" smtClean="0"/>
              <a:t>Introducción </a:t>
            </a:r>
            <a:r>
              <a:rPr lang="es-ES" dirty="0"/>
              <a:t>del concepto de pensamientos automáticos</a:t>
            </a:r>
            <a:r>
              <a:rPr lang="es-ES" dirty="0" smtClean="0"/>
              <a:t>.</a:t>
            </a:r>
          </a:p>
          <a:p>
            <a:r>
              <a:rPr lang="es-ES" dirty="0"/>
              <a:t>-</a:t>
            </a:r>
            <a:r>
              <a:rPr lang="es-ES" dirty="0" smtClean="0"/>
              <a:t>Identificación </a:t>
            </a:r>
            <a:r>
              <a:rPr lang="es-ES" dirty="0"/>
              <a:t>de distorsiones cognitivas: </a:t>
            </a:r>
            <a:r>
              <a:rPr lang="es-ES" dirty="0" err="1"/>
              <a:t>sobregeneralización</a:t>
            </a:r>
            <a:r>
              <a:rPr lang="es-ES" dirty="0"/>
              <a:t>, lectura de mente, visión catastrófica</a:t>
            </a:r>
            <a:r>
              <a:rPr lang="es-ES" dirty="0" smtClean="0"/>
              <a:t>.</a:t>
            </a:r>
          </a:p>
          <a:p>
            <a:r>
              <a:rPr lang="es-ES" dirty="0"/>
              <a:t>-</a:t>
            </a:r>
            <a:r>
              <a:rPr lang="es-ES" dirty="0" smtClean="0"/>
              <a:t>Diseño </a:t>
            </a:r>
            <a:r>
              <a:rPr lang="es-ES" dirty="0"/>
              <a:t>de técnicas estructuradas de reestructuración cognitiva</a:t>
            </a:r>
            <a:r>
              <a:rPr lang="es-ES" dirty="0" smtClean="0"/>
              <a:t>.</a:t>
            </a:r>
          </a:p>
          <a:p>
            <a:r>
              <a:rPr lang="es-ES" dirty="0" smtClean="0"/>
              <a:t>-Integración </a:t>
            </a:r>
            <a:r>
              <a:rPr lang="es-ES" dirty="0"/>
              <a:t>de tratamientos para depresión y ansiedad (TCC</a:t>
            </a:r>
            <a:r>
              <a:rPr lang="es-ES" dirty="0" smtClean="0"/>
              <a:t>).</a:t>
            </a:r>
          </a:p>
          <a:p>
            <a:endParaRPr lang="es-ES" dirty="0"/>
          </a:p>
          <a:p>
            <a:r>
              <a:rPr lang="es-ES" dirty="0" smtClean="0"/>
              <a:t>Relevancia: La </a:t>
            </a:r>
            <a:r>
              <a:rPr lang="es-ES" dirty="0"/>
              <a:t>evidencia robusta acumulada consolidó la Terapia Cognitivo-Conductual como estándar de referencia a nivel internacional</a:t>
            </a:r>
            <a:r>
              <a:rPr lang="es-ES" dirty="0" smtClean="0"/>
              <a:t>.</a:t>
            </a:r>
          </a:p>
          <a:p>
            <a:endParaRPr lang="es-ES" dirty="0"/>
          </a:p>
          <a:p>
            <a:r>
              <a:rPr lang="es-ES" dirty="0" err="1" smtClean="0"/>
              <a:t>Ejemplo:Una</a:t>
            </a:r>
            <a:r>
              <a:rPr lang="es-ES" dirty="0" smtClean="0"/>
              <a:t> </a:t>
            </a:r>
            <a:r>
              <a:rPr lang="es-ES" dirty="0"/>
              <a:t>persona con ansiedad social interpreta “me están mirando” como “piensan que soy ridículo”. La intervención cognitiva trabaja esa interpretación y su validez</a:t>
            </a:r>
          </a:p>
        </p:txBody>
      </p:sp>
    </p:spTree>
    <p:extLst>
      <p:ext uri="{BB962C8B-B14F-4D97-AF65-F5344CB8AC3E}">
        <p14:creationId xmlns:p14="http://schemas.microsoft.com/office/powerpoint/2010/main" val="1612654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68585" y="924629"/>
            <a:ext cx="11745363" cy="4247317"/>
          </a:xfrm>
          <a:prstGeom prst="rect">
            <a:avLst/>
          </a:prstGeom>
        </p:spPr>
        <p:txBody>
          <a:bodyPr wrap="square">
            <a:spAutoFit/>
          </a:bodyPr>
          <a:lstStyle/>
          <a:p>
            <a:pPr algn="just"/>
            <a:r>
              <a:rPr lang="es-ES" b="1" dirty="0"/>
              <a:t>Enfoques humanistas, fenomenológicos y existenciales (1950–1980</a:t>
            </a:r>
            <a:r>
              <a:rPr lang="es-ES" b="1" dirty="0" smtClean="0"/>
              <a:t>)</a:t>
            </a:r>
          </a:p>
          <a:p>
            <a:pPr algn="just"/>
            <a:endParaRPr lang="es-ES" dirty="0"/>
          </a:p>
          <a:p>
            <a:pPr algn="just"/>
            <a:r>
              <a:rPr lang="es-ES" dirty="0" smtClean="0"/>
              <a:t>Autores </a:t>
            </a:r>
            <a:r>
              <a:rPr lang="es-ES" dirty="0"/>
              <a:t>como Rogers, </a:t>
            </a:r>
            <a:r>
              <a:rPr lang="es-ES" dirty="0" err="1"/>
              <a:t>Perls</a:t>
            </a:r>
            <a:r>
              <a:rPr lang="es-ES" dirty="0"/>
              <a:t> o </a:t>
            </a:r>
            <a:r>
              <a:rPr lang="es-ES" dirty="0" err="1"/>
              <a:t>May</a:t>
            </a:r>
            <a:r>
              <a:rPr lang="es-ES" dirty="0"/>
              <a:t> introdujeron una visión centrada en la experiencia subjetiva, la autenticidad y la autorrealización</a:t>
            </a:r>
            <a:r>
              <a:rPr lang="es-ES" dirty="0" smtClean="0"/>
              <a:t>.</a:t>
            </a:r>
          </a:p>
          <a:p>
            <a:pPr algn="just"/>
            <a:endParaRPr lang="es-ES" dirty="0"/>
          </a:p>
          <a:p>
            <a:pPr algn="just"/>
            <a:r>
              <a:rPr lang="es-ES" dirty="0" smtClean="0"/>
              <a:t>Aportes clave: </a:t>
            </a:r>
          </a:p>
          <a:p>
            <a:pPr algn="just"/>
            <a:r>
              <a:rPr lang="es-ES" dirty="0"/>
              <a:t>-</a:t>
            </a:r>
            <a:r>
              <a:rPr lang="es-ES" dirty="0" smtClean="0"/>
              <a:t>Concepto </a:t>
            </a:r>
            <a:r>
              <a:rPr lang="es-ES" dirty="0"/>
              <a:t>de empatía y aceptación incondicional como condiciones </a:t>
            </a:r>
            <a:r>
              <a:rPr lang="es-ES" dirty="0" smtClean="0"/>
              <a:t>terapéuticas</a:t>
            </a:r>
          </a:p>
          <a:p>
            <a:pPr algn="just"/>
            <a:r>
              <a:rPr lang="es-ES" dirty="0"/>
              <a:t>-</a:t>
            </a:r>
            <a:r>
              <a:rPr lang="es-ES" dirty="0" smtClean="0"/>
              <a:t>Revalorización </a:t>
            </a:r>
            <a:r>
              <a:rPr lang="es-ES" dirty="0"/>
              <a:t>de la vivencia consciente en el aquí y ahora</a:t>
            </a:r>
            <a:r>
              <a:rPr lang="es-ES" dirty="0" smtClean="0"/>
              <a:t>.</a:t>
            </a:r>
          </a:p>
          <a:p>
            <a:pPr algn="just"/>
            <a:r>
              <a:rPr lang="es-ES" dirty="0"/>
              <a:t>-</a:t>
            </a:r>
            <a:r>
              <a:rPr lang="es-ES" dirty="0" smtClean="0"/>
              <a:t>Importancia </a:t>
            </a:r>
            <a:r>
              <a:rPr lang="es-ES" dirty="0"/>
              <a:t>de la congruencia y el crecimiento personal</a:t>
            </a:r>
            <a:r>
              <a:rPr lang="es-ES" dirty="0" smtClean="0"/>
              <a:t>.</a:t>
            </a:r>
          </a:p>
          <a:p>
            <a:pPr algn="just"/>
            <a:endParaRPr lang="es-ES" dirty="0"/>
          </a:p>
          <a:p>
            <a:pPr algn="just"/>
            <a:r>
              <a:rPr lang="es-ES" dirty="0" smtClean="0"/>
              <a:t>Aunque </a:t>
            </a:r>
            <a:r>
              <a:rPr lang="es-ES" dirty="0"/>
              <a:t>estos enfoques tienen menor respaldo empírico que la TCC, han influido decisivamente en la forma de conducir entrevistas clínicas y establecer alianzas terapéuticas</a:t>
            </a:r>
            <a:r>
              <a:rPr lang="es-ES" dirty="0" smtClean="0"/>
              <a:t>.</a:t>
            </a:r>
          </a:p>
          <a:p>
            <a:pPr algn="just"/>
            <a:endParaRPr lang="es-ES" dirty="0"/>
          </a:p>
          <a:p>
            <a:pPr algn="just"/>
            <a:r>
              <a:rPr lang="es-ES" dirty="0" smtClean="0"/>
              <a:t>Ejemplo: Un </a:t>
            </a:r>
            <a:r>
              <a:rPr lang="es-ES" dirty="0"/>
              <a:t>paciente que verbaliza culpa intensa tras un divorcio puede beneficiarse de un contexto terapéutico de aceptación que facilite el acceso a emociones profundas no elaboradas.</a:t>
            </a:r>
          </a:p>
        </p:txBody>
      </p:sp>
    </p:spTree>
    <p:extLst>
      <p:ext uri="{BB962C8B-B14F-4D97-AF65-F5344CB8AC3E}">
        <p14:creationId xmlns:p14="http://schemas.microsoft.com/office/powerpoint/2010/main" val="350042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837259"/>
            <a:ext cx="11893381" cy="3693319"/>
          </a:xfrm>
          <a:prstGeom prst="rect">
            <a:avLst/>
          </a:prstGeom>
        </p:spPr>
        <p:txBody>
          <a:bodyPr wrap="square">
            <a:spAutoFit/>
          </a:bodyPr>
          <a:lstStyle/>
          <a:p>
            <a:pPr algn="just"/>
            <a:r>
              <a:rPr lang="es-ES" b="1" dirty="0"/>
              <a:t>La integración biopsicosocial y el auge de la neurociencia (1990–presente</a:t>
            </a:r>
            <a:r>
              <a:rPr lang="es-ES" b="1" dirty="0" smtClean="0"/>
              <a:t>)</a:t>
            </a:r>
          </a:p>
          <a:p>
            <a:pPr algn="just"/>
            <a:endParaRPr lang="es-ES" dirty="0"/>
          </a:p>
          <a:p>
            <a:pPr algn="just"/>
            <a:r>
              <a:rPr lang="es-ES" dirty="0" smtClean="0"/>
              <a:t>La </a:t>
            </a:r>
            <a:r>
              <a:rPr lang="es-ES" dirty="0"/>
              <a:t>Psicología Clínica contemporánea integra conocimientos de genética, neurobiología, regulación emocional y sociología</a:t>
            </a:r>
            <a:r>
              <a:rPr lang="es-ES" dirty="0" smtClean="0"/>
              <a:t>.</a:t>
            </a:r>
          </a:p>
          <a:p>
            <a:pPr algn="just"/>
            <a:endParaRPr lang="es-ES" dirty="0" smtClean="0"/>
          </a:p>
          <a:p>
            <a:pPr algn="just"/>
            <a:r>
              <a:rPr lang="es-ES" dirty="0" smtClean="0"/>
              <a:t>Aportes </a:t>
            </a:r>
            <a:r>
              <a:rPr lang="es-ES" dirty="0"/>
              <a:t>clave</a:t>
            </a:r>
            <a:r>
              <a:rPr lang="es-ES" dirty="0" smtClean="0"/>
              <a:t>:</a:t>
            </a:r>
          </a:p>
          <a:p>
            <a:pPr algn="just"/>
            <a:r>
              <a:rPr lang="es-ES" dirty="0"/>
              <a:t>-</a:t>
            </a:r>
            <a:r>
              <a:rPr lang="es-ES" dirty="0" smtClean="0"/>
              <a:t>Comprensión </a:t>
            </a:r>
            <a:r>
              <a:rPr lang="es-ES" dirty="0"/>
              <a:t>de los trastornos mentales como sistemas dinámicos</a:t>
            </a:r>
            <a:r>
              <a:rPr lang="es-ES" dirty="0" smtClean="0"/>
              <a:t>.</a:t>
            </a:r>
          </a:p>
          <a:p>
            <a:pPr algn="just"/>
            <a:r>
              <a:rPr lang="es-ES" dirty="0"/>
              <a:t>-</a:t>
            </a:r>
            <a:r>
              <a:rPr lang="es-ES" dirty="0" smtClean="0"/>
              <a:t>Modelos </a:t>
            </a:r>
            <a:r>
              <a:rPr lang="es-ES" dirty="0"/>
              <a:t>de vulnerabilidad-estrés</a:t>
            </a:r>
            <a:r>
              <a:rPr lang="es-ES" dirty="0" smtClean="0"/>
              <a:t>.</a:t>
            </a:r>
          </a:p>
          <a:p>
            <a:pPr algn="just"/>
            <a:r>
              <a:rPr lang="es-ES" dirty="0"/>
              <a:t>-</a:t>
            </a:r>
            <a:r>
              <a:rPr lang="es-ES" dirty="0" smtClean="0"/>
              <a:t>Técnicas </a:t>
            </a:r>
            <a:r>
              <a:rPr lang="es-ES" dirty="0"/>
              <a:t>de </a:t>
            </a:r>
            <a:r>
              <a:rPr lang="es-ES" dirty="0" err="1"/>
              <a:t>neuroimagen</a:t>
            </a:r>
            <a:r>
              <a:rPr lang="es-ES" dirty="0"/>
              <a:t> para observar correlatos funcionales (p. ej., amígdala </a:t>
            </a:r>
            <a:r>
              <a:rPr lang="es-ES" dirty="0" err="1"/>
              <a:t>hiperreactiva</a:t>
            </a:r>
            <a:r>
              <a:rPr lang="es-ES" dirty="0"/>
              <a:t> en ansiedad</a:t>
            </a:r>
            <a:r>
              <a:rPr lang="es-ES" dirty="0" smtClean="0"/>
              <a:t>).</a:t>
            </a:r>
          </a:p>
          <a:p>
            <a:pPr algn="just"/>
            <a:r>
              <a:rPr lang="es-ES" dirty="0"/>
              <a:t>-</a:t>
            </a:r>
            <a:r>
              <a:rPr lang="es-ES" dirty="0" smtClean="0"/>
              <a:t>Avances </a:t>
            </a:r>
            <a:r>
              <a:rPr lang="es-ES" dirty="0"/>
              <a:t>en psicofarmacología combinados con intervención psicológica</a:t>
            </a:r>
            <a:r>
              <a:rPr lang="es-ES" dirty="0" smtClean="0"/>
              <a:t>.</a:t>
            </a:r>
          </a:p>
          <a:p>
            <a:pPr algn="just"/>
            <a:endParaRPr lang="es-ES" dirty="0"/>
          </a:p>
          <a:p>
            <a:pPr algn="just"/>
            <a:r>
              <a:rPr lang="es-ES" dirty="0" err="1" smtClean="0"/>
              <a:t>Ejemplo:En</a:t>
            </a:r>
            <a:r>
              <a:rPr lang="es-ES" dirty="0" smtClean="0"/>
              <a:t> </a:t>
            </a:r>
            <a:r>
              <a:rPr lang="es-ES" dirty="0"/>
              <a:t>el trastorno de estrés postraumático, se integran hallazgos sobre sensibilización de la amígdala, déficits en memoria contextual (hipocampo) y evitación conductual, dando lugar a intervenciones duales: exposición prolongada + técnicas de regulación.</a:t>
            </a:r>
          </a:p>
        </p:txBody>
      </p:sp>
    </p:spTree>
    <p:extLst>
      <p:ext uri="{BB962C8B-B14F-4D97-AF65-F5344CB8AC3E}">
        <p14:creationId xmlns:p14="http://schemas.microsoft.com/office/powerpoint/2010/main" val="402633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807401"/>
            <a:ext cx="11929595" cy="4524315"/>
          </a:xfrm>
          <a:prstGeom prst="rect">
            <a:avLst/>
          </a:prstGeom>
        </p:spPr>
        <p:txBody>
          <a:bodyPr wrap="square">
            <a:spAutoFit/>
          </a:bodyPr>
          <a:lstStyle/>
          <a:p>
            <a:pPr algn="just"/>
            <a:r>
              <a:rPr lang="es-ES" b="1" dirty="0"/>
              <a:t>Terapias de tercera generación o contextuales (1990–actualidad</a:t>
            </a:r>
            <a:r>
              <a:rPr lang="es-ES" b="1" dirty="0" smtClean="0"/>
              <a:t>)</a:t>
            </a:r>
          </a:p>
          <a:p>
            <a:pPr algn="just"/>
            <a:endParaRPr lang="es-ES" dirty="0"/>
          </a:p>
          <a:p>
            <a:pPr algn="just"/>
            <a:r>
              <a:rPr lang="es-ES" dirty="0" smtClean="0"/>
              <a:t>Las </a:t>
            </a:r>
            <a:r>
              <a:rPr lang="es-ES" dirty="0"/>
              <a:t>terapias contextuales ponen el foco en procesos </a:t>
            </a:r>
            <a:r>
              <a:rPr lang="es-ES" dirty="0" err="1"/>
              <a:t>transdiagnósticos</a:t>
            </a:r>
            <a:r>
              <a:rPr lang="es-ES" dirty="0"/>
              <a:t> y en la relación funcional entre el individuo y su conducta</a:t>
            </a:r>
            <a:r>
              <a:rPr lang="es-ES" dirty="0" smtClean="0"/>
              <a:t>. Incluyen:</a:t>
            </a:r>
          </a:p>
          <a:p>
            <a:pPr algn="just"/>
            <a:r>
              <a:rPr lang="es-ES" dirty="0"/>
              <a:t>-</a:t>
            </a:r>
            <a:r>
              <a:rPr lang="es-ES" dirty="0" smtClean="0"/>
              <a:t>Terapia </a:t>
            </a:r>
            <a:r>
              <a:rPr lang="es-ES" dirty="0"/>
              <a:t>de Aceptación y Compromiso (ACT</a:t>
            </a:r>
            <a:r>
              <a:rPr lang="es-ES" dirty="0" smtClean="0"/>
              <a:t>). </a:t>
            </a:r>
          </a:p>
          <a:p>
            <a:pPr algn="just"/>
            <a:r>
              <a:rPr lang="es-ES" dirty="0"/>
              <a:t>-</a:t>
            </a:r>
            <a:r>
              <a:rPr lang="es-ES" dirty="0" smtClean="0"/>
              <a:t>Terapia </a:t>
            </a:r>
            <a:r>
              <a:rPr lang="es-ES" dirty="0"/>
              <a:t>Dialéctico-Conductual (DBT</a:t>
            </a:r>
            <a:r>
              <a:rPr lang="es-ES" dirty="0" smtClean="0"/>
              <a:t>).</a:t>
            </a:r>
          </a:p>
          <a:p>
            <a:pPr algn="just"/>
            <a:r>
              <a:rPr lang="es-ES" dirty="0" smtClean="0"/>
              <a:t>Terapia </a:t>
            </a:r>
            <a:r>
              <a:rPr lang="es-ES" dirty="0"/>
              <a:t>Analítico-Funcional (FAP</a:t>
            </a:r>
            <a:r>
              <a:rPr lang="es-ES" dirty="0" smtClean="0"/>
              <a:t>).</a:t>
            </a:r>
          </a:p>
          <a:p>
            <a:pPr algn="just"/>
            <a:r>
              <a:rPr lang="es-ES" dirty="0"/>
              <a:t>-</a:t>
            </a:r>
            <a:r>
              <a:rPr lang="es-ES" dirty="0" err="1" smtClean="0"/>
              <a:t>Mindfulness-Based</a:t>
            </a:r>
            <a:r>
              <a:rPr lang="es-ES" dirty="0" smtClean="0"/>
              <a:t> </a:t>
            </a:r>
            <a:r>
              <a:rPr lang="es-ES" dirty="0" err="1"/>
              <a:t>Cognitive</a:t>
            </a:r>
            <a:r>
              <a:rPr lang="es-ES" dirty="0"/>
              <a:t> </a:t>
            </a:r>
            <a:r>
              <a:rPr lang="es-ES" dirty="0" err="1"/>
              <a:t>Therapy</a:t>
            </a:r>
            <a:r>
              <a:rPr lang="es-ES" dirty="0"/>
              <a:t> (MBCT</a:t>
            </a:r>
            <a:r>
              <a:rPr lang="es-ES" dirty="0" smtClean="0"/>
              <a:t>).</a:t>
            </a:r>
          </a:p>
          <a:p>
            <a:pPr algn="just"/>
            <a:endParaRPr lang="es-ES" dirty="0"/>
          </a:p>
          <a:p>
            <a:pPr algn="just"/>
            <a:r>
              <a:rPr lang="es-ES" dirty="0" smtClean="0"/>
              <a:t>Aportes clave:</a:t>
            </a:r>
          </a:p>
          <a:p>
            <a:pPr algn="just"/>
            <a:r>
              <a:rPr lang="es-ES" dirty="0"/>
              <a:t>-</a:t>
            </a:r>
            <a:r>
              <a:rPr lang="es-ES" dirty="0" smtClean="0"/>
              <a:t>Enfatizan la </a:t>
            </a:r>
            <a:r>
              <a:rPr lang="es-ES" dirty="0"/>
              <a:t>flexibilización cognitiva, la aceptación, la regulación emocional</a:t>
            </a:r>
            <a:r>
              <a:rPr lang="es-ES" dirty="0" smtClean="0"/>
              <a:t>.</a:t>
            </a:r>
          </a:p>
          <a:p>
            <a:pPr algn="just"/>
            <a:r>
              <a:rPr lang="es-ES" dirty="0"/>
              <a:t>-</a:t>
            </a:r>
            <a:r>
              <a:rPr lang="es-ES" dirty="0" smtClean="0"/>
              <a:t>Mantienen </a:t>
            </a:r>
            <a:r>
              <a:rPr lang="es-ES" dirty="0"/>
              <a:t>el análisis funcional, pero lo amplían </a:t>
            </a:r>
            <a:r>
              <a:rPr lang="es-ES" dirty="0" smtClean="0"/>
              <a:t>a </a:t>
            </a:r>
            <a:r>
              <a:rPr lang="es-ES" dirty="0"/>
              <a:t>procesos experienciales</a:t>
            </a:r>
            <a:r>
              <a:rPr lang="es-ES" dirty="0" smtClean="0"/>
              <a:t>.</a:t>
            </a:r>
          </a:p>
          <a:p>
            <a:pPr algn="just"/>
            <a:r>
              <a:rPr lang="es-ES" dirty="0"/>
              <a:t>-</a:t>
            </a:r>
            <a:r>
              <a:rPr lang="es-ES" dirty="0" smtClean="0"/>
              <a:t>Tienen </a:t>
            </a:r>
            <a:r>
              <a:rPr lang="es-ES" dirty="0"/>
              <a:t>evidencia creciente para ansiedad, depresión recurrente, trastornos de personalidad y dolor crónico</a:t>
            </a:r>
            <a:r>
              <a:rPr lang="es-ES" dirty="0" smtClean="0"/>
              <a:t>.</a:t>
            </a:r>
          </a:p>
          <a:p>
            <a:pPr algn="just"/>
            <a:endParaRPr lang="es-ES" dirty="0"/>
          </a:p>
          <a:p>
            <a:pPr algn="just"/>
            <a:r>
              <a:rPr lang="es-ES" dirty="0" smtClean="0"/>
              <a:t>Ejemplo: Una </a:t>
            </a:r>
            <a:r>
              <a:rPr lang="es-ES" dirty="0"/>
              <a:t>persona que experimenta ataques de pánico recurrentes puede aprender en ACT a dejar de luchar contra la ansiedad, relacionarse con sus sensaciones sin evitación y actuar conforme a sus valores.</a:t>
            </a:r>
          </a:p>
        </p:txBody>
      </p:sp>
    </p:spTree>
    <p:extLst>
      <p:ext uri="{BB962C8B-B14F-4D97-AF65-F5344CB8AC3E}">
        <p14:creationId xmlns:p14="http://schemas.microsoft.com/office/powerpoint/2010/main" val="2190316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440539" y="2212238"/>
            <a:ext cx="3086358" cy="646331"/>
          </a:xfrm>
          <a:prstGeom prst="rect">
            <a:avLst/>
          </a:prstGeom>
        </p:spPr>
        <p:txBody>
          <a:bodyPr wrap="none">
            <a:spAutoFit/>
          </a:bodyPr>
          <a:lstStyle/>
          <a:p>
            <a:r>
              <a:rPr lang="es-ES" dirty="0"/>
              <a:t>La consolidación de la </a:t>
            </a:r>
            <a:endParaRPr lang="es-ES" dirty="0" smtClean="0"/>
          </a:p>
          <a:p>
            <a:r>
              <a:rPr lang="es-ES" dirty="0" smtClean="0"/>
              <a:t>Psicología </a:t>
            </a:r>
            <a:r>
              <a:rPr lang="es-ES" dirty="0"/>
              <a:t>Clínica ha implicado:</a:t>
            </a:r>
          </a:p>
        </p:txBody>
      </p:sp>
      <p:sp>
        <p:nvSpPr>
          <p:cNvPr id="3" name="Rectángulo 2"/>
          <p:cNvSpPr/>
          <p:nvPr/>
        </p:nvSpPr>
        <p:spPr>
          <a:xfrm>
            <a:off x="4532769" y="1241782"/>
            <a:ext cx="6096000" cy="3139321"/>
          </a:xfrm>
          <a:prstGeom prst="rect">
            <a:avLst/>
          </a:prstGeom>
        </p:spPr>
        <p:txBody>
          <a:bodyPr>
            <a:spAutoFit/>
          </a:bodyPr>
          <a:lstStyle/>
          <a:p>
            <a:pPr algn="just"/>
            <a:r>
              <a:rPr lang="es-ES" dirty="0"/>
              <a:t>Regulación legal (p. ej., psicólogo clínico, psicólogo general sanitario</a:t>
            </a:r>
            <a:r>
              <a:rPr lang="es-ES" dirty="0" smtClean="0"/>
              <a:t>).</a:t>
            </a:r>
          </a:p>
          <a:p>
            <a:pPr algn="just"/>
            <a:endParaRPr lang="es-ES" dirty="0"/>
          </a:p>
          <a:p>
            <a:pPr algn="just"/>
            <a:r>
              <a:rPr lang="es-ES" dirty="0" smtClean="0"/>
              <a:t>Establecimiento </a:t>
            </a:r>
            <a:r>
              <a:rPr lang="es-ES" dirty="0"/>
              <a:t>de estándares éticos y competencias esenciales</a:t>
            </a:r>
            <a:r>
              <a:rPr lang="es-ES" dirty="0" smtClean="0"/>
              <a:t>.</a:t>
            </a:r>
          </a:p>
          <a:p>
            <a:pPr algn="just"/>
            <a:endParaRPr lang="es-ES" dirty="0"/>
          </a:p>
          <a:p>
            <a:pPr algn="just"/>
            <a:r>
              <a:rPr lang="es-ES" dirty="0" smtClean="0"/>
              <a:t>Protocolos </a:t>
            </a:r>
            <a:r>
              <a:rPr lang="es-ES" dirty="0"/>
              <a:t>de evaluación clínica basados en evidencia científica</a:t>
            </a:r>
            <a:r>
              <a:rPr lang="es-ES" dirty="0" smtClean="0"/>
              <a:t>.</a:t>
            </a:r>
          </a:p>
          <a:p>
            <a:pPr algn="just"/>
            <a:endParaRPr lang="es-ES" dirty="0"/>
          </a:p>
          <a:p>
            <a:pPr algn="just"/>
            <a:r>
              <a:rPr lang="es-ES" dirty="0" smtClean="0"/>
              <a:t>Importancia </a:t>
            </a:r>
            <a:r>
              <a:rPr lang="es-ES" dirty="0"/>
              <a:t>creciente de la medición de resultados terapéuticos.</a:t>
            </a:r>
          </a:p>
        </p:txBody>
      </p:sp>
      <p:cxnSp>
        <p:nvCxnSpPr>
          <p:cNvPr id="6" name="Conector recto de flecha 5"/>
          <p:cNvCxnSpPr>
            <a:stCxn id="2" idx="3"/>
          </p:cNvCxnSpPr>
          <p:nvPr/>
        </p:nvCxnSpPr>
        <p:spPr>
          <a:xfrm flipV="1">
            <a:off x="3526897" y="1711105"/>
            <a:ext cx="936461" cy="824299"/>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p:cNvCxnSpPr>
            <a:stCxn id="2" idx="3"/>
          </p:cNvCxnSpPr>
          <p:nvPr/>
        </p:nvCxnSpPr>
        <p:spPr>
          <a:xfrm flipV="1">
            <a:off x="3526897" y="2298006"/>
            <a:ext cx="912767" cy="237398"/>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a:stCxn id="2" idx="3"/>
          </p:cNvCxnSpPr>
          <p:nvPr/>
        </p:nvCxnSpPr>
        <p:spPr>
          <a:xfrm>
            <a:off x="3526897" y="2535404"/>
            <a:ext cx="936460" cy="586901"/>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a:stCxn id="2" idx="3"/>
          </p:cNvCxnSpPr>
          <p:nvPr/>
        </p:nvCxnSpPr>
        <p:spPr>
          <a:xfrm>
            <a:off x="3526897" y="2535404"/>
            <a:ext cx="936461" cy="143355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3" name="Rectángulo 12"/>
          <p:cNvSpPr/>
          <p:nvPr/>
        </p:nvSpPr>
        <p:spPr>
          <a:xfrm>
            <a:off x="2831183" y="4823543"/>
            <a:ext cx="7312057" cy="923330"/>
          </a:xfrm>
          <a:prstGeom prst="rect">
            <a:avLst/>
          </a:prstGeom>
        </p:spPr>
        <p:txBody>
          <a:bodyPr wrap="square">
            <a:spAutoFit/>
          </a:bodyPr>
          <a:lstStyle/>
          <a:p>
            <a:pPr algn="ctr"/>
            <a:r>
              <a:rPr lang="es-ES" dirty="0"/>
              <a:t>Ejemplo aplicado</a:t>
            </a:r>
            <a:r>
              <a:rPr lang="es-ES" dirty="0" smtClean="0"/>
              <a:t>: En </a:t>
            </a:r>
            <a:r>
              <a:rPr lang="es-ES" dirty="0"/>
              <a:t>depresión, las guías clínicas recomiendan TCC, terapia interpersonal y ACT como tratamientos de elección, lo que orienta la práctica hacia intervenciones basadas en evidencia.</a:t>
            </a:r>
          </a:p>
        </p:txBody>
      </p:sp>
    </p:spTree>
    <p:extLst>
      <p:ext uri="{BB962C8B-B14F-4D97-AF65-F5344CB8AC3E}">
        <p14:creationId xmlns:p14="http://schemas.microsoft.com/office/powerpoint/2010/main" val="717030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p:cNvSpPr/>
          <p:nvPr/>
        </p:nvSpPr>
        <p:spPr>
          <a:xfrm>
            <a:off x="1508289" y="3780148"/>
            <a:ext cx="9521072" cy="4901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351933" y="1080536"/>
            <a:ext cx="11714375" cy="3139321"/>
          </a:xfrm>
          <a:prstGeom prst="rect">
            <a:avLst/>
          </a:prstGeom>
        </p:spPr>
        <p:txBody>
          <a:bodyPr wrap="square">
            <a:spAutoFit/>
          </a:bodyPr>
          <a:lstStyle/>
          <a:p>
            <a:r>
              <a:rPr lang="es-ES" b="1" dirty="0"/>
              <a:t>Síntesis: de modelos aislados a un paradigma </a:t>
            </a:r>
            <a:r>
              <a:rPr lang="es-ES" b="1" dirty="0" smtClean="0"/>
              <a:t>integrativo</a:t>
            </a:r>
          </a:p>
          <a:p>
            <a:endParaRPr lang="es-ES" dirty="0"/>
          </a:p>
          <a:p>
            <a:r>
              <a:rPr lang="es-ES" dirty="0" smtClean="0"/>
              <a:t>La </a:t>
            </a:r>
            <a:r>
              <a:rPr lang="es-ES" dirty="0"/>
              <a:t>Psicología Clínica actual </a:t>
            </a:r>
            <a:r>
              <a:rPr lang="es-ES" b="1" dirty="0"/>
              <a:t>no opera bajo un único enfoque</a:t>
            </a:r>
            <a:r>
              <a:rPr lang="es-ES" dirty="0"/>
              <a:t>, sino que</a:t>
            </a:r>
            <a:r>
              <a:rPr lang="es-ES" dirty="0" smtClean="0"/>
              <a:t>:</a:t>
            </a:r>
          </a:p>
          <a:p>
            <a:endParaRPr lang="es-ES" dirty="0"/>
          </a:p>
          <a:p>
            <a:r>
              <a:rPr lang="es-ES" dirty="0" smtClean="0"/>
              <a:t>-Selecciona </a:t>
            </a:r>
            <a:r>
              <a:rPr lang="es-ES" dirty="0"/>
              <a:t>técnicas empíricamente validadas</a:t>
            </a:r>
            <a:r>
              <a:rPr lang="es-ES" dirty="0" smtClean="0"/>
              <a:t>.</a:t>
            </a:r>
          </a:p>
          <a:p>
            <a:r>
              <a:rPr lang="es-ES" dirty="0"/>
              <a:t>-</a:t>
            </a:r>
            <a:r>
              <a:rPr lang="es-ES" dirty="0" smtClean="0"/>
              <a:t>Integra </a:t>
            </a:r>
            <a:r>
              <a:rPr lang="es-ES" dirty="0"/>
              <a:t>principios cognitivos, emocionales, conductuales y neurobiológicos</a:t>
            </a:r>
            <a:r>
              <a:rPr lang="es-ES" dirty="0" smtClean="0"/>
              <a:t>.</a:t>
            </a:r>
          </a:p>
          <a:p>
            <a:r>
              <a:rPr lang="es-ES" dirty="0" smtClean="0"/>
              <a:t>Adopta </a:t>
            </a:r>
            <a:r>
              <a:rPr lang="es-ES" dirty="0"/>
              <a:t>el análisis funcional como lenguaje común</a:t>
            </a:r>
            <a:r>
              <a:rPr lang="es-ES" dirty="0" smtClean="0"/>
              <a:t>.</a:t>
            </a:r>
          </a:p>
          <a:p>
            <a:r>
              <a:rPr lang="es-ES" dirty="0"/>
              <a:t>-</a:t>
            </a:r>
            <a:r>
              <a:rPr lang="es-ES" dirty="0" smtClean="0"/>
              <a:t>Emplea </a:t>
            </a:r>
            <a:r>
              <a:rPr lang="es-ES" dirty="0"/>
              <a:t>formulaciones clínicas personalizadas</a:t>
            </a:r>
            <a:r>
              <a:rPr lang="es-ES" dirty="0" smtClean="0"/>
              <a:t>.</a:t>
            </a:r>
          </a:p>
          <a:p>
            <a:endParaRPr lang="es-ES" dirty="0" smtClean="0"/>
          </a:p>
          <a:p>
            <a:pPr algn="ctr"/>
            <a:endParaRPr lang="es-ES" dirty="0"/>
          </a:p>
          <a:p>
            <a:pPr algn="ctr"/>
            <a:r>
              <a:rPr lang="es-ES" dirty="0" smtClean="0">
                <a:solidFill>
                  <a:schemeClr val="bg1"/>
                </a:solidFill>
              </a:rPr>
              <a:t>Esta </a:t>
            </a:r>
            <a:r>
              <a:rPr lang="es-ES" dirty="0">
                <a:solidFill>
                  <a:schemeClr val="bg1"/>
                </a:solidFill>
              </a:rPr>
              <a:t>integración es la base conceptual sobre la cual se construye la entrevista diagnóstica </a:t>
            </a:r>
            <a:r>
              <a:rPr lang="es-ES" dirty="0" smtClean="0">
                <a:solidFill>
                  <a:schemeClr val="bg1"/>
                </a:solidFill>
              </a:rPr>
              <a:t>moderna</a:t>
            </a:r>
          </a:p>
        </p:txBody>
      </p:sp>
    </p:spTree>
    <p:extLst>
      <p:ext uri="{BB962C8B-B14F-4D97-AF65-F5344CB8AC3E}">
        <p14:creationId xmlns:p14="http://schemas.microsoft.com/office/powerpoint/2010/main" val="1171302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2033638" y="139149"/>
            <a:ext cx="9853562" cy="646331"/>
          </a:xfrm>
          <a:prstGeom prst="rect">
            <a:avLst/>
          </a:prstGeom>
        </p:spPr>
        <p:txBody>
          <a:bodyPr wrap="square">
            <a:spAutoFit/>
          </a:bodyPr>
          <a:lstStyle/>
          <a:p>
            <a:pPr algn="just"/>
            <a:r>
              <a:rPr lang="es-ES" b="1" dirty="0"/>
              <a:t>1.3 Modelos teóricos fundamentales en Psicología Clínica: </a:t>
            </a:r>
            <a:endParaRPr lang="es-ES" b="1" dirty="0" smtClean="0"/>
          </a:p>
          <a:p>
            <a:pPr algn="just"/>
            <a:r>
              <a:rPr lang="es-ES" b="1" dirty="0" smtClean="0"/>
              <a:t>bases </a:t>
            </a:r>
            <a:r>
              <a:rPr lang="es-ES" b="1" dirty="0"/>
              <a:t>conceptuales para la evaluación y la intervención</a:t>
            </a:r>
          </a:p>
        </p:txBody>
      </p:sp>
      <p:sp>
        <p:nvSpPr>
          <p:cNvPr id="2" name="Rectángulo 1"/>
          <p:cNvSpPr/>
          <p:nvPr/>
        </p:nvSpPr>
        <p:spPr>
          <a:xfrm>
            <a:off x="304800" y="924629"/>
            <a:ext cx="6963266" cy="3416320"/>
          </a:xfrm>
          <a:prstGeom prst="rect">
            <a:avLst/>
          </a:prstGeom>
        </p:spPr>
        <p:txBody>
          <a:bodyPr wrap="square">
            <a:spAutoFit/>
          </a:bodyPr>
          <a:lstStyle/>
          <a:p>
            <a:pPr algn="just"/>
            <a:r>
              <a:rPr lang="es-ES" dirty="0"/>
              <a:t>Este apartado es </a:t>
            </a:r>
            <a:r>
              <a:rPr lang="es-ES" dirty="0" smtClean="0"/>
              <a:t>fundamental </a:t>
            </a:r>
            <a:r>
              <a:rPr lang="es-ES" dirty="0"/>
              <a:t>en una formación sobre fundamentos de la Psicología Clínica, ya que </a:t>
            </a:r>
            <a:r>
              <a:rPr lang="es-ES" b="1" dirty="0"/>
              <a:t>delimita el marco epistemológico desde el cual se entiende el comportamiento humano, la psicopatología y el propio proceso diagnóstico</a:t>
            </a:r>
            <a:r>
              <a:rPr lang="es-ES" dirty="0"/>
              <a:t>. Los modelos teóricos no son meras orientaciones ideológicas: determinan qué preguntas se formulan, qué variables se consideran relevantes, cómo se interpreta la información y qué tipo de intervención puede resultar coherente</a:t>
            </a:r>
            <a:r>
              <a:rPr lang="es-ES" dirty="0" smtClean="0"/>
              <a:t>.</a:t>
            </a:r>
          </a:p>
          <a:p>
            <a:pPr algn="just"/>
            <a:endParaRPr lang="es-ES" dirty="0"/>
          </a:p>
          <a:p>
            <a:pPr algn="just"/>
            <a:r>
              <a:rPr lang="es-ES" dirty="0" smtClean="0"/>
              <a:t>A </a:t>
            </a:r>
            <a:r>
              <a:rPr lang="es-ES" dirty="0"/>
              <a:t>continuación </a:t>
            </a:r>
            <a:r>
              <a:rPr lang="es-ES" dirty="0" smtClean="0"/>
              <a:t>vamos a exponer los </a:t>
            </a:r>
            <a:r>
              <a:rPr lang="es-ES" dirty="0"/>
              <a:t>principales modelos utilizados en Psicología Clínica contemporánea, integrando su marco conceptual, sus principios explicativos, sus fortalezas y limitaciones, y ejemplos aplicados a la evaluación y la entrevista clínica.</a:t>
            </a:r>
          </a:p>
        </p:txBody>
      </p:sp>
      <p:sp>
        <p:nvSpPr>
          <p:cNvPr id="4" name="Rectángulo 3"/>
          <p:cNvSpPr/>
          <p:nvPr/>
        </p:nvSpPr>
        <p:spPr>
          <a:xfrm>
            <a:off x="7831237" y="1170694"/>
            <a:ext cx="4197365" cy="2585323"/>
          </a:xfrm>
          <a:prstGeom prst="rect">
            <a:avLst/>
          </a:prstGeom>
        </p:spPr>
        <p:txBody>
          <a:bodyPr wrap="square">
            <a:spAutoFit/>
          </a:bodyPr>
          <a:lstStyle/>
          <a:p>
            <a:pPr algn="just"/>
            <a:r>
              <a:rPr lang="es-ES" dirty="0"/>
              <a:t>Un </a:t>
            </a:r>
            <a:r>
              <a:rPr lang="es-ES" b="1" dirty="0"/>
              <a:t>marco epistemológico </a:t>
            </a:r>
            <a:r>
              <a:rPr lang="es-ES" dirty="0"/>
              <a:t>es el sistema de supuestos filosóficos, teorías y creencias sobre qué es el conocimiento, cómo se adquiere y qué es válido, que sirve de fundamento y guía para una investigación científica, definiendo la naturaleza de la realidad a estudiar y los métodos adecuados para abordarla, como los paradigmas positivista o interpretativo. </a:t>
            </a:r>
          </a:p>
        </p:txBody>
      </p:sp>
    </p:spTree>
    <p:extLst>
      <p:ext uri="{BB962C8B-B14F-4D97-AF65-F5344CB8AC3E}">
        <p14:creationId xmlns:p14="http://schemas.microsoft.com/office/powerpoint/2010/main" val="565218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937101" cy="562261"/>
          </a:xfrm>
          <a:prstGeom prst="rect">
            <a:avLst/>
          </a:prstGeom>
        </p:spPr>
      </p:pic>
      <p:sp>
        <p:nvSpPr>
          <p:cNvPr id="2" name="Rectángulo 1"/>
          <p:cNvSpPr/>
          <p:nvPr/>
        </p:nvSpPr>
        <p:spPr>
          <a:xfrm>
            <a:off x="80993" y="414163"/>
            <a:ext cx="11957035" cy="6463308"/>
          </a:xfrm>
          <a:prstGeom prst="rect">
            <a:avLst/>
          </a:prstGeom>
        </p:spPr>
        <p:txBody>
          <a:bodyPr wrap="square">
            <a:spAutoFit/>
          </a:bodyPr>
          <a:lstStyle/>
          <a:p>
            <a:pPr algn="just"/>
            <a:r>
              <a:rPr lang="es-ES" b="1" dirty="0"/>
              <a:t>1.3.1. Modelo </a:t>
            </a:r>
            <a:r>
              <a:rPr lang="es-ES" b="1" dirty="0" smtClean="0"/>
              <a:t>biomédico</a:t>
            </a:r>
            <a:endParaRPr lang="es-ES" b="1" dirty="0"/>
          </a:p>
          <a:p>
            <a:pPr algn="just"/>
            <a:r>
              <a:rPr lang="es-ES" dirty="0" smtClean="0"/>
              <a:t>Conceptualización: Asume </a:t>
            </a:r>
            <a:r>
              <a:rPr lang="es-ES" dirty="0"/>
              <a:t>que los trastornos psicológicos son esencialmente alteraciones biológicas, ya sean genéticas, neuroquímicas, estructurales o fisiológicas. Los síntomas se interpretan como manifestaciones clínicas de una disfunción del organismo, del mismo modo que ocurre en la medicina general</a:t>
            </a:r>
            <a:r>
              <a:rPr lang="es-ES" dirty="0" smtClean="0"/>
              <a:t>.</a:t>
            </a:r>
          </a:p>
          <a:p>
            <a:pPr algn="just"/>
            <a:endParaRPr lang="es-ES" dirty="0"/>
          </a:p>
          <a:p>
            <a:pPr algn="just"/>
            <a:r>
              <a:rPr lang="es-ES" dirty="0" smtClean="0"/>
              <a:t>Principios explicativos</a:t>
            </a:r>
          </a:p>
          <a:p>
            <a:pPr algn="just"/>
            <a:r>
              <a:rPr lang="es-ES" dirty="0" smtClean="0"/>
              <a:t>-    Identificación </a:t>
            </a:r>
            <a:r>
              <a:rPr lang="es-ES" dirty="0"/>
              <a:t>de correlatos neurobiológicos</a:t>
            </a:r>
            <a:r>
              <a:rPr lang="es-ES" dirty="0" smtClean="0"/>
              <a:t>.</a:t>
            </a:r>
          </a:p>
          <a:p>
            <a:pPr marL="285750" indent="-285750" algn="just">
              <a:buFontTx/>
              <a:buChar char="-"/>
            </a:pPr>
            <a:r>
              <a:rPr lang="es-ES" dirty="0" smtClean="0"/>
              <a:t>Explicaciones </a:t>
            </a:r>
            <a:r>
              <a:rPr lang="es-ES" dirty="0"/>
              <a:t>centradas en desequilibrios neurotransmisores (serotonina, dopamina, GABA, etc</a:t>
            </a:r>
            <a:r>
              <a:rPr lang="es-ES" dirty="0" smtClean="0"/>
              <a:t>.).</a:t>
            </a:r>
          </a:p>
          <a:p>
            <a:pPr marL="285750" indent="-285750" algn="just">
              <a:buFontTx/>
              <a:buChar char="-"/>
            </a:pPr>
            <a:r>
              <a:rPr lang="es-ES" dirty="0" smtClean="0"/>
              <a:t>Importancia </a:t>
            </a:r>
            <a:r>
              <a:rPr lang="es-ES" dirty="0"/>
              <a:t>de los factores hereditarios</a:t>
            </a:r>
            <a:r>
              <a:rPr lang="es-ES" dirty="0" smtClean="0"/>
              <a:t>.</a:t>
            </a:r>
          </a:p>
          <a:p>
            <a:pPr marL="285750" indent="-285750" algn="just">
              <a:buFontTx/>
              <a:buChar char="-"/>
            </a:pPr>
            <a:r>
              <a:rPr lang="es-ES" dirty="0" smtClean="0"/>
              <a:t>Consideración </a:t>
            </a:r>
            <a:r>
              <a:rPr lang="es-ES" dirty="0"/>
              <a:t>del tratamiento psicofarmacológico como vía </a:t>
            </a:r>
            <a:r>
              <a:rPr lang="es-ES" dirty="0" smtClean="0"/>
              <a:t>principal.</a:t>
            </a:r>
          </a:p>
          <a:p>
            <a:pPr algn="just"/>
            <a:endParaRPr lang="es-ES" dirty="0"/>
          </a:p>
          <a:p>
            <a:pPr algn="just"/>
            <a:r>
              <a:rPr lang="es-ES" dirty="0" smtClean="0"/>
              <a:t>Fortalezas</a:t>
            </a:r>
          </a:p>
          <a:p>
            <a:pPr marL="285750" indent="-285750" algn="just">
              <a:buFontTx/>
              <a:buChar char="-"/>
            </a:pPr>
            <a:r>
              <a:rPr lang="es-ES" dirty="0" smtClean="0"/>
              <a:t>Permite </a:t>
            </a:r>
            <a:r>
              <a:rPr lang="es-ES" dirty="0" err="1"/>
              <a:t>operacionalizar</a:t>
            </a:r>
            <a:r>
              <a:rPr lang="es-ES" dirty="0"/>
              <a:t> fenómenos complejos mediante </a:t>
            </a:r>
            <a:r>
              <a:rPr lang="es-ES" dirty="0" err="1"/>
              <a:t>biomarcadores</a:t>
            </a:r>
            <a:r>
              <a:rPr lang="es-ES" dirty="0" smtClean="0"/>
              <a:t>.</a:t>
            </a:r>
          </a:p>
          <a:p>
            <a:pPr marL="285750" indent="-285750" algn="just">
              <a:buFontTx/>
              <a:buChar char="-"/>
            </a:pPr>
            <a:r>
              <a:rPr lang="es-ES" dirty="0" smtClean="0"/>
              <a:t>Promueve </a:t>
            </a:r>
            <a:r>
              <a:rPr lang="es-ES" dirty="0"/>
              <a:t>intervenciones basadas en evidencia farmacológica</a:t>
            </a:r>
            <a:r>
              <a:rPr lang="es-ES" dirty="0" smtClean="0"/>
              <a:t>.</a:t>
            </a:r>
          </a:p>
          <a:p>
            <a:pPr marL="285750" indent="-285750" algn="just">
              <a:buFontTx/>
              <a:buChar char="-"/>
            </a:pPr>
            <a:r>
              <a:rPr lang="es-ES" dirty="0" smtClean="0"/>
              <a:t>Se </a:t>
            </a:r>
            <a:r>
              <a:rPr lang="es-ES" dirty="0"/>
              <a:t>integra fácilmente con la práctica médica y psiquiátrica</a:t>
            </a:r>
            <a:r>
              <a:rPr lang="es-ES" dirty="0" smtClean="0"/>
              <a:t>.</a:t>
            </a:r>
          </a:p>
          <a:p>
            <a:pPr algn="just"/>
            <a:endParaRPr lang="es-ES" dirty="0"/>
          </a:p>
          <a:p>
            <a:pPr algn="just"/>
            <a:r>
              <a:rPr lang="es-ES" dirty="0" smtClean="0"/>
              <a:t>Limitaciones</a:t>
            </a:r>
          </a:p>
          <a:p>
            <a:pPr marL="285750" indent="-285750" algn="just">
              <a:buFontTx/>
              <a:buChar char="-"/>
            </a:pPr>
            <a:r>
              <a:rPr lang="es-ES" dirty="0" smtClean="0"/>
              <a:t>Reduccionismo</a:t>
            </a:r>
            <a:r>
              <a:rPr lang="es-ES" dirty="0"/>
              <a:t>: minusvalora el contexto psicológico y </a:t>
            </a:r>
            <a:r>
              <a:rPr lang="es-ES" dirty="0" smtClean="0"/>
              <a:t>social.</a:t>
            </a:r>
          </a:p>
          <a:p>
            <a:pPr marL="285750" indent="-285750" algn="just">
              <a:buFontTx/>
              <a:buChar char="-"/>
            </a:pPr>
            <a:r>
              <a:rPr lang="es-ES" dirty="0" smtClean="0"/>
              <a:t>Explicaciones </a:t>
            </a:r>
            <a:r>
              <a:rPr lang="es-ES" dirty="0"/>
              <a:t>insuficientes para trastornos sin base neurobiológica clara</a:t>
            </a:r>
            <a:r>
              <a:rPr lang="es-ES" dirty="0" smtClean="0"/>
              <a:t>.</a:t>
            </a:r>
          </a:p>
          <a:p>
            <a:pPr marL="285750" indent="-285750" algn="just">
              <a:buFontTx/>
              <a:buChar char="-"/>
            </a:pPr>
            <a:r>
              <a:rPr lang="es-ES" dirty="0" smtClean="0"/>
              <a:t>Riesgo </a:t>
            </a:r>
            <a:r>
              <a:rPr lang="es-ES" dirty="0"/>
              <a:t>de medicalización excesiva</a:t>
            </a:r>
            <a:r>
              <a:rPr lang="es-ES" dirty="0" smtClean="0"/>
              <a:t>.</a:t>
            </a:r>
          </a:p>
          <a:p>
            <a:pPr algn="just"/>
            <a:r>
              <a:rPr lang="es-ES" dirty="0" smtClean="0"/>
              <a:t>Ejemplo </a:t>
            </a:r>
            <a:r>
              <a:rPr lang="es-ES" dirty="0"/>
              <a:t>aplicado a la </a:t>
            </a:r>
            <a:r>
              <a:rPr lang="es-ES" dirty="0" smtClean="0"/>
              <a:t>entrevista: Si </a:t>
            </a:r>
            <a:r>
              <a:rPr lang="es-ES" dirty="0"/>
              <a:t>un paciente refiere </a:t>
            </a:r>
            <a:r>
              <a:rPr lang="es-ES" dirty="0" err="1"/>
              <a:t>anhedonia</a:t>
            </a:r>
            <a:r>
              <a:rPr lang="es-ES" dirty="0"/>
              <a:t>, abulia e insomnio persistente</a:t>
            </a:r>
            <a:r>
              <a:rPr lang="es-ES" dirty="0" smtClean="0"/>
              <a:t>: Se </a:t>
            </a:r>
            <a:r>
              <a:rPr lang="es-ES" dirty="0"/>
              <a:t>indaga sobre historia familiar de </a:t>
            </a:r>
            <a:r>
              <a:rPr lang="es-ES" dirty="0" smtClean="0"/>
              <a:t>depresión. Se </a:t>
            </a:r>
            <a:r>
              <a:rPr lang="es-ES" dirty="0"/>
              <a:t>pregunta por consumo de </a:t>
            </a:r>
            <a:r>
              <a:rPr lang="es-ES" dirty="0" smtClean="0"/>
              <a:t>sustancias. Se </a:t>
            </a:r>
            <a:r>
              <a:rPr lang="es-ES" dirty="0"/>
              <a:t>evalúa ritmo sueño–vigilia y síntomas neurovegetativos</a:t>
            </a:r>
            <a:r>
              <a:rPr lang="es-ES" dirty="0" smtClean="0"/>
              <a:t>. Se </a:t>
            </a:r>
            <a:r>
              <a:rPr lang="es-ES" dirty="0"/>
              <a:t>contempla derivación para valoración psiquiátrica.</a:t>
            </a:r>
          </a:p>
        </p:txBody>
      </p:sp>
    </p:spTree>
    <p:extLst>
      <p:ext uri="{BB962C8B-B14F-4D97-AF65-F5344CB8AC3E}">
        <p14:creationId xmlns:p14="http://schemas.microsoft.com/office/powerpoint/2010/main" val="3813405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814553" cy="488732"/>
          </a:xfrm>
          <a:prstGeom prst="rect">
            <a:avLst/>
          </a:prstGeom>
        </p:spPr>
      </p:pic>
      <p:sp>
        <p:nvSpPr>
          <p:cNvPr id="3" name="Rectángulo 2"/>
          <p:cNvSpPr/>
          <p:nvPr/>
        </p:nvSpPr>
        <p:spPr>
          <a:xfrm>
            <a:off x="99847" y="427581"/>
            <a:ext cx="11985315" cy="6463308"/>
          </a:xfrm>
          <a:prstGeom prst="rect">
            <a:avLst/>
          </a:prstGeom>
        </p:spPr>
        <p:txBody>
          <a:bodyPr wrap="square">
            <a:spAutoFit/>
          </a:bodyPr>
          <a:lstStyle/>
          <a:p>
            <a:pPr algn="just"/>
            <a:r>
              <a:rPr lang="es-ES" dirty="0" smtClean="0"/>
              <a:t>Conceptualización: Parte </a:t>
            </a:r>
            <a:r>
              <a:rPr lang="es-ES" dirty="0"/>
              <a:t>de que los síntomas son expresiones simbólicas de conflictos inconscientes. La psicopatología emerge de dinámicas </a:t>
            </a:r>
            <a:r>
              <a:rPr lang="es-ES" dirty="0" err="1"/>
              <a:t>intrapsíquicas</a:t>
            </a:r>
            <a:r>
              <a:rPr lang="es-ES" dirty="0"/>
              <a:t> (pulsiones, defensas, representaciones internas) y de experiencias relacionales tempranas</a:t>
            </a:r>
            <a:r>
              <a:rPr lang="es-ES" dirty="0" smtClean="0"/>
              <a:t>.</a:t>
            </a:r>
          </a:p>
          <a:p>
            <a:pPr algn="just"/>
            <a:endParaRPr lang="es-ES" dirty="0"/>
          </a:p>
          <a:p>
            <a:pPr algn="just"/>
            <a:r>
              <a:rPr lang="es-ES" dirty="0" smtClean="0"/>
              <a:t>Principios explicativos</a:t>
            </a:r>
          </a:p>
          <a:p>
            <a:pPr marL="285750" indent="-285750" algn="just">
              <a:buFontTx/>
              <a:buChar char="-"/>
            </a:pPr>
            <a:r>
              <a:rPr lang="es-ES" dirty="0" smtClean="0"/>
              <a:t>Influencia </a:t>
            </a:r>
            <a:r>
              <a:rPr lang="es-ES" dirty="0"/>
              <a:t>del inconsciente en la conducta</a:t>
            </a:r>
            <a:r>
              <a:rPr lang="es-ES" dirty="0" smtClean="0"/>
              <a:t>.</a:t>
            </a:r>
          </a:p>
          <a:p>
            <a:pPr marL="285750" indent="-285750" algn="just">
              <a:buFontTx/>
              <a:buChar char="-"/>
            </a:pPr>
            <a:r>
              <a:rPr lang="es-ES" dirty="0" smtClean="0"/>
              <a:t>Importancia </a:t>
            </a:r>
            <a:r>
              <a:rPr lang="es-ES" dirty="0"/>
              <a:t>del desarrollo emocional temprano (apego, trauma</a:t>
            </a:r>
            <a:r>
              <a:rPr lang="es-ES" dirty="0" smtClean="0"/>
              <a:t>).</a:t>
            </a:r>
          </a:p>
          <a:p>
            <a:pPr marL="285750" indent="-285750" algn="just">
              <a:buFontTx/>
              <a:buChar char="-"/>
            </a:pPr>
            <a:r>
              <a:rPr lang="es-ES" dirty="0" smtClean="0"/>
              <a:t>Funcionamiento </a:t>
            </a:r>
            <a:r>
              <a:rPr lang="es-ES" dirty="0"/>
              <a:t>de mecanismos de defensa (represión, proyección, escisión</a:t>
            </a:r>
            <a:r>
              <a:rPr lang="es-ES" dirty="0" smtClean="0"/>
              <a:t>).</a:t>
            </a:r>
          </a:p>
          <a:p>
            <a:pPr marL="285750" indent="-285750" algn="just">
              <a:buFontTx/>
              <a:buChar char="-"/>
            </a:pPr>
            <a:r>
              <a:rPr lang="es-ES" dirty="0" smtClean="0"/>
              <a:t>Papel </a:t>
            </a:r>
            <a:r>
              <a:rPr lang="es-ES" dirty="0"/>
              <a:t>del conflicto </a:t>
            </a:r>
            <a:r>
              <a:rPr lang="es-ES" dirty="0" err="1"/>
              <a:t>intrapsíquico</a:t>
            </a:r>
            <a:r>
              <a:rPr lang="es-ES" dirty="0"/>
              <a:t> y del deseo reprimido</a:t>
            </a:r>
            <a:r>
              <a:rPr lang="es-ES" dirty="0" smtClean="0"/>
              <a:t>.</a:t>
            </a:r>
          </a:p>
          <a:p>
            <a:pPr marL="285750" indent="-285750" algn="just">
              <a:buFontTx/>
              <a:buChar char="-"/>
            </a:pPr>
            <a:r>
              <a:rPr lang="es-ES" dirty="0" smtClean="0"/>
              <a:t>Transferencia </a:t>
            </a:r>
            <a:r>
              <a:rPr lang="es-ES" dirty="0"/>
              <a:t>y contratransferencia como fenómenos claves</a:t>
            </a:r>
            <a:r>
              <a:rPr lang="es-ES" dirty="0" smtClean="0"/>
              <a:t>.</a:t>
            </a:r>
          </a:p>
          <a:p>
            <a:pPr algn="just"/>
            <a:endParaRPr lang="es-ES" dirty="0"/>
          </a:p>
          <a:p>
            <a:pPr algn="just"/>
            <a:r>
              <a:rPr lang="es-ES" dirty="0" smtClean="0"/>
              <a:t>Fortalezas</a:t>
            </a:r>
          </a:p>
          <a:p>
            <a:pPr algn="just"/>
            <a:r>
              <a:rPr lang="es-ES" dirty="0" smtClean="0"/>
              <a:t>-    Explicación </a:t>
            </a:r>
            <a:r>
              <a:rPr lang="es-ES" dirty="0"/>
              <a:t>profunda de la vida emocional y relacional</a:t>
            </a:r>
            <a:r>
              <a:rPr lang="es-ES" dirty="0" smtClean="0"/>
              <a:t>.</a:t>
            </a:r>
          </a:p>
          <a:p>
            <a:pPr algn="just"/>
            <a:r>
              <a:rPr lang="es-ES" dirty="0" smtClean="0"/>
              <a:t>-    Gran </a:t>
            </a:r>
            <a:r>
              <a:rPr lang="es-ES" dirty="0"/>
              <a:t>valor para comprender patrones repetitivos y vínculos patológicos</a:t>
            </a:r>
            <a:r>
              <a:rPr lang="es-ES" dirty="0" smtClean="0"/>
              <a:t>.</a:t>
            </a:r>
          </a:p>
          <a:p>
            <a:pPr marL="285750" indent="-285750" algn="just">
              <a:buFontTx/>
              <a:buChar char="-"/>
            </a:pPr>
            <a:r>
              <a:rPr lang="es-ES" dirty="0" smtClean="0"/>
              <a:t>Herramientas </a:t>
            </a:r>
            <a:r>
              <a:rPr lang="es-ES" dirty="0"/>
              <a:t>útiles en psicoterapia de larga duración</a:t>
            </a:r>
            <a:r>
              <a:rPr lang="es-ES" dirty="0" smtClean="0"/>
              <a:t>.</a:t>
            </a:r>
          </a:p>
          <a:p>
            <a:pPr algn="just"/>
            <a:endParaRPr lang="es-ES" dirty="0"/>
          </a:p>
          <a:p>
            <a:pPr algn="just"/>
            <a:r>
              <a:rPr lang="es-ES" dirty="0" smtClean="0"/>
              <a:t>Limitaciones</a:t>
            </a:r>
          </a:p>
          <a:p>
            <a:pPr marL="285750" indent="-285750" algn="just">
              <a:buFontTx/>
              <a:buChar char="-"/>
            </a:pPr>
            <a:r>
              <a:rPr lang="es-ES" dirty="0" smtClean="0"/>
              <a:t>Dificultad </a:t>
            </a:r>
            <a:r>
              <a:rPr lang="es-ES" dirty="0"/>
              <a:t>para la verificación empírica</a:t>
            </a:r>
            <a:r>
              <a:rPr lang="es-ES" dirty="0" smtClean="0"/>
              <a:t>.</a:t>
            </a:r>
          </a:p>
          <a:p>
            <a:pPr marL="285750" indent="-285750" algn="just">
              <a:buFontTx/>
              <a:buChar char="-"/>
            </a:pPr>
            <a:r>
              <a:rPr lang="es-ES" dirty="0" smtClean="0"/>
              <a:t>Modelos </a:t>
            </a:r>
            <a:r>
              <a:rPr lang="es-ES" dirty="0"/>
              <a:t>complejos que requieren alta formación del clínico</a:t>
            </a:r>
            <a:r>
              <a:rPr lang="es-ES" dirty="0" smtClean="0"/>
              <a:t>.</a:t>
            </a:r>
          </a:p>
          <a:p>
            <a:pPr marL="285750" indent="-285750" algn="just">
              <a:buFontTx/>
              <a:buChar char="-"/>
            </a:pPr>
            <a:r>
              <a:rPr lang="es-ES" dirty="0" smtClean="0"/>
              <a:t>Menor </a:t>
            </a:r>
            <a:r>
              <a:rPr lang="es-ES" dirty="0"/>
              <a:t>eficacia demostrada para determinados trastornos </a:t>
            </a:r>
            <a:r>
              <a:rPr lang="es-ES" dirty="0" smtClean="0"/>
              <a:t>agudos.</a:t>
            </a:r>
          </a:p>
          <a:p>
            <a:pPr algn="just"/>
            <a:endParaRPr lang="es-ES" dirty="0"/>
          </a:p>
          <a:p>
            <a:pPr algn="just"/>
            <a:r>
              <a:rPr lang="es-ES" dirty="0" smtClean="0"/>
              <a:t>Ejemplo </a:t>
            </a:r>
            <a:r>
              <a:rPr lang="es-ES" dirty="0"/>
              <a:t>aplicado a la </a:t>
            </a:r>
            <a:r>
              <a:rPr lang="es-ES" dirty="0" smtClean="0"/>
              <a:t>entrevista. Paciente </a:t>
            </a:r>
            <a:r>
              <a:rPr lang="es-ES" dirty="0"/>
              <a:t>que explica rupturas repetidas por “miedo a ser controlado</a:t>
            </a:r>
            <a:r>
              <a:rPr lang="es-ES" dirty="0" smtClean="0"/>
              <a:t>”: El </a:t>
            </a:r>
            <a:r>
              <a:rPr lang="es-ES" dirty="0"/>
              <a:t>clínico explora relaciones tempranas con figuras paternas</a:t>
            </a:r>
            <a:r>
              <a:rPr lang="es-ES" dirty="0" smtClean="0"/>
              <a:t>. Observa </a:t>
            </a:r>
            <a:r>
              <a:rPr lang="es-ES" dirty="0" err="1"/>
              <a:t>microexpresiones</a:t>
            </a:r>
            <a:r>
              <a:rPr lang="es-ES" dirty="0"/>
              <a:t> durante la exploración </a:t>
            </a:r>
            <a:r>
              <a:rPr lang="es-ES" dirty="0" smtClean="0"/>
              <a:t>emocional. Registra </a:t>
            </a:r>
            <a:r>
              <a:rPr lang="es-ES" dirty="0"/>
              <a:t>fenómenos transferenciales (ej</a:t>
            </a:r>
            <a:r>
              <a:rPr lang="es-ES" dirty="0" smtClean="0"/>
              <a:t>. </a:t>
            </a:r>
            <a:r>
              <a:rPr lang="es-ES" dirty="0"/>
              <a:t>desconfianza hacia el entrevistador).</a:t>
            </a:r>
          </a:p>
        </p:txBody>
      </p:sp>
      <p:sp>
        <p:nvSpPr>
          <p:cNvPr id="4" name="Rectángulo 3"/>
          <p:cNvSpPr/>
          <p:nvPr/>
        </p:nvSpPr>
        <p:spPr>
          <a:xfrm>
            <a:off x="1418236" y="1"/>
            <a:ext cx="2935162" cy="369332"/>
          </a:xfrm>
          <a:prstGeom prst="rect">
            <a:avLst/>
          </a:prstGeom>
        </p:spPr>
        <p:txBody>
          <a:bodyPr wrap="none">
            <a:spAutoFit/>
          </a:bodyPr>
          <a:lstStyle/>
          <a:p>
            <a:r>
              <a:rPr lang="es-ES" b="1" dirty="0"/>
              <a:t>1.3.2. Modelo psicodinámico</a:t>
            </a:r>
          </a:p>
        </p:txBody>
      </p:sp>
    </p:spTree>
    <p:extLst>
      <p:ext uri="{BB962C8B-B14F-4D97-AF65-F5344CB8AC3E}">
        <p14:creationId xmlns:p14="http://schemas.microsoft.com/office/powerpoint/2010/main" val="56042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285893" cy="771536"/>
          </a:xfrm>
          <a:prstGeom prst="rect">
            <a:avLst/>
          </a:prstGeom>
        </p:spPr>
      </p:pic>
      <p:sp>
        <p:nvSpPr>
          <p:cNvPr id="3" name="Rectángulo 2"/>
          <p:cNvSpPr/>
          <p:nvPr/>
        </p:nvSpPr>
        <p:spPr>
          <a:xfrm>
            <a:off x="165835" y="660803"/>
            <a:ext cx="11909901" cy="6186309"/>
          </a:xfrm>
          <a:prstGeom prst="rect">
            <a:avLst/>
          </a:prstGeom>
        </p:spPr>
        <p:txBody>
          <a:bodyPr wrap="square">
            <a:spAutoFit/>
          </a:bodyPr>
          <a:lstStyle/>
          <a:p>
            <a:pPr algn="just"/>
            <a:r>
              <a:rPr lang="es-ES" b="1" dirty="0"/>
              <a:t>1.3.3. Modelo </a:t>
            </a:r>
            <a:r>
              <a:rPr lang="es-ES" b="1" dirty="0" smtClean="0"/>
              <a:t>conductual</a:t>
            </a:r>
          </a:p>
          <a:p>
            <a:pPr algn="just"/>
            <a:endParaRPr lang="es-ES" dirty="0"/>
          </a:p>
          <a:p>
            <a:pPr algn="just"/>
            <a:r>
              <a:rPr lang="es-ES" dirty="0" smtClean="0"/>
              <a:t>Conceptualización: Los </a:t>
            </a:r>
            <a:r>
              <a:rPr lang="es-ES" dirty="0"/>
              <a:t>trastornos psicológicos se conciben como patrones aprendidos de conducta que se mantienen por contingencias ambientales. El foco está en lo observable</a:t>
            </a:r>
            <a:r>
              <a:rPr lang="es-ES" dirty="0" smtClean="0"/>
              <a:t>.</a:t>
            </a:r>
          </a:p>
          <a:p>
            <a:pPr algn="just"/>
            <a:endParaRPr lang="es-ES" dirty="0"/>
          </a:p>
          <a:p>
            <a:pPr algn="just"/>
            <a:r>
              <a:rPr lang="es-ES" dirty="0" smtClean="0"/>
              <a:t>Principios explicativos</a:t>
            </a:r>
          </a:p>
          <a:p>
            <a:pPr marL="285750" indent="-285750" algn="just">
              <a:buFontTx/>
              <a:buChar char="-"/>
            </a:pPr>
            <a:r>
              <a:rPr lang="es-ES" dirty="0" smtClean="0"/>
              <a:t>Condicionamiento </a:t>
            </a:r>
            <a:r>
              <a:rPr lang="es-ES" dirty="0"/>
              <a:t>clásico (asociación estímulo–respuesta</a:t>
            </a:r>
            <a:r>
              <a:rPr lang="es-ES" dirty="0" smtClean="0"/>
              <a:t>).</a:t>
            </a:r>
          </a:p>
          <a:p>
            <a:pPr marL="285750" indent="-285750" algn="just">
              <a:buFontTx/>
              <a:buChar char="-"/>
            </a:pPr>
            <a:r>
              <a:rPr lang="es-ES" dirty="0" smtClean="0"/>
              <a:t>Condicionamiento </a:t>
            </a:r>
            <a:r>
              <a:rPr lang="es-ES" dirty="0"/>
              <a:t>operante (refuerzo, castigo, extinción</a:t>
            </a:r>
            <a:r>
              <a:rPr lang="es-ES" dirty="0" smtClean="0"/>
              <a:t>).</a:t>
            </a:r>
          </a:p>
          <a:p>
            <a:pPr marL="285750" indent="-285750" algn="just">
              <a:buFontTx/>
              <a:buChar char="-"/>
            </a:pPr>
            <a:r>
              <a:rPr lang="es-ES" dirty="0" smtClean="0"/>
              <a:t>Aprendizaje </a:t>
            </a:r>
            <a:r>
              <a:rPr lang="es-ES" dirty="0"/>
              <a:t>por observación</a:t>
            </a:r>
            <a:r>
              <a:rPr lang="es-ES" dirty="0" smtClean="0"/>
              <a:t>.</a:t>
            </a:r>
          </a:p>
          <a:p>
            <a:pPr algn="just"/>
            <a:endParaRPr lang="es-ES" dirty="0"/>
          </a:p>
          <a:p>
            <a:pPr algn="just"/>
            <a:r>
              <a:rPr lang="es-ES" dirty="0" smtClean="0"/>
              <a:t>Fortalezas</a:t>
            </a:r>
          </a:p>
          <a:p>
            <a:pPr marL="285750" indent="-285750" algn="just">
              <a:buFontTx/>
              <a:buChar char="-"/>
            </a:pPr>
            <a:r>
              <a:rPr lang="es-ES" dirty="0" smtClean="0"/>
              <a:t>Enfoque </a:t>
            </a:r>
            <a:r>
              <a:rPr lang="es-ES" dirty="0"/>
              <a:t>pragmático, observable y medible</a:t>
            </a:r>
            <a:r>
              <a:rPr lang="es-ES" dirty="0" smtClean="0"/>
              <a:t>.</a:t>
            </a:r>
          </a:p>
          <a:p>
            <a:pPr marL="285750" indent="-285750" algn="just">
              <a:buFontTx/>
              <a:buChar char="-"/>
            </a:pPr>
            <a:r>
              <a:rPr lang="es-ES" dirty="0" smtClean="0"/>
              <a:t>Técnicas </a:t>
            </a:r>
            <a:r>
              <a:rPr lang="es-ES" dirty="0"/>
              <a:t>con alta eficacia para trastornos específicos (fobias, tics, TOC</a:t>
            </a:r>
            <a:r>
              <a:rPr lang="es-ES" dirty="0" smtClean="0"/>
              <a:t>).</a:t>
            </a:r>
          </a:p>
          <a:p>
            <a:pPr marL="285750" indent="-285750" algn="just">
              <a:buFontTx/>
              <a:buChar char="-"/>
            </a:pPr>
            <a:r>
              <a:rPr lang="es-ES" dirty="0" smtClean="0"/>
              <a:t>Facilita </a:t>
            </a:r>
            <a:r>
              <a:rPr lang="es-ES" dirty="0"/>
              <a:t>la evaluación experimental del </a:t>
            </a:r>
            <a:r>
              <a:rPr lang="es-ES" dirty="0" smtClean="0"/>
              <a:t>comportamiento</a:t>
            </a:r>
          </a:p>
          <a:p>
            <a:pPr algn="just"/>
            <a:endParaRPr lang="es-ES" dirty="0"/>
          </a:p>
          <a:p>
            <a:pPr algn="just"/>
            <a:r>
              <a:rPr lang="es-ES" dirty="0" smtClean="0"/>
              <a:t>Limitaciones</a:t>
            </a:r>
          </a:p>
          <a:p>
            <a:pPr marL="285750" indent="-285750" algn="just">
              <a:buFontTx/>
              <a:buChar char="-"/>
            </a:pPr>
            <a:r>
              <a:rPr lang="es-ES" dirty="0" smtClean="0"/>
              <a:t>Escasa </a:t>
            </a:r>
            <a:r>
              <a:rPr lang="es-ES" dirty="0"/>
              <a:t>atención a procesos cognitivos, emociones profundas o biología</a:t>
            </a:r>
            <a:r>
              <a:rPr lang="es-ES" dirty="0" smtClean="0"/>
              <a:t>.</a:t>
            </a:r>
          </a:p>
          <a:p>
            <a:pPr marL="285750" indent="-285750" algn="just">
              <a:buFontTx/>
              <a:buChar char="-"/>
            </a:pPr>
            <a:r>
              <a:rPr lang="es-ES" dirty="0" smtClean="0"/>
              <a:t>Menor </a:t>
            </a:r>
            <a:r>
              <a:rPr lang="es-ES" dirty="0"/>
              <a:t>utilidad en problemáticas complejas o desorganización de </a:t>
            </a:r>
            <a:r>
              <a:rPr lang="es-ES" dirty="0" smtClean="0"/>
              <a:t>personalidad</a:t>
            </a:r>
          </a:p>
          <a:p>
            <a:pPr algn="just"/>
            <a:endParaRPr lang="es-ES" dirty="0"/>
          </a:p>
          <a:p>
            <a:pPr algn="just"/>
            <a:r>
              <a:rPr lang="es-ES" dirty="0" smtClean="0"/>
              <a:t>Ejemplo </a:t>
            </a:r>
            <a:r>
              <a:rPr lang="es-ES" dirty="0"/>
              <a:t>aplicado a la </a:t>
            </a:r>
            <a:r>
              <a:rPr lang="es-ES" dirty="0" smtClean="0"/>
              <a:t>entrevista: Paciente </a:t>
            </a:r>
            <a:r>
              <a:rPr lang="es-ES" dirty="0"/>
              <a:t>con miedo a conducir</a:t>
            </a:r>
            <a:r>
              <a:rPr lang="es-ES" dirty="0" smtClean="0"/>
              <a:t>: Se </a:t>
            </a:r>
            <a:r>
              <a:rPr lang="es-ES" dirty="0"/>
              <a:t>explora el estímulo condicionado (p.ej., un accidente previo).Se identifican evitaciones mantenedoras</a:t>
            </a:r>
            <a:r>
              <a:rPr lang="es-ES" dirty="0" smtClean="0"/>
              <a:t>. Se </a:t>
            </a:r>
            <a:r>
              <a:rPr lang="es-ES" dirty="0"/>
              <a:t>analiza la función del miedo (evitar situaciones percibidas como peligrosas).</a:t>
            </a:r>
          </a:p>
        </p:txBody>
      </p:sp>
    </p:spTree>
    <p:extLst>
      <p:ext uri="{BB962C8B-B14F-4D97-AF65-F5344CB8AC3E}">
        <p14:creationId xmlns:p14="http://schemas.microsoft.com/office/powerpoint/2010/main" val="1131440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110704" cy="666423"/>
          </a:xfrm>
          <a:prstGeom prst="rect">
            <a:avLst/>
          </a:prstGeom>
        </p:spPr>
      </p:pic>
      <p:sp>
        <p:nvSpPr>
          <p:cNvPr id="3" name="Rectángulo 2"/>
          <p:cNvSpPr/>
          <p:nvPr/>
        </p:nvSpPr>
        <p:spPr>
          <a:xfrm>
            <a:off x="165835" y="471956"/>
            <a:ext cx="11866220" cy="6463308"/>
          </a:xfrm>
          <a:prstGeom prst="rect">
            <a:avLst/>
          </a:prstGeom>
        </p:spPr>
        <p:txBody>
          <a:bodyPr wrap="square">
            <a:spAutoFit/>
          </a:bodyPr>
          <a:lstStyle/>
          <a:p>
            <a:pPr algn="just"/>
            <a:r>
              <a:rPr lang="es-ES" b="1" dirty="0"/>
              <a:t>1.3.4. Modelo cognitivo y </a:t>
            </a:r>
            <a:r>
              <a:rPr lang="es-ES" b="1" dirty="0" smtClean="0"/>
              <a:t>cognitivo-conductual</a:t>
            </a:r>
          </a:p>
          <a:p>
            <a:pPr algn="just"/>
            <a:endParaRPr lang="es-ES" dirty="0" smtClean="0"/>
          </a:p>
          <a:p>
            <a:pPr algn="just"/>
            <a:r>
              <a:rPr lang="es-ES" dirty="0" smtClean="0"/>
              <a:t>Conceptualización: Los </a:t>
            </a:r>
            <a:r>
              <a:rPr lang="es-ES" dirty="0"/>
              <a:t>trastornos se explican por distorsiones y esquemas cognitivos disfuncionales que modulan la emoción y la conducta. Es el paradigma dominante en la práctica clínica actual</a:t>
            </a:r>
            <a:r>
              <a:rPr lang="es-ES" dirty="0" smtClean="0"/>
              <a:t>.</a:t>
            </a:r>
          </a:p>
          <a:p>
            <a:pPr algn="just"/>
            <a:endParaRPr lang="es-ES" dirty="0"/>
          </a:p>
          <a:p>
            <a:pPr algn="just"/>
            <a:r>
              <a:rPr lang="es-ES" dirty="0" smtClean="0"/>
              <a:t>Principios explicativos: </a:t>
            </a:r>
          </a:p>
          <a:p>
            <a:pPr marL="285750" indent="-285750" algn="just">
              <a:buFontTx/>
              <a:buChar char="-"/>
            </a:pPr>
            <a:r>
              <a:rPr lang="es-ES" dirty="0" smtClean="0"/>
              <a:t>Pensamientos </a:t>
            </a:r>
            <a:r>
              <a:rPr lang="es-ES" dirty="0"/>
              <a:t>automáticos, creencias intermedias y esquemas nucleares</a:t>
            </a:r>
            <a:r>
              <a:rPr lang="es-ES" dirty="0" smtClean="0"/>
              <a:t>.</a:t>
            </a:r>
          </a:p>
          <a:p>
            <a:pPr marL="285750" indent="-285750" algn="just">
              <a:buFontTx/>
              <a:buChar char="-"/>
            </a:pPr>
            <a:r>
              <a:rPr lang="es-ES" dirty="0" smtClean="0"/>
              <a:t>Procesamiento </a:t>
            </a:r>
            <a:r>
              <a:rPr lang="es-ES" dirty="0"/>
              <a:t>sesgado de la información</a:t>
            </a:r>
            <a:r>
              <a:rPr lang="es-ES" dirty="0" smtClean="0"/>
              <a:t>.</a:t>
            </a:r>
          </a:p>
          <a:p>
            <a:pPr marL="285750" indent="-285750" algn="just">
              <a:buFontTx/>
              <a:buChar char="-"/>
            </a:pPr>
            <a:r>
              <a:rPr lang="es-ES" dirty="0" smtClean="0"/>
              <a:t>Relación pensamiento–emoción–conducta</a:t>
            </a:r>
          </a:p>
          <a:p>
            <a:pPr algn="just"/>
            <a:endParaRPr lang="es-ES" dirty="0"/>
          </a:p>
          <a:p>
            <a:pPr algn="just"/>
            <a:r>
              <a:rPr lang="es-ES" dirty="0" smtClean="0"/>
              <a:t>Fortalezas:</a:t>
            </a:r>
          </a:p>
          <a:p>
            <a:pPr marL="285750" indent="-285750" algn="just">
              <a:buFontTx/>
              <a:buChar char="-"/>
            </a:pPr>
            <a:r>
              <a:rPr lang="es-ES" dirty="0" smtClean="0"/>
              <a:t>Alto </a:t>
            </a:r>
            <a:r>
              <a:rPr lang="es-ES" dirty="0"/>
              <a:t>nivel de evidencia empírica</a:t>
            </a:r>
            <a:r>
              <a:rPr lang="es-ES" dirty="0" smtClean="0"/>
              <a:t>.</a:t>
            </a:r>
          </a:p>
          <a:p>
            <a:pPr marL="285750" indent="-285750" algn="just">
              <a:buFontTx/>
              <a:buChar char="-"/>
            </a:pPr>
            <a:r>
              <a:rPr lang="es-ES" dirty="0" smtClean="0"/>
              <a:t>Protocolos </a:t>
            </a:r>
            <a:r>
              <a:rPr lang="es-ES" dirty="0"/>
              <a:t>estructurados y replicables</a:t>
            </a:r>
            <a:r>
              <a:rPr lang="es-ES" dirty="0" smtClean="0"/>
              <a:t>.</a:t>
            </a:r>
          </a:p>
          <a:p>
            <a:pPr marL="285750" indent="-285750" algn="just">
              <a:buFontTx/>
              <a:buChar char="-"/>
            </a:pPr>
            <a:r>
              <a:rPr lang="es-ES" dirty="0" smtClean="0"/>
              <a:t>Aplicable </a:t>
            </a:r>
            <a:r>
              <a:rPr lang="es-ES" dirty="0"/>
              <a:t>a numerosos trastornos (ansiedad, depresión, PTSD</a:t>
            </a:r>
            <a:r>
              <a:rPr lang="es-ES" dirty="0" smtClean="0"/>
              <a:t>).</a:t>
            </a:r>
          </a:p>
          <a:p>
            <a:pPr algn="just"/>
            <a:endParaRPr lang="es-ES" dirty="0"/>
          </a:p>
          <a:p>
            <a:pPr algn="just"/>
            <a:r>
              <a:rPr lang="es-ES" dirty="0" smtClean="0"/>
              <a:t>Limitaciones</a:t>
            </a:r>
          </a:p>
          <a:p>
            <a:pPr marL="285750" indent="-285750" algn="just">
              <a:buFontTx/>
              <a:buChar char="-"/>
            </a:pPr>
            <a:r>
              <a:rPr lang="es-ES" dirty="0" smtClean="0"/>
              <a:t>Reto </a:t>
            </a:r>
            <a:r>
              <a:rPr lang="es-ES" dirty="0"/>
              <a:t>en pacientes con baja introspección o escasa motivación</a:t>
            </a:r>
            <a:r>
              <a:rPr lang="es-ES" dirty="0" smtClean="0"/>
              <a:t>.</a:t>
            </a:r>
          </a:p>
          <a:p>
            <a:pPr marL="285750" indent="-285750" algn="just">
              <a:buFontTx/>
              <a:buChar char="-"/>
            </a:pPr>
            <a:r>
              <a:rPr lang="es-ES" dirty="0" smtClean="0"/>
              <a:t>Riesgo </a:t>
            </a:r>
            <a:r>
              <a:rPr lang="es-ES" dirty="0"/>
              <a:t>de </a:t>
            </a:r>
            <a:r>
              <a:rPr lang="es-ES" dirty="0" err="1"/>
              <a:t>sobremecanización</a:t>
            </a:r>
            <a:r>
              <a:rPr lang="es-ES" dirty="0"/>
              <a:t> de procesos </a:t>
            </a:r>
            <a:r>
              <a:rPr lang="es-ES" dirty="0" smtClean="0"/>
              <a:t>clínicos.</a:t>
            </a:r>
          </a:p>
          <a:p>
            <a:pPr marL="285750" indent="-285750" algn="just">
              <a:buFontTx/>
              <a:buChar char="-"/>
            </a:pPr>
            <a:r>
              <a:rPr lang="es-ES" dirty="0" smtClean="0"/>
              <a:t>En </a:t>
            </a:r>
            <a:r>
              <a:rPr lang="es-ES" dirty="0"/>
              <a:t>algunos casos puede desatender factores emocionales profundos</a:t>
            </a:r>
            <a:r>
              <a:rPr lang="es-ES" dirty="0" smtClean="0"/>
              <a:t>.</a:t>
            </a:r>
          </a:p>
          <a:p>
            <a:pPr algn="just"/>
            <a:endParaRPr lang="es-ES" dirty="0"/>
          </a:p>
          <a:p>
            <a:pPr algn="just"/>
            <a:r>
              <a:rPr lang="es-ES" dirty="0" smtClean="0"/>
              <a:t>Ejemplo </a:t>
            </a:r>
            <a:r>
              <a:rPr lang="es-ES" dirty="0"/>
              <a:t>aplicado a la </a:t>
            </a:r>
            <a:r>
              <a:rPr lang="es-ES" dirty="0" smtClean="0"/>
              <a:t>entrevista: Paciente </a:t>
            </a:r>
            <a:r>
              <a:rPr lang="es-ES" dirty="0"/>
              <a:t>con ansiedad social</a:t>
            </a:r>
            <a:r>
              <a:rPr lang="es-ES" dirty="0" smtClean="0"/>
              <a:t>: Se </a:t>
            </a:r>
            <a:r>
              <a:rPr lang="es-ES" dirty="0"/>
              <a:t>identifican pensamientos automáticos (“Van a verme nervioso</a:t>
            </a:r>
            <a:r>
              <a:rPr lang="es-ES" dirty="0" smtClean="0"/>
              <a:t>”). Se </a:t>
            </a:r>
            <a:r>
              <a:rPr lang="es-ES" dirty="0"/>
              <a:t>exploran creencias (“Mi valor depende de cómo me evalúan</a:t>
            </a:r>
            <a:r>
              <a:rPr lang="es-ES" dirty="0" smtClean="0"/>
              <a:t>”). Se </a:t>
            </a:r>
            <a:r>
              <a:rPr lang="es-ES" dirty="0"/>
              <a:t>formulan hipótesis sobre mantenimiento (evitación, seguridad conductual).</a:t>
            </a:r>
          </a:p>
        </p:txBody>
      </p:sp>
    </p:spTree>
    <p:extLst>
      <p:ext uri="{BB962C8B-B14F-4D97-AF65-F5344CB8AC3E}">
        <p14:creationId xmlns:p14="http://schemas.microsoft.com/office/powerpoint/2010/main" val="477481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974902" cy="584941"/>
          </a:xfrm>
          <a:prstGeom prst="rect">
            <a:avLst/>
          </a:prstGeom>
        </p:spPr>
      </p:pic>
      <p:sp>
        <p:nvSpPr>
          <p:cNvPr id="2" name="Rectángulo 1"/>
          <p:cNvSpPr/>
          <p:nvPr/>
        </p:nvSpPr>
        <p:spPr>
          <a:xfrm>
            <a:off x="-1" y="439867"/>
            <a:ext cx="12104483" cy="6463308"/>
          </a:xfrm>
          <a:prstGeom prst="rect">
            <a:avLst/>
          </a:prstGeom>
        </p:spPr>
        <p:txBody>
          <a:bodyPr wrap="square">
            <a:spAutoFit/>
          </a:bodyPr>
          <a:lstStyle/>
          <a:p>
            <a:pPr algn="just"/>
            <a:r>
              <a:rPr lang="es-ES" b="1" dirty="0"/>
              <a:t>1.3.5. Modelo </a:t>
            </a:r>
            <a:r>
              <a:rPr lang="es-ES" b="1" dirty="0" smtClean="0"/>
              <a:t>humanista-existencial</a:t>
            </a:r>
          </a:p>
          <a:p>
            <a:pPr algn="just"/>
            <a:endParaRPr lang="es-ES" dirty="0"/>
          </a:p>
          <a:p>
            <a:pPr algn="just"/>
            <a:r>
              <a:rPr lang="es-ES" dirty="0" smtClean="0"/>
              <a:t>Conceptualización: La </a:t>
            </a:r>
            <a:r>
              <a:rPr lang="es-ES" dirty="0"/>
              <a:t>psicopatología emerge cuando la persona se aleja de su experiencia auténtica o tiene dificultades en la autorrealización. El foco está en la subjetividad y la experiencia fenomenológica</a:t>
            </a:r>
            <a:r>
              <a:rPr lang="es-ES" dirty="0" smtClean="0"/>
              <a:t>.</a:t>
            </a:r>
          </a:p>
          <a:p>
            <a:pPr algn="just"/>
            <a:endParaRPr lang="es-ES" dirty="0"/>
          </a:p>
          <a:p>
            <a:pPr algn="just"/>
            <a:r>
              <a:rPr lang="es-ES" dirty="0" smtClean="0"/>
              <a:t>Principios explicativos</a:t>
            </a:r>
          </a:p>
          <a:p>
            <a:pPr marL="285750" indent="-285750" algn="just">
              <a:buFontTx/>
              <a:buChar char="-"/>
            </a:pPr>
            <a:r>
              <a:rPr lang="es-ES" dirty="0" smtClean="0"/>
              <a:t>Tendencia </a:t>
            </a:r>
            <a:r>
              <a:rPr lang="es-ES" dirty="0" err="1"/>
              <a:t>actualizante</a:t>
            </a:r>
            <a:r>
              <a:rPr lang="es-ES" dirty="0"/>
              <a:t> (Rogers</a:t>
            </a:r>
            <a:r>
              <a:rPr lang="es-ES" dirty="0" smtClean="0"/>
              <a:t>).</a:t>
            </a:r>
          </a:p>
          <a:p>
            <a:pPr marL="285750" indent="-285750" algn="just">
              <a:buFontTx/>
              <a:buChar char="-"/>
            </a:pPr>
            <a:r>
              <a:rPr lang="es-ES" dirty="0" smtClean="0"/>
              <a:t>Experiencia </a:t>
            </a:r>
            <a:r>
              <a:rPr lang="es-ES" dirty="0"/>
              <a:t>emocional como guía de crecimiento</a:t>
            </a:r>
            <a:r>
              <a:rPr lang="es-ES" dirty="0" smtClean="0"/>
              <a:t>.</a:t>
            </a:r>
          </a:p>
          <a:p>
            <a:pPr marL="285750" indent="-285750" algn="just">
              <a:buFontTx/>
              <a:buChar char="-"/>
            </a:pPr>
            <a:r>
              <a:rPr lang="es-ES" dirty="0" smtClean="0"/>
              <a:t>Importancia </a:t>
            </a:r>
            <a:r>
              <a:rPr lang="es-ES" dirty="0"/>
              <a:t>de la autenticidad, libertad y responsabilidad</a:t>
            </a:r>
            <a:r>
              <a:rPr lang="es-ES" dirty="0" smtClean="0"/>
              <a:t>.</a:t>
            </a:r>
          </a:p>
          <a:p>
            <a:pPr marL="285750" indent="-285750" algn="just">
              <a:buFontTx/>
              <a:buChar char="-"/>
            </a:pPr>
            <a:r>
              <a:rPr lang="es-ES" dirty="0" smtClean="0"/>
              <a:t>Relación </a:t>
            </a:r>
            <a:r>
              <a:rPr lang="es-ES" dirty="0"/>
              <a:t>terapéutica como elemento curativo central</a:t>
            </a:r>
            <a:r>
              <a:rPr lang="es-ES" dirty="0" smtClean="0"/>
              <a:t>.</a:t>
            </a:r>
          </a:p>
          <a:p>
            <a:pPr algn="just"/>
            <a:endParaRPr lang="es-ES" dirty="0"/>
          </a:p>
          <a:p>
            <a:pPr algn="just"/>
            <a:r>
              <a:rPr lang="es-ES" dirty="0" smtClean="0"/>
              <a:t>Fortalezas</a:t>
            </a:r>
          </a:p>
          <a:p>
            <a:pPr marL="285750" indent="-285750" algn="just">
              <a:buFontTx/>
              <a:buChar char="-"/>
            </a:pPr>
            <a:r>
              <a:rPr lang="es-ES" dirty="0" smtClean="0"/>
              <a:t>Facilita </a:t>
            </a:r>
            <a:r>
              <a:rPr lang="es-ES" dirty="0"/>
              <a:t>la alianza terapéutica</a:t>
            </a:r>
            <a:r>
              <a:rPr lang="es-ES" dirty="0" smtClean="0"/>
              <a:t>.</a:t>
            </a:r>
          </a:p>
          <a:p>
            <a:pPr marL="285750" indent="-285750" algn="just">
              <a:buFontTx/>
              <a:buChar char="-"/>
            </a:pPr>
            <a:r>
              <a:rPr lang="es-ES" dirty="0" smtClean="0"/>
              <a:t>Útil </a:t>
            </a:r>
            <a:r>
              <a:rPr lang="es-ES" dirty="0"/>
              <a:t>para problemas vitales, crisis existenciales y malestar general</a:t>
            </a:r>
            <a:r>
              <a:rPr lang="es-ES" dirty="0" smtClean="0"/>
              <a:t>.</a:t>
            </a:r>
          </a:p>
          <a:p>
            <a:pPr marL="285750" indent="-285750" algn="just">
              <a:buFontTx/>
              <a:buChar char="-"/>
            </a:pPr>
            <a:r>
              <a:rPr lang="es-ES" dirty="0" smtClean="0"/>
              <a:t>Enfoque </a:t>
            </a:r>
            <a:r>
              <a:rPr lang="es-ES" dirty="0"/>
              <a:t>centrado en la persona, no en la patología</a:t>
            </a:r>
            <a:r>
              <a:rPr lang="es-ES" dirty="0" smtClean="0"/>
              <a:t>.</a:t>
            </a:r>
          </a:p>
          <a:p>
            <a:pPr marL="285750" indent="-285750" algn="just">
              <a:buFontTx/>
              <a:buChar char="-"/>
            </a:pPr>
            <a:endParaRPr lang="es-ES" dirty="0"/>
          </a:p>
          <a:p>
            <a:pPr algn="just"/>
            <a:r>
              <a:rPr lang="es-ES" dirty="0" smtClean="0"/>
              <a:t>Limitaciones</a:t>
            </a:r>
          </a:p>
          <a:p>
            <a:pPr marL="285750" indent="-285750" algn="just">
              <a:buFontTx/>
              <a:buChar char="-"/>
            </a:pPr>
            <a:r>
              <a:rPr lang="es-ES" dirty="0" smtClean="0"/>
              <a:t>Menor </a:t>
            </a:r>
            <a:r>
              <a:rPr lang="es-ES" dirty="0"/>
              <a:t>estructuración técnica</a:t>
            </a:r>
            <a:r>
              <a:rPr lang="es-ES" dirty="0" smtClean="0"/>
              <a:t>.</a:t>
            </a:r>
          </a:p>
          <a:p>
            <a:pPr marL="285750" indent="-285750" algn="just">
              <a:buFontTx/>
              <a:buChar char="-"/>
            </a:pPr>
            <a:r>
              <a:rPr lang="es-ES" dirty="0" smtClean="0"/>
              <a:t>Evidencia </a:t>
            </a:r>
            <a:r>
              <a:rPr lang="es-ES" dirty="0"/>
              <a:t>empírica más limitada para trastornos severos</a:t>
            </a:r>
            <a:r>
              <a:rPr lang="es-ES" dirty="0" smtClean="0"/>
              <a:t>.</a:t>
            </a:r>
          </a:p>
          <a:p>
            <a:pPr marL="285750" indent="-285750" algn="just">
              <a:buFontTx/>
              <a:buChar char="-"/>
            </a:pPr>
            <a:r>
              <a:rPr lang="es-ES" dirty="0" smtClean="0"/>
              <a:t>Evaluación </a:t>
            </a:r>
            <a:r>
              <a:rPr lang="es-ES" dirty="0"/>
              <a:t>poco </a:t>
            </a:r>
            <a:r>
              <a:rPr lang="es-ES" dirty="0" smtClean="0"/>
              <a:t>operativa.</a:t>
            </a:r>
          </a:p>
          <a:p>
            <a:pPr algn="just"/>
            <a:endParaRPr lang="es-ES" dirty="0"/>
          </a:p>
          <a:p>
            <a:pPr algn="just"/>
            <a:r>
              <a:rPr lang="es-ES" dirty="0" smtClean="0"/>
              <a:t>Ejemplo </a:t>
            </a:r>
            <a:r>
              <a:rPr lang="es-ES" dirty="0"/>
              <a:t>aplicado a la </a:t>
            </a:r>
            <a:r>
              <a:rPr lang="es-ES" dirty="0" smtClean="0"/>
              <a:t>entrevista: Paciente </a:t>
            </a:r>
            <a:r>
              <a:rPr lang="es-ES" dirty="0"/>
              <a:t>desmotivado con su vida laboral</a:t>
            </a:r>
            <a:r>
              <a:rPr lang="es-ES" dirty="0" smtClean="0"/>
              <a:t>: Se </a:t>
            </a:r>
            <a:r>
              <a:rPr lang="es-ES" dirty="0"/>
              <a:t>explora su sentido vital</a:t>
            </a:r>
            <a:r>
              <a:rPr lang="es-ES" dirty="0" smtClean="0"/>
              <a:t>. El </a:t>
            </a:r>
            <a:r>
              <a:rPr lang="es-ES" dirty="0"/>
              <a:t>clínico aplica escucha activa y validación emocional</a:t>
            </a:r>
            <a:r>
              <a:rPr lang="es-ES" dirty="0" smtClean="0"/>
              <a:t>. Se </a:t>
            </a:r>
            <a:r>
              <a:rPr lang="es-ES" dirty="0"/>
              <a:t>indaga la incongruencia entre valores y comportamiento actual.</a:t>
            </a:r>
          </a:p>
        </p:txBody>
      </p:sp>
    </p:spTree>
    <p:extLst>
      <p:ext uri="{BB962C8B-B14F-4D97-AF65-F5344CB8AC3E}">
        <p14:creationId xmlns:p14="http://schemas.microsoft.com/office/powerpoint/2010/main" val="2872235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884367" cy="530620"/>
          </a:xfrm>
          <a:prstGeom prst="rect">
            <a:avLst/>
          </a:prstGeom>
        </p:spPr>
      </p:pic>
      <p:sp>
        <p:nvSpPr>
          <p:cNvPr id="3" name="Rectángulo 2"/>
          <p:cNvSpPr/>
          <p:nvPr/>
        </p:nvSpPr>
        <p:spPr>
          <a:xfrm>
            <a:off x="165835" y="400212"/>
            <a:ext cx="11866220" cy="6463308"/>
          </a:xfrm>
          <a:prstGeom prst="rect">
            <a:avLst/>
          </a:prstGeom>
        </p:spPr>
        <p:txBody>
          <a:bodyPr wrap="square">
            <a:spAutoFit/>
          </a:bodyPr>
          <a:lstStyle/>
          <a:p>
            <a:pPr algn="just"/>
            <a:r>
              <a:rPr lang="es-ES" b="1" dirty="0"/>
              <a:t>1.3.6. Modelo </a:t>
            </a:r>
            <a:r>
              <a:rPr lang="es-ES" b="1" dirty="0" smtClean="0"/>
              <a:t>sistémico</a:t>
            </a:r>
          </a:p>
          <a:p>
            <a:pPr algn="just"/>
            <a:endParaRPr lang="es-ES" dirty="0"/>
          </a:p>
          <a:p>
            <a:pPr algn="just"/>
            <a:r>
              <a:rPr lang="es-ES" dirty="0" smtClean="0"/>
              <a:t>Conceptualización: Considera </a:t>
            </a:r>
            <a:r>
              <a:rPr lang="es-ES" dirty="0"/>
              <a:t>la psicopatología como un síntoma del sistema familiar o grupal, no solo del individuo. Los problemas se entienden como patrones relacionales disfuncionales</a:t>
            </a:r>
            <a:r>
              <a:rPr lang="es-ES" dirty="0" smtClean="0"/>
              <a:t>.</a:t>
            </a:r>
          </a:p>
          <a:p>
            <a:pPr algn="just"/>
            <a:endParaRPr lang="es-ES" dirty="0"/>
          </a:p>
          <a:p>
            <a:pPr algn="just"/>
            <a:r>
              <a:rPr lang="es-ES" dirty="0" smtClean="0"/>
              <a:t>Principios explicativos</a:t>
            </a:r>
          </a:p>
          <a:p>
            <a:pPr marL="285750" indent="-285750" algn="just">
              <a:buFontTx/>
              <a:buChar char="-"/>
            </a:pPr>
            <a:r>
              <a:rPr lang="es-ES" dirty="0" smtClean="0"/>
              <a:t>Circularidad </a:t>
            </a:r>
            <a:r>
              <a:rPr lang="es-ES" dirty="0"/>
              <a:t>causal</a:t>
            </a:r>
            <a:r>
              <a:rPr lang="es-ES" dirty="0" smtClean="0"/>
              <a:t>.</a:t>
            </a:r>
          </a:p>
          <a:p>
            <a:pPr marL="285750" indent="-285750" algn="just">
              <a:buFontTx/>
              <a:buChar char="-"/>
            </a:pPr>
            <a:r>
              <a:rPr lang="es-ES" dirty="0" smtClean="0"/>
              <a:t>Roles</a:t>
            </a:r>
            <a:r>
              <a:rPr lang="es-ES" dirty="0"/>
              <a:t>, alianzas y coaliciones familiares</a:t>
            </a:r>
            <a:r>
              <a:rPr lang="es-ES" dirty="0" smtClean="0"/>
              <a:t>.</a:t>
            </a:r>
          </a:p>
          <a:p>
            <a:pPr marL="285750" indent="-285750" algn="just">
              <a:buFontTx/>
              <a:buChar char="-"/>
            </a:pPr>
            <a:r>
              <a:rPr lang="es-ES" dirty="0" smtClean="0"/>
              <a:t>Homeostasis </a:t>
            </a:r>
            <a:r>
              <a:rPr lang="es-ES" dirty="0"/>
              <a:t>del sistema</a:t>
            </a:r>
            <a:r>
              <a:rPr lang="es-ES" dirty="0" smtClean="0"/>
              <a:t>.</a:t>
            </a:r>
          </a:p>
          <a:p>
            <a:pPr marL="285750" indent="-285750" algn="just">
              <a:buFontTx/>
              <a:buChar char="-"/>
            </a:pPr>
            <a:r>
              <a:rPr lang="es-ES" dirty="0" smtClean="0"/>
              <a:t>Transmisión </a:t>
            </a:r>
            <a:r>
              <a:rPr lang="es-ES" dirty="0" err="1" smtClean="0"/>
              <a:t>transgeneracional</a:t>
            </a:r>
            <a:endParaRPr lang="es-ES" dirty="0" smtClean="0"/>
          </a:p>
          <a:p>
            <a:pPr algn="just"/>
            <a:endParaRPr lang="es-ES" dirty="0"/>
          </a:p>
          <a:p>
            <a:pPr algn="just"/>
            <a:r>
              <a:rPr lang="es-ES" dirty="0" smtClean="0"/>
              <a:t>Fortalezas</a:t>
            </a:r>
          </a:p>
          <a:p>
            <a:pPr marL="285750" indent="-285750" algn="just">
              <a:buFontTx/>
              <a:buChar char="-"/>
            </a:pPr>
            <a:r>
              <a:rPr lang="es-ES" dirty="0" smtClean="0"/>
              <a:t>Enfoque </a:t>
            </a:r>
            <a:r>
              <a:rPr lang="es-ES" dirty="0"/>
              <a:t>útil para problemas familiares, de pareja y adolescentes</a:t>
            </a:r>
            <a:r>
              <a:rPr lang="es-ES" dirty="0" smtClean="0"/>
              <a:t>.</a:t>
            </a:r>
          </a:p>
          <a:p>
            <a:pPr marL="285750" indent="-285750" algn="just">
              <a:buFontTx/>
              <a:buChar char="-"/>
            </a:pPr>
            <a:r>
              <a:rPr lang="es-ES" dirty="0" smtClean="0"/>
              <a:t>Relevante </a:t>
            </a:r>
            <a:r>
              <a:rPr lang="es-ES" dirty="0"/>
              <a:t>para síntomas internalizados que se alimentan en lo relacional</a:t>
            </a:r>
            <a:r>
              <a:rPr lang="es-ES" dirty="0" smtClean="0"/>
              <a:t>.</a:t>
            </a:r>
          </a:p>
          <a:p>
            <a:pPr marL="285750" indent="-285750" algn="just">
              <a:buFontTx/>
              <a:buChar char="-"/>
            </a:pPr>
            <a:r>
              <a:rPr lang="es-ES" dirty="0" smtClean="0"/>
              <a:t>Permite </a:t>
            </a:r>
            <a:r>
              <a:rPr lang="es-ES" dirty="0"/>
              <a:t>intervenciones </a:t>
            </a:r>
            <a:r>
              <a:rPr lang="es-ES" dirty="0" err="1" smtClean="0"/>
              <a:t>multiagente</a:t>
            </a:r>
            <a:endParaRPr lang="es-ES" dirty="0" smtClean="0"/>
          </a:p>
          <a:p>
            <a:pPr algn="just"/>
            <a:endParaRPr lang="es-ES" dirty="0"/>
          </a:p>
          <a:p>
            <a:pPr algn="just"/>
            <a:r>
              <a:rPr lang="es-ES" dirty="0" smtClean="0"/>
              <a:t>Limitaciones</a:t>
            </a:r>
          </a:p>
          <a:p>
            <a:pPr marL="285750" indent="-285750" algn="just">
              <a:buFontTx/>
              <a:buChar char="-"/>
            </a:pPr>
            <a:r>
              <a:rPr lang="es-ES" dirty="0" smtClean="0"/>
              <a:t>Dificultad </a:t>
            </a:r>
            <a:r>
              <a:rPr lang="es-ES" dirty="0"/>
              <a:t>para integrar aspectos individuales y biológicos</a:t>
            </a:r>
            <a:r>
              <a:rPr lang="es-ES" dirty="0" smtClean="0"/>
              <a:t>.</a:t>
            </a:r>
          </a:p>
          <a:p>
            <a:pPr marL="285750" indent="-285750" algn="just">
              <a:buFontTx/>
              <a:buChar char="-"/>
            </a:pPr>
            <a:r>
              <a:rPr lang="es-ES" dirty="0" smtClean="0"/>
              <a:t>No </a:t>
            </a:r>
            <a:r>
              <a:rPr lang="es-ES" dirty="0"/>
              <a:t>siempre viable trabajar con el sistema completo</a:t>
            </a:r>
            <a:r>
              <a:rPr lang="es-ES" dirty="0" smtClean="0"/>
              <a:t>.</a:t>
            </a:r>
          </a:p>
          <a:p>
            <a:pPr marL="285750" indent="-285750" algn="just">
              <a:buFontTx/>
              <a:buChar char="-"/>
            </a:pPr>
            <a:r>
              <a:rPr lang="es-ES" dirty="0" smtClean="0"/>
              <a:t>Requiere </a:t>
            </a:r>
            <a:r>
              <a:rPr lang="es-ES" dirty="0"/>
              <a:t>amplia formación en dinámica </a:t>
            </a:r>
            <a:r>
              <a:rPr lang="es-ES" dirty="0" smtClean="0"/>
              <a:t>familiar</a:t>
            </a:r>
          </a:p>
          <a:p>
            <a:pPr algn="just"/>
            <a:endParaRPr lang="es-ES" dirty="0"/>
          </a:p>
          <a:p>
            <a:pPr algn="just"/>
            <a:r>
              <a:rPr lang="es-ES" dirty="0" smtClean="0"/>
              <a:t>Ejemplo </a:t>
            </a:r>
            <a:r>
              <a:rPr lang="es-ES" dirty="0"/>
              <a:t>aplicado a la </a:t>
            </a:r>
            <a:r>
              <a:rPr lang="es-ES" dirty="0" smtClean="0"/>
              <a:t>entrevista: Adolescente </a:t>
            </a:r>
            <a:r>
              <a:rPr lang="es-ES" dirty="0"/>
              <a:t>con ansiedad escolar</a:t>
            </a:r>
            <a:r>
              <a:rPr lang="es-ES" dirty="0" smtClean="0"/>
              <a:t>: Se </a:t>
            </a:r>
            <a:r>
              <a:rPr lang="es-ES" dirty="0"/>
              <a:t>exploran patrones familiares (“papá resuelve todo por él</a:t>
            </a:r>
            <a:r>
              <a:rPr lang="es-ES" dirty="0" smtClean="0"/>
              <a:t>”). Se </a:t>
            </a:r>
            <a:r>
              <a:rPr lang="es-ES" dirty="0"/>
              <a:t>analiza la función del síntoma en la familia</a:t>
            </a:r>
            <a:r>
              <a:rPr lang="es-ES" dirty="0" smtClean="0"/>
              <a:t>. Se </a:t>
            </a:r>
            <a:r>
              <a:rPr lang="es-ES" dirty="0"/>
              <a:t>consideran intervenciones parentales.</a:t>
            </a:r>
          </a:p>
        </p:txBody>
      </p:sp>
    </p:spTree>
    <p:extLst>
      <p:ext uri="{BB962C8B-B14F-4D97-AF65-F5344CB8AC3E}">
        <p14:creationId xmlns:p14="http://schemas.microsoft.com/office/powerpoint/2010/main" val="2357256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884367" cy="530620"/>
          </a:xfrm>
          <a:prstGeom prst="rect">
            <a:avLst/>
          </a:prstGeom>
        </p:spPr>
      </p:pic>
      <p:sp>
        <p:nvSpPr>
          <p:cNvPr id="3" name="Rectángulo 2"/>
          <p:cNvSpPr/>
          <p:nvPr/>
        </p:nvSpPr>
        <p:spPr>
          <a:xfrm>
            <a:off x="18106" y="464331"/>
            <a:ext cx="12077323" cy="6463308"/>
          </a:xfrm>
          <a:prstGeom prst="rect">
            <a:avLst/>
          </a:prstGeom>
        </p:spPr>
        <p:txBody>
          <a:bodyPr wrap="square">
            <a:spAutoFit/>
          </a:bodyPr>
          <a:lstStyle/>
          <a:p>
            <a:pPr algn="just"/>
            <a:r>
              <a:rPr lang="es-ES" b="1" dirty="0"/>
              <a:t>1.3.7. Modelo integrativo y </a:t>
            </a:r>
            <a:r>
              <a:rPr lang="es-ES" b="1" dirty="0" smtClean="0"/>
              <a:t>biopsicosocial</a:t>
            </a:r>
          </a:p>
          <a:p>
            <a:pPr algn="just"/>
            <a:endParaRPr lang="es-ES" dirty="0"/>
          </a:p>
          <a:p>
            <a:pPr algn="just"/>
            <a:r>
              <a:rPr lang="es-ES" dirty="0" smtClean="0"/>
              <a:t>Conceptualización: En </a:t>
            </a:r>
            <a:r>
              <a:rPr lang="es-ES" dirty="0"/>
              <a:t>la práctica clínica contemporánea se tiende a modelos integrados, especialmente el biopsicosocial, que articula</a:t>
            </a:r>
            <a:r>
              <a:rPr lang="es-ES" dirty="0" smtClean="0"/>
              <a:t>: factores </a:t>
            </a:r>
            <a:r>
              <a:rPr lang="es-ES" dirty="0"/>
              <a:t>biológicos (genética, neuroquímica),factores psicológicos (cogniciones, emociones, conducta),factores sociales (familia, cultura, entorno</a:t>
            </a:r>
            <a:r>
              <a:rPr lang="es-ES" dirty="0" smtClean="0"/>
              <a:t>).</a:t>
            </a:r>
          </a:p>
          <a:p>
            <a:pPr algn="just"/>
            <a:endParaRPr lang="es-ES" dirty="0"/>
          </a:p>
          <a:p>
            <a:pPr algn="just"/>
            <a:r>
              <a:rPr lang="es-ES" dirty="0" smtClean="0"/>
              <a:t>Principios explicativos</a:t>
            </a:r>
          </a:p>
          <a:p>
            <a:pPr marL="285750" indent="-285750" algn="just">
              <a:buFontTx/>
              <a:buChar char="-"/>
            </a:pPr>
            <a:r>
              <a:rPr lang="es-ES" dirty="0" smtClean="0"/>
              <a:t>Multicausalidad. Interacción </a:t>
            </a:r>
            <a:r>
              <a:rPr lang="es-ES" dirty="0"/>
              <a:t>dinámica entre factores</a:t>
            </a:r>
            <a:r>
              <a:rPr lang="es-ES" dirty="0" smtClean="0"/>
              <a:t>.</a:t>
            </a:r>
          </a:p>
          <a:p>
            <a:pPr marL="285750" indent="-285750" algn="just">
              <a:buFontTx/>
              <a:buChar char="-"/>
            </a:pPr>
            <a:r>
              <a:rPr lang="es-ES" dirty="0" smtClean="0"/>
              <a:t>Evaluación </a:t>
            </a:r>
            <a:r>
              <a:rPr lang="es-ES" dirty="0" err="1" smtClean="0"/>
              <a:t>multimétodo</a:t>
            </a:r>
            <a:endParaRPr lang="es-ES" dirty="0" smtClean="0"/>
          </a:p>
          <a:p>
            <a:pPr algn="just"/>
            <a:endParaRPr lang="es-ES" dirty="0"/>
          </a:p>
          <a:p>
            <a:pPr algn="just"/>
            <a:r>
              <a:rPr lang="es-ES" dirty="0" smtClean="0"/>
              <a:t>Fortalezas</a:t>
            </a:r>
          </a:p>
          <a:p>
            <a:pPr marL="285750" indent="-285750" algn="just">
              <a:buFontTx/>
              <a:buChar char="-"/>
            </a:pPr>
            <a:r>
              <a:rPr lang="es-ES" dirty="0" smtClean="0"/>
              <a:t>Permite </a:t>
            </a:r>
            <a:r>
              <a:rPr lang="es-ES" dirty="0"/>
              <a:t>explicaciones realistas y matizadas</a:t>
            </a:r>
            <a:r>
              <a:rPr lang="es-ES" dirty="0" smtClean="0"/>
              <a:t>.</a:t>
            </a:r>
          </a:p>
          <a:p>
            <a:pPr marL="285750" indent="-285750" algn="just">
              <a:buFontTx/>
              <a:buChar char="-"/>
            </a:pPr>
            <a:r>
              <a:rPr lang="es-ES" dirty="0" smtClean="0"/>
              <a:t>Facilita </a:t>
            </a:r>
            <a:r>
              <a:rPr lang="es-ES" dirty="0"/>
              <a:t>intervenciones combinadas (psicoterapia + farmacoterapia</a:t>
            </a:r>
            <a:r>
              <a:rPr lang="es-ES" dirty="0" smtClean="0"/>
              <a:t>).</a:t>
            </a:r>
          </a:p>
          <a:p>
            <a:pPr marL="285750" indent="-285750" algn="just">
              <a:buFontTx/>
              <a:buChar char="-"/>
            </a:pPr>
            <a:r>
              <a:rPr lang="es-ES" dirty="0" smtClean="0"/>
              <a:t>Es </a:t>
            </a:r>
            <a:r>
              <a:rPr lang="es-ES" dirty="0"/>
              <a:t>compatible con la evidencia empírica en salud </a:t>
            </a:r>
            <a:r>
              <a:rPr lang="es-ES" dirty="0" smtClean="0"/>
              <a:t>mental</a:t>
            </a:r>
          </a:p>
          <a:p>
            <a:pPr algn="just"/>
            <a:endParaRPr lang="es-ES" dirty="0"/>
          </a:p>
          <a:p>
            <a:pPr algn="just"/>
            <a:r>
              <a:rPr lang="es-ES" dirty="0" smtClean="0"/>
              <a:t>Limitaciones</a:t>
            </a:r>
          </a:p>
          <a:p>
            <a:pPr marL="285750" indent="-285750" algn="just">
              <a:buFontTx/>
              <a:buChar char="-"/>
            </a:pPr>
            <a:r>
              <a:rPr lang="es-ES" dirty="0" smtClean="0"/>
              <a:t>Requiere </a:t>
            </a:r>
            <a:r>
              <a:rPr lang="es-ES" dirty="0"/>
              <a:t>un alto nivel de sofisticación clínica</a:t>
            </a:r>
            <a:r>
              <a:rPr lang="es-ES" dirty="0" smtClean="0"/>
              <a:t>.</a:t>
            </a:r>
          </a:p>
          <a:p>
            <a:pPr marL="285750" indent="-285750" algn="just">
              <a:buFontTx/>
              <a:buChar char="-"/>
            </a:pPr>
            <a:r>
              <a:rPr lang="es-ES" dirty="0" smtClean="0"/>
              <a:t>Riesgo </a:t>
            </a:r>
            <a:r>
              <a:rPr lang="es-ES" dirty="0"/>
              <a:t>de eclecticismo sin coherencia teórica</a:t>
            </a:r>
            <a:r>
              <a:rPr lang="es-ES" dirty="0" smtClean="0"/>
              <a:t>.</a:t>
            </a:r>
          </a:p>
          <a:p>
            <a:pPr marL="285750" indent="-285750" algn="just">
              <a:buFontTx/>
              <a:buChar char="-"/>
            </a:pPr>
            <a:r>
              <a:rPr lang="es-ES" dirty="0" smtClean="0"/>
              <a:t>Dificultad </a:t>
            </a:r>
            <a:r>
              <a:rPr lang="es-ES" dirty="0"/>
              <a:t>para </a:t>
            </a:r>
            <a:r>
              <a:rPr lang="es-ES" dirty="0" err="1"/>
              <a:t>operacionalizar</a:t>
            </a:r>
            <a:r>
              <a:rPr lang="es-ES" dirty="0"/>
              <a:t> todas las </a:t>
            </a:r>
            <a:r>
              <a:rPr lang="es-ES" dirty="0" smtClean="0"/>
              <a:t>variables</a:t>
            </a:r>
          </a:p>
          <a:p>
            <a:pPr algn="just"/>
            <a:endParaRPr lang="es-ES" dirty="0"/>
          </a:p>
          <a:p>
            <a:pPr algn="just"/>
            <a:r>
              <a:rPr lang="es-ES" dirty="0" smtClean="0"/>
              <a:t>Ejemplo </a:t>
            </a:r>
            <a:r>
              <a:rPr lang="es-ES" dirty="0"/>
              <a:t>aplicado a la </a:t>
            </a:r>
            <a:r>
              <a:rPr lang="es-ES" dirty="0" smtClean="0"/>
              <a:t>entrevista: Paciente </a:t>
            </a:r>
            <a:r>
              <a:rPr lang="es-ES" dirty="0"/>
              <a:t>con trastorno de pánico</a:t>
            </a:r>
            <a:r>
              <a:rPr lang="es-ES" dirty="0" smtClean="0"/>
              <a:t>: Se </a:t>
            </a:r>
            <a:r>
              <a:rPr lang="es-ES" dirty="0"/>
              <a:t>explora predisposición biológica a la ansiedad</a:t>
            </a:r>
            <a:r>
              <a:rPr lang="es-ES" dirty="0" smtClean="0"/>
              <a:t>. Se </a:t>
            </a:r>
            <a:r>
              <a:rPr lang="es-ES" dirty="0"/>
              <a:t>analiza interpretación catastrofista de sensaciones corporales</a:t>
            </a:r>
            <a:r>
              <a:rPr lang="es-ES" dirty="0" smtClean="0"/>
              <a:t>. Se </a:t>
            </a:r>
            <a:r>
              <a:rPr lang="es-ES" dirty="0"/>
              <a:t>evalúan estresores psicosociales (sobrecarga laboral, conflictos).Se plantea una intervención multimodal.</a:t>
            </a:r>
          </a:p>
        </p:txBody>
      </p:sp>
    </p:spTree>
    <p:extLst>
      <p:ext uri="{BB962C8B-B14F-4D97-AF65-F5344CB8AC3E}">
        <p14:creationId xmlns:p14="http://schemas.microsoft.com/office/powerpoint/2010/main" val="1577972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170770" y="1118357"/>
            <a:ext cx="10254704" cy="3139321"/>
          </a:xfrm>
          <a:prstGeom prst="rect">
            <a:avLst/>
          </a:prstGeom>
        </p:spPr>
        <p:txBody>
          <a:bodyPr wrap="square">
            <a:spAutoFit/>
          </a:bodyPr>
          <a:lstStyle/>
          <a:p>
            <a:r>
              <a:rPr lang="es-ES" dirty="0"/>
              <a:t>Esquema: Qué considera cada modelo como “causa del trastorno</a:t>
            </a:r>
            <a:r>
              <a:rPr lang="es-ES" dirty="0" smtClean="0"/>
              <a:t>”</a:t>
            </a:r>
          </a:p>
          <a:p>
            <a:endParaRPr lang="es-ES" dirty="0"/>
          </a:p>
          <a:p>
            <a:pPr algn="just"/>
            <a:r>
              <a:rPr lang="es-ES" b="1" dirty="0" smtClean="0"/>
              <a:t>Modelo</a:t>
            </a:r>
            <a:r>
              <a:rPr lang="es-ES" b="1" dirty="0"/>
              <a:t>	</a:t>
            </a:r>
            <a:r>
              <a:rPr lang="es-ES" b="1" dirty="0" smtClean="0"/>
              <a:t>		Causa </a:t>
            </a:r>
            <a:r>
              <a:rPr lang="es-ES" b="1" dirty="0"/>
              <a:t>principal	</a:t>
            </a:r>
            <a:r>
              <a:rPr lang="es-ES" b="1" dirty="0" smtClean="0"/>
              <a:t>		Ejemplo</a:t>
            </a:r>
          </a:p>
          <a:p>
            <a:pPr algn="just"/>
            <a:endParaRPr lang="es-ES" dirty="0" smtClean="0"/>
          </a:p>
          <a:p>
            <a:pPr algn="just"/>
            <a:r>
              <a:rPr lang="es-ES" dirty="0" smtClean="0"/>
              <a:t>Biomédico</a:t>
            </a:r>
            <a:r>
              <a:rPr lang="es-ES" dirty="0"/>
              <a:t>	</a:t>
            </a:r>
            <a:r>
              <a:rPr lang="es-ES" dirty="0" smtClean="0"/>
              <a:t>	Disfunción </a:t>
            </a:r>
            <a:r>
              <a:rPr lang="es-ES" dirty="0"/>
              <a:t>neurobiológica	</a:t>
            </a:r>
            <a:r>
              <a:rPr lang="es-ES" dirty="0" smtClean="0"/>
              <a:t>	Déficit </a:t>
            </a:r>
            <a:r>
              <a:rPr lang="es-ES" dirty="0"/>
              <a:t>de serotonina en </a:t>
            </a:r>
            <a:r>
              <a:rPr lang="es-ES" dirty="0" smtClean="0"/>
              <a:t>depresión</a:t>
            </a:r>
          </a:p>
          <a:p>
            <a:pPr algn="just"/>
            <a:r>
              <a:rPr lang="es-ES" dirty="0" smtClean="0"/>
              <a:t>Psicodinámico</a:t>
            </a:r>
            <a:r>
              <a:rPr lang="es-ES" dirty="0"/>
              <a:t>	</a:t>
            </a:r>
            <a:r>
              <a:rPr lang="es-ES" dirty="0" smtClean="0"/>
              <a:t>	Conflicto </a:t>
            </a:r>
            <a:r>
              <a:rPr lang="es-ES" dirty="0" err="1"/>
              <a:t>intrapsíquico</a:t>
            </a:r>
            <a:r>
              <a:rPr lang="es-ES" dirty="0"/>
              <a:t>	</a:t>
            </a:r>
            <a:r>
              <a:rPr lang="es-ES" dirty="0" smtClean="0"/>
              <a:t>	Ansiedad </a:t>
            </a:r>
            <a:r>
              <a:rPr lang="es-ES" dirty="0"/>
              <a:t>por duelo no </a:t>
            </a:r>
            <a:r>
              <a:rPr lang="es-ES" dirty="0" smtClean="0"/>
              <a:t>elaborado</a:t>
            </a:r>
          </a:p>
          <a:p>
            <a:pPr algn="just"/>
            <a:r>
              <a:rPr lang="es-ES" dirty="0" smtClean="0"/>
              <a:t>Conductual</a:t>
            </a:r>
            <a:r>
              <a:rPr lang="es-ES" dirty="0"/>
              <a:t>	</a:t>
            </a:r>
            <a:r>
              <a:rPr lang="es-ES" dirty="0" smtClean="0"/>
              <a:t>	Aprendizaje </a:t>
            </a:r>
            <a:r>
              <a:rPr lang="es-ES" dirty="0" err="1"/>
              <a:t>desadaptativo</a:t>
            </a:r>
            <a:r>
              <a:rPr lang="es-ES" dirty="0"/>
              <a:t>	</a:t>
            </a:r>
            <a:r>
              <a:rPr lang="es-ES" dirty="0" smtClean="0"/>
              <a:t>	Evitación reforzada</a:t>
            </a:r>
          </a:p>
          <a:p>
            <a:pPr algn="just"/>
            <a:r>
              <a:rPr lang="es-ES" dirty="0" smtClean="0"/>
              <a:t>Cognitivo		</a:t>
            </a:r>
            <a:r>
              <a:rPr lang="es-ES" dirty="0"/>
              <a:t>	Distorsiones y esquemas	</a:t>
            </a:r>
            <a:r>
              <a:rPr lang="es-ES" dirty="0" smtClean="0"/>
              <a:t>	Catastrofismo</a:t>
            </a:r>
          </a:p>
          <a:p>
            <a:pPr algn="just"/>
            <a:r>
              <a:rPr lang="es-ES" dirty="0" smtClean="0"/>
              <a:t>Humanista	</a:t>
            </a:r>
            <a:r>
              <a:rPr lang="es-ES" dirty="0"/>
              <a:t>	Incongruencia yo–experiencia	Bloqueo </a:t>
            </a:r>
            <a:r>
              <a:rPr lang="es-ES" dirty="0" smtClean="0"/>
              <a:t>personal</a:t>
            </a:r>
          </a:p>
          <a:p>
            <a:pPr algn="just"/>
            <a:r>
              <a:rPr lang="es-ES" dirty="0" smtClean="0"/>
              <a:t>Sistémico</a:t>
            </a:r>
            <a:r>
              <a:rPr lang="es-ES" dirty="0"/>
              <a:t>	</a:t>
            </a:r>
            <a:r>
              <a:rPr lang="es-ES" dirty="0" smtClean="0"/>
              <a:t>		Patrones </a:t>
            </a:r>
            <a:r>
              <a:rPr lang="es-ES" dirty="0"/>
              <a:t>relacionales	</a:t>
            </a:r>
            <a:r>
              <a:rPr lang="es-ES" dirty="0" smtClean="0"/>
              <a:t>	Alianza madre-hijo</a:t>
            </a:r>
          </a:p>
          <a:p>
            <a:pPr algn="just"/>
            <a:r>
              <a:rPr lang="es-ES" dirty="0" smtClean="0"/>
              <a:t>Integrativo</a:t>
            </a:r>
            <a:r>
              <a:rPr lang="es-ES" dirty="0"/>
              <a:t>	</a:t>
            </a:r>
            <a:r>
              <a:rPr lang="es-ES" dirty="0" smtClean="0"/>
              <a:t>	Interacción </a:t>
            </a:r>
            <a:r>
              <a:rPr lang="es-ES" dirty="0"/>
              <a:t>múltiple	</a:t>
            </a:r>
            <a:r>
              <a:rPr lang="es-ES" dirty="0" smtClean="0"/>
              <a:t>	Estrés </a:t>
            </a:r>
            <a:r>
              <a:rPr lang="es-ES" dirty="0"/>
              <a:t>+ rasgos + contexto</a:t>
            </a:r>
          </a:p>
        </p:txBody>
      </p:sp>
      <p:cxnSp>
        <p:nvCxnSpPr>
          <p:cNvPr id="4" name="Conector recto 3"/>
          <p:cNvCxnSpPr/>
          <p:nvPr/>
        </p:nvCxnSpPr>
        <p:spPr>
          <a:xfrm flipV="1">
            <a:off x="254524" y="2045616"/>
            <a:ext cx="9681328" cy="2828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639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2006478" y="139149"/>
            <a:ext cx="9853562" cy="369332"/>
          </a:xfrm>
          <a:prstGeom prst="rect">
            <a:avLst/>
          </a:prstGeom>
        </p:spPr>
        <p:txBody>
          <a:bodyPr wrap="square">
            <a:spAutoFit/>
          </a:bodyPr>
          <a:lstStyle/>
          <a:p>
            <a:pPr algn="just"/>
            <a:r>
              <a:rPr lang="es-ES" b="1" dirty="0" smtClean="0"/>
              <a:t>1.4 El proceso clínico y la evaluación psicológica</a:t>
            </a:r>
            <a:endParaRPr lang="es-ES" b="1" dirty="0"/>
          </a:p>
        </p:txBody>
      </p:sp>
      <p:sp>
        <p:nvSpPr>
          <p:cNvPr id="2" name="Rectángulo 1"/>
          <p:cNvSpPr/>
          <p:nvPr/>
        </p:nvSpPr>
        <p:spPr>
          <a:xfrm>
            <a:off x="322906" y="836298"/>
            <a:ext cx="11736309" cy="3693319"/>
          </a:xfrm>
          <a:prstGeom prst="rect">
            <a:avLst/>
          </a:prstGeom>
        </p:spPr>
        <p:txBody>
          <a:bodyPr wrap="square">
            <a:spAutoFit/>
          </a:bodyPr>
          <a:lstStyle/>
          <a:p>
            <a:pPr algn="just"/>
            <a:r>
              <a:rPr lang="es-ES" b="1" dirty="0" smtClean="0"/>
              <a:t>1.4.1 Evaluación</a:t>
            </a:r>
          </a:p>
          <a:p>
            <a:pPr algn="just"/>
            <a:endParaRPr lang="es-ES" dirty="0"/>
          </a:p>
          <a:p>
            <a:pPr algn="just"/>
            <a:r>
              <a:rPr lang="es-ES" dirty="0" smtClean="0"/>
              <a:t>La </a:t>
            </a:r>
            <a:r>
              <a:rPr lang="es-ES" dirty="0"/>
              <a:t>evaluación psicológica constituye uno de los pilares nucleares de la Psicología Clínica, en tanto que </a:t>
            </a:r>
            <a:r>
              <a:rPr lang="es-ES" b="1" dirty="0"/>
              <a:t>proceso sistemático, científico y éticamente regulado </a:t>
            </a:r>
            <a:r>
              <a:rPr lang="es-ES" dirty="0"/>
              <a:t>orientado a la comprensión del funcionamiento psicológico de la persona, la identificación de problemas psicopatológicos y la toma de decisiones clínicas fundamentadas. </a:t>
            </a:r>
            <a:endParaRPr lang="es-ES" dirty="0" smtClean="0"/>
          </a:p>
          <a:p>
            <a:pPr algn="just"/>
            <a:endParaRPr lang="es-ES" dirty="0"/>
          </a:p>
          <a:p>
            <a:pPr algn="just"/>
            <a:r>
              <a:rPr lang="es-ES" dirty="0" smtClean="0"/>
              <a:t>A </a:t>
            </a:r>
            <a:r>
              <a:rPr lang="es-ES" dirty="0"/>
              <a:t>diferencia de concepciones reduccionistas centradas exclusivamente en la asignación diagnóstica</a:t>
            </a:r>
            <a:r>
              <a:rPr lang="es-ES" b="1" dirty="0"/>
              <a:t>, la evaluación clínica contemporánea se concibe como un proceso dinámico, </a:t>
            </a:r>
            <a:r>
              <a:rPr lang="es-ES" b="1" dirty="0" err="1"/>
              <a:t>multimétodo</a:t>
            </a:r>
            <a:r>
              <a:rPr lang="es-ES" b="1" dirty="0"/>
              <a:t> y contextualizado</a:t>
            </a:r>
            <a:r>
              <a:rPr lang="es-ES" dirty="0"/>
              <a:t>, que integra información procedente de diversas fuentes y niveles de análisis</a:t>
            </a:r>
            <a:r>
              <a:rPr lang="es-ES" dirty="0" smtClean="0"/>
              <a:t>.</a:t>
            </a:r>
          </a:p>
          <a:p>
            <a:pPr algn="just"/>
            <a:endParaRPr lang="es-ES" dirty="0"/>
          </a:p>
          <a:p>
            <a:pPr algn="just"/>
            <a:r>
              <a:rPr lang="es-ES" dirty="0"/>
              <a:t>Desde una perspectiva clásica, la evaluación psicológica se ha definido como el proceso de recogida, análisis e integración de información relevante sobre una persona, utilizando </a:t>
            </a:r>
            <a:r>
              <a:rPr lang="es-ES" b="1" dirty="0"/>
              <a:t>procedimientos estandarizados y no estandarizados</a:t>
            </a:r>
            <a:r>
              <a:rPr lang="es-ES" dirty="0"/>
              <a:t>, con el fin de describir, explicar, predecir y, en última instancia, intervenir sobre la conducta y la experiencia subjetiva.</a:t>
            </a:r>
          </a:p>
        </p:txBody>
      </p:sp>
    </p:spTree>
    <p:extLst>
      <p:ext uri="{BB962C8B-B14F-4D97-AF65-F5344CB8AC3E}">
        <p14:creationId xmlns:p14="http://schemas.microsoft.com/office/powerpoint/2010/main" val="2376895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924629"/>
            <a:ext cx="11839060" cy="3970318"/>
          </a:xfrm>
          <a:prstGeom prst="rect">
            <a:avLst/>
          </a:prstGeom>
        </p:spPr>
        <p:txBody>
          <a:bodyPr wrap="square">
            <a:spAutoFit/>
          </a:bodyPr>
          <a:lstStyle/>
          <a:p>
            <a:r>
              <a:rPr lang="es-ES" dirty="0"/>
              <a:t>En el ámbito clínico, </a:t>
            </a:r>
            <a:r>
              <a:rPr lang="es-ES" b="1" dirty="0"/>
              <a:t>los objetivos principales de la evaluación </a:t>
            </a:r>
            <a:r>
              <a:rPr lang="es-ES" dirty="0"/>
              <a:t>incluyen</a:t>
            </a:r>
            <a:r>
              <a:rPr lang="es-ES" dirty="0" smtClean="0"/>
              <a:t>:</a:t>
            </a:r>
          </a:p>
          <a:p>
            <a:endParaRPr lang="es-ES" dirty="0"/>
          </a:p>
          <a:p>
            <a:pPr marL="285750" indent="-285750">
              <a:buFontTx/>
              <a:buChar char="-"/>
            </a:pPr>
            <a:r>
              <a:rPr lang="es-ES" dirty="0" smtClean="0"/>
              <a:t>Delimitación </a:t>
            </a:r>
            <a:r>
              <a:rPr lang="es-ES" dirty="0"/>
              <a:t>del motivo de consulta, diferenciando entre demanda explícita, demanda implícita y necesidades reales del paciente</a:t>
            </a:r>
            <a:r>
              <a:rPr lang="es-ES" dirty="0" smtClean="0"/>
              <a:t>.</a:t>
            </a:r>
          </a:p>
          <a:p>
            <a:pPr marL="285750" indent="-285750">
              <a:buFontTx/>
              <a:buChar char="-"/>
            </a:pPr>
            <a:r>
              <a:rPr lang="es-ES" dirty="0" smtClean="0"/>
              <a:t>Identificación </a:t>
            </a:r>
            <a:r>
              <a:rPr lang="es-ES" dirty="0"/>
              <a:t>y descripción del problema psicológico, incluyendo síntomas, conductas problema, emociones asociadas y cogniciones relevantes</a:t>
            </a:r>
            <a:r>
              <a:rPr lang="es-ES" dirty="0" smtClean="0"/>
              <a:t>.</a:t>
            </a:r>
          </a:p>
          <a:p>
            <a:pPr marL="285750" indent="-285750">
              <a:buFontTx/>
              <a:buChar char="-"/>
            </a:pPr>
            <a:r>
              <a:rPr lang="es-ES" dirty="0" smtClean="0"/>
              <a:t>Establecimiento </a:t>
            </a:r>
            <a:r>
              <a:rPr lang="es-ES" dirty="0"/>
              <a:t>de hipótesis explicativas, atendiendo a factores predisponentes, precipitantes, mantenedores y protectores</a:t>
            </a:r>
            <a:r>
              <a:rPr lang="es-ES" dirty="0" smtClean="0"/>
              <a:t>.</a:t>
            </a:r>
          </a:p>
          <a:p>
            <a:pPr marL="285750" indent="-285750">
              <a:buFontTx/>
              <a:buChar char="-"/>
            </a:pPr>
            <a:r>
              <a:rPr lang="es-ES" dirty="0" smtClean="0"/>
              <a:t>Formulación </a:t>
            </a:r>
            <a:r>
              <a:rPr lang="es-ES" dirty="0"/>
              <a:t>diagnóstica, cuando procede, de acuerdo con sistemas clasificatorios vigentes</a:t>
            </a:r>
            <a:r>
              <a:rPr lang="es-ES" dirty="0" smtClean="0"/>
              <a:t>.</a:t>
            </a:r>
          </a:p>
          <a:p>
            <a:pPr marL="285750" indent="-285750">
              <a:buFontTx/>
              <a:buChar char="-"/>
            </a:pPr>
            <a:r>
              <a:rPr lang="es-ES" dirty="0" smtClean="0"/>
              <a:t>Planificación </a:t>
            </a:r>
            <a:r>
              <a:rPr lang="es-ES" dirty="0"/>
              <a:t>de la intervención, seleccionando estrategias terapéuticas basadas en la evidencia</a:t>
            </a:r>
            <a:r>
              <a:rPr lang="es-ES" dirty="0" smtClean="0"/>
              <a:t>.</a:t>
            </a:r>
          </a:p>
          <a:p>
            <a:pPr marL="285750" indent="-285750">
              <a:buFontTx/>
              <a:buChar char="-"/>
            </a:pPr>
            <a:r>
              <a:rPr lang="es-ES" dirty="0" smtClean="0"/>
              <a:t>Evaluación </a:t>
            </a:r>
            <a:r>
              <a:rPr lang="es-ES" dirty="0"/>
              <a:t>del cambio y seguimiento, valorando la eficacia del tratamiento y la evolución </a:t>
            </a:r>
            <a:r>
              <a:rPr lang="es-ES" dirty="0" smtClean="0"/>
              <a:t>clínica.</a:t>
            </a:r>
          </a:p>
          <a:p>
            <a:pPr marL="285750" indent="-285750">
              <a:buFontTx/>
              <a:buChar char="-"/>
            </a:pPr>
            <a:endParaRPr lang="es-ES" dirty="0"/>
          </a:p>
          <a:p>
            <a:pPr algn="ctr"/>
            <a:r>
              <a:rPr lang="es-ES" dirty="0" smtClean="0"/>
              <a:t>Esta </a:t>
            </a:r>
            <a:r>
              <a:rPr lang="es-ES" dirty="0"/>
              <a:t>concepción sitúa la evaluación </a:t>
            </a:r>
            <a:r>
              <a:rPr lang="es-ES" b="1" dirty="0"/>
              <a:t>no como un acto puntual, sino como un proceso transversal </a:t>
            </a:r>
            <a:r>
              <a:rPr lang="es-ES" dirty="0"/>
              <a:t>que </a:t>
            </a:r>
            <a:endParaRPr lang="es-ES" dirty="0" smtClean="0"/>
          </a:p>
          <a:p>
            <a:pPr algn="ctr"/>
            <a:r>
              <a:rPr lang="es-ES" dirty="0" smtClean="0"/>
              <a:t>acompaña </a:t>
            </a:r>
            <a:r>
              <a:rPr lang="es-ES" dirty="0"/>
              <a:t>a todas las fases de la intervención clínica.</a:t>
            </a:r>
          </a:p>
        </p:txBody>
      </p:sp>
    </p:spTree>
    <p:extLst>
      <p:ext uri="{BB962C8B-B14F-4D97-AF65-F5344CB8AC3E}">
        <p14:creationId xmlns:p14="http://schemas.microsoft.com/office/powerpoint/2010/main" val="907499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stretch>
            <a:fillRect/>
          </a:stretch>
        </p:blipFill>
        <p:spPr>
          <a:xfrm>
            <a:off x="165835" y="1"/>
            <a:ext cx="1541046" cy="924628"/>
          </a:xfrm>
          <a:prstGeom prst="rect">
            <a:avLst/>
          </a:prstGeom>
        </p:spPr>
      </p:pic>
      <p:sp>
        <p:nvSpPr>
          <p:cNvPr id="2" name="Rectángulo 1"/>
          <p:cNvSpPr/>
          <p:nvPr/>
        </p:nvSpPr>
        <p:spPr>
          <a:xfrm>
            <a:off x="277640" y="924629"/>
            <a:ext cx="11781576" cy="4524315"/>
          </a:xfrm>
          <a:prstGeom prst="rect">
            <a:avLst/>
          </a:prstGeom>
        </p:spPr>
        <p:txBody>
          <a:bodyPr wrap="square">
            <a:spAutoFit/>
          </a:bodyPr>
          <a:lstStyle/>
          <a:p>
            <a:pPr algn="just"/>
            <a:r>
              <a:rPr lang="es-ES" b="1" dirty="0"/>
              <a:t>Evaluación </a:t>
            </a:r>
            <a:r>
              <a:rPr lang="es-ES" b="1" dirty="0" err="1"/>
              <a:t>multimétodo</a:t>
            </a:r>
            <a:r>
              <a:rPr lang="es-ES" b="1" dirty="0"/>
              <a:t> y </a:t>
            </a:r>
            <a:r>
              <a:rPr lang="es-ES" b="1" dirty="0" err="1" smtClean="0"/>
              <a:t>multifuente</a:t>
            </a:r>
            <a:endParaRPr lang="es-ES" b="1" dirty="0" smtClean="0"/>
          </a:p>
          <a:p>
            <a:pPr algn="just"/>
            <a:endParaRPr lang="es-ES" dirty="0"/>
          </a:p>
          <a:p>
            <a:pPr algn="just"/>
            <a:r>
              <a:rPr lang="es-ES" dirty="0" smtClean="0"/>
              <a:t>Uno </a:t>
            </a:r>
            <a:r>
              <a:rPr lang="es-ES" dirty="0"/>
              <a:t>de los principios fundamentales de la evaluación clínica es la utilización de múltiples métodos y fuentes de información, con el objetivo de aumentar la validez y fiabilidad de las conclusiones clínicas</a:t>
            </a:r>
            <a:r>
              <a:rPr lang="es-ES" dirty="0" smtClean="0"/>
              <a:t>.</a:t>
            </a:r>
          </a:p>
          <a:p>
            <a:pPr algn="just"/>
            <a:endParaRPr lang="es-ES" dirty="0"/>
          </a:p>
          <a:p>
            <a:pPr algn="just"/>
            <a:r>
              <a:rPr lang="es-ES" dirty="0" smtClean="0"/>
              <a:t>Entre </a:t>
            </a:r>
            <a:r>
              <a:rPr lang="es-ES" dirty="0"/>
              <a:t>los métodos más utilizados se incluyen</a:t>
            </a:r>
            <a:r>
              <a:rPr lang="es-ES" dirty="0" smtClean="0"/>
              <a:t>:</a:t>
            </a:r>
          </a:p>
          <a:p>
            <a:pPr algn="just"/>
            <a:endParaRPr lang="es-ES" dirty="0"/>
          </a:p>
          <a:p>
            <a:pPr marL="285750" indent="-285750" algn="just">
              <a:buFontTx/>
              <a:buChar char="-"/>
            </a:pPr>
            <a:r>
              <a:rPr lang="es-ES" dirty="0" smtClean="0"/>
              <a:t>Entrevistas </a:t>
            </a:r>
            <a:r>
              <a:rPr lang="es-ES" dirty="0"/>
              <a:t>clínicas estructuradas y semiestructuradas</a:t>
            </a:r>
            <a:r>
              <a:rPr lang="es-ES" dirty="0" smtClean="0"/>
              <a:t>.</a:t>
            </a:r>
          </a:p>
          <a:p>
            <a:pPr marL="285750" indent="-285750" algn="just">
              <a:buFontTx/>
              <a:buChar char="-"/>
            </a:pPr>
            <a:r>
              <a:rPr lang="es-ES" dirty="0" smtClean="0"/>
              <a:t>Pruebas </a:t>
            </a:r>
            <a:r>
              <a:rPr lang="es-ES" dirty="0"/>
              <a:t>psicométricas (cuestionarios, escalas, inventarios</a:t>
            </a:r>
            <a:r>
              <a:rPr lang="es-ES" dirty="0" smtClean="0"/>
              <a:t>).</a:t>
            </a:r>
          </a:p>
          <a:p>
            <a:pPr marL="285750" indent="-285750" algn="just">
              <a:buFontTx/>
              <a:buChar char="-"/>
            </a:pPr>
            <a:r>
              <a:rPr lang="es-ES" dirty="0" smtClean="0"/>
              <a:t>Observación </a:t>
            </a:r>
            <a:r>
              <a:rPr lang="es-ES" dirty="0"/>
              <a:t>conductual, en contextos naturales o controlados</a:t>
            </a:r>
            <a:r>
              <a:rPr lang="es-ES" dirty="0" smtClean="0"/>
              <a:t>.</a:t>
            </a:r>
          </a:p>
          <a:p>
            <a:pPr marL="285750" indent="-285750" algn="just">
              <a:buFontTx/>
              <a:buChar char="-"/>
            </a:pPr>
            <a:r>
              <a:rPr lang="es-ES" dirty="0" smtClean="0"/>
              <a:t>Registros </a:t>
            </a:r>
            <a:r>
              <a:rPr lang="es-ES" dirty="0"/>
              <a:t>psicofisiológicos, cuando resulta pertinente</a:t>
            </a:r>
            <a:r>
              <a:rPr lang="es-ES" dirty="0" smtClean="0"/>
              <a:t>.</a:t>
            </a:r>
          </a:p>
          <a:p>
            <a:pPr marL="285750" indent="-285750" algn="just">
              <a:buFontTx/>
              <a:buChar char="-"/>
            </a:pPr>
            <a:r>
              <a:rPr lang="es-ES" dirty="0" smtClean="0"/>
              <a:t>Informes </a:t>
            </a:r>
            <a:r>
              <a:rPr lang="es-ES" dirty="0"/>
              <a:t>de terceros (familiares, docentes, otros profesionales sanitarios</a:t>
            </a:r>
            <a:r>
              <a:rPr lang="es-ES" dirty="0" smtClean="0"/>
              <a:t>).</a:t>
            </a:r>
          </a:p>
          <a:p>
            <a:pPr marL="285750" indent="-285750" algn="just">
              <a:buFontTx/>
              <a:buChar char="-"/>
            </a:pPr>
            <a:r>
              <a:rPr lang="es-ES" dirty="0" smtClean="0"/>
              <a:t>Análisis </a:t>
            </a:r>
            <a:r>
              <a:rPr lang="es-ES" dirty="0"/>
              <a:t>de documentos clínicos previos</a:t>
            </a:r>
            <a:r>
              <a:rPr lang="es-ES" dirty="0" smtClean="0"/>
              <a:t>.</a:t>
            </a:r>
          </a:p>
          <a:p>
            <a:pPr marL="285750" indent="-285750" algn="just">
              <a:buFontTx/>
              <a:buChar char="-"/>
            </a:pPr>
            <a:endParaRPr lang="es-ES" dirty="0"/>
          </a:p>
          <a:p>
            <a:pPr algn="ctr"/>
            <a:r>
              <a:rPr lang="es-ES" dirty="0" smtClean="0"/>
              <a:t>La </a:t>
            </a:r>
            <a:r>
              <a:rPr lang="es-ES" dirty="0"/>
              <a:t>integración de estos datos </a:t>
            </a:r>
            <a:r>
              <a:rPr lang="es-ES" b="1" dirty="0"/>
              <a:t>requiere competencias avanzadas de análisis clínico</a:t>
            </a:r>
            <a:r>
              <a:rPr lang="es-ES" dirty="0"/>
              <a:t>, evitando tanto el uso acrítico de instrumentos como la dependencia exclusiva de la intuición profesional.</a:t>
            </a:r>
          </a:p>
        </p:txBody>
      </p:sp>
    </p:spTree>
    <p:extLst>
      <p:ext uri="{BB962C8B-B14F-4D97-AF65-F5344CB8AC3E}">
        <p14:creationId xmlns:p14="http://schemas.microsoft.com/office/powerpoint/2010/main" val="709643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092597" cy="655558"/>
          </a:xfrm>
          <a:prstGeom prst="rect">
            <a:avLst/>
          </a:prstGeom>
        </p:spPr>
      </p:pic>
      <p:sp>
        <p:nvSpPr>
          <p:cNvPr id="2" name="Rectángulo 1"/>
          <p:cNvSpPr/>
          <p:nvPr/>
        </p:nvSpPr>
        <p:spPr>
          <a:xfrm>
            <a:off x="165835" y="560261"/>
            <a:ext cx="11866220" cy="6186309"/>
          </a:xfrm>
          <a:prstGeom prst="rect">
            <a:avLst/>
          </a:prstGeom>
        </p:spPr>
        <p:txBody>
          <a:bodyPr wrap="square">
            <a:spAutoFit/>
          </a:bodyPr>
          <a:lstStyle/>
          <a:p>
            <a:pPr algn="just"/>
            <a:r>
              <a:rPr lang="es-ES" b="1" dirty="0" smtClean="0"/>
              <a:t>Sistemas </a:t>
            </a:r>
            <a:r>
              <a:rPr lang="es-ES" b="1" dirty="0"/>
              <a:t>de clasificación </a:t>
            </a:r>
            <a:r>
              <a:rPr lang="es-ES" b="1" dirty="0" smtClean="0"/>
              <a:t>diagnóstica</a:t>
            </a:r>
          </a:p>
          <a:p>
            <a:pPr algn="just"/>
            <a:endParaRPr lang="es-ES" dirty="0"/>
          </a:p>
          <a:p>
            <a:pPr algn="just"/>
            <a:r>
              <a:rPr lang="es-ES" dirty="0" smtClean="0"/>
              <a:t>En </a:t>
            </a:r>
            <a:r>
              <a:rPr lang="es-ES" dirty="0"/>
              <a:t>la práctica clínica actual, el diagnóstico psicológico se apoya principalmente en sistemas de clasificación internacionales, entre los que destacan el DSM (Manual Diagnóstico y Estadístico de los Trastornos Mentales) y la CIE (Clasificación Internacional de Enfermedades</a:t>
            </a:r>
            <a:r>
              <a:rPr lang="es-ES" dirty="0" smtClean="0"/>
              <a:t>).</a:t>
            </a:r>
          </a:p>
          <a:p>
            <a:pPr algn="just"/>
            <a:endParaRPr lang="es-ES" dirty="0"/>
          </a:p>
          <a:p>
            <a:pPr algn="just"/>
            <a:r>
              <a:rPr lang="es-ES" dirty="0" smtClean="0"/>
              <a:t>Estos </a:t>
            </a:r>
            <a:r>
              <a:rPr lang="es-ES" dirty="0"/>
              <a:t>sistemas cumplen varias funciones</a:t>
            </a:r>
            <a:r>
              <a:rPr lang="es-ES" dirty="0" smtClean="0"/>
              <a:t>:</a:t>
            </a:r>
          </a:p>
          <a:p>
            <a:pPr algn="just"/>
            <a:endParaRPr lang="es-ES" dirty="0"/>
          </a:p>
          <a:p>
            <a:pPr marL="285750" indent="-285750" algn="just">
              <a:buFontTx/>
              <a:buChar char="-"/>
            </a:pPr>
            <a:r>
              <a:rPr lang="es-ES" dirty="0" smtClean="0"/>
              <a:t>Proporcionan </a:t>
            </a:r>
            <a:r>
              <a:rPr lang="es-ES" dirty="0"/>
              <a:t>un lenguaje común entre profesionales</a:t>
            </a:r>
            <a:r>
              <a:rPr lang="es-ES" dirty="0" smtClean="0"/>
              <a:t>.</a:t>
            </a:r>
          </a:p>
          <a:p>
            <a:pPr marL="285750" indent="-285750" algn="just">
              <a:buFontTx/>
              <a:buChar char="-"/>
            </a:pPr>
            <a:r>
              <a:rPr lang="es-ES" dirty="0" smtClean="0"/>
              <a:t>Facilitan </a:t>
            </a:r>
            <a:r>
              <a:rPr lang="es-ES" dirty="0"/>
              <a:t>la comunicación clínica y la investigación</a:t>
            </a:r>
            <a:r>
              <a:rPr lang="es-ES" dirty="0" smtClean="0"/>
              <a:t>.</a:t>
            </a:r>
          </a:p>
          <a:p>
            <a:pPr marL="285750" indent="-285750" algn="just">
              <a:buFontTx/>
              <a:buChar char="-"/>
            </a:pPr>
            <a:r>
              <a:rPr lang="es-ES" dirty="0" smtClean="0"/>
              <a:t>Permiten </a:t>
            </a:r>
            <a:r>
              <a:rPr lang="es-ES" dirty="0"/>
              <a:t>la planificación de tratamientos basados en guías clínicas</a:t>
            </a:r>
            <a:r>
              <a:rPr lang="es-ES" dirty="0" smtClean="0"/>
              <a:t>.</a:t>
            </a:r>
          </a:p>
          <a:p>
            <a:pPr marL="285750" indent="-285750" algn="just">
              <a:buFontTx/>
              <a:buChar char="-"/>
            </a:pPr>
            <a:r>
              <a:rPr lang="es-ES" dirty="0" smtClean="0"/>
              <a:t>Tienen </a:t>
            </a:r>
            <a:r>
              <a:rPr lang="es-ES" dirty="0"/>
              <a:t>implicaciones administrativas y legales</a:t>
            </a:r>
            <a:r>
              <a:rPr lang="es-ES" dirty="0" smtClean="0"/>
              <a:t>.</a:t>
            </a:r>
          </a:p>
          <a:p>
            <a:pPr algn="just"/>
            <a:endParaRPr lang="es-ES" dirty="0"/>
          </a:p>
          <a:p>
            <a:pPr algn="just"/>
            <a:r>
              <a:rPr lang="es-ES" dirty="0" smtClean="0"/>
              <a:t>No </a:t>
            </a:r>
            <a:r>
              <a:rPr lang="es-ES" dirty="0"/>
              <a:t>obstante, el diagnóstico categorial ha sido objeto de críticas relevantes, entre ellas</a:t>
            </a:r>
            <a:r>
              <a:rPr lang="es-ES" dirty="0" smtClean="0"/>
              <a:t>:</a:t>
            </a:r>
          </a:p>
          <a:p>
            <a:pPr algn="just"/>
            <a:endParaRPr lang="es-ES" dirty="0"/>
          </a:p>
          <a:p>
            <a:pPr marL="285750" indent="-285750" algn="just">
              <a:buFontTx/>
              <a:buChar char="-"/>
            </a:pPr>
            <a:r>
              <a:rPr lang="es-ES" dirty="0" smtClean="0"/>
              <a:t>Su </a:t>
            </a:r>
            <a:r>
              <a:rPr lang="es-ES" dirty="0"/>
              <a:t>limitada sensibilidad a la comorbilidad</a:t>
            </a:r>
            <a:r>
              <a:rPr lang="es-ES" dirty="0" smtClean="0"/>
              <a:t>.</a:t>
            </a:r>
          </a:p>
          <a:p>
            <a:pPr marL="285750" indent="-285750" algn="just">
              <a:buFontTx/>
              <a:buChar char="-"/>
            </a:pPr>
            <a:r>
              <a:rPr lang="es-ES" dirty="0" smtClean="0"/>
              <a:t>La </a:t>
            </a:r>
            <a:r>
              <a:rPr lang="es-ES" dirty="0"/>
              <a:t>artificialidad de los límites entre </a:t>
            </a:r>
            <a:r>
              <a:rPr lang="es-ES" dirty="0" smtClean="0"/>
              <a:t>categorías.</a:t>
            </a:r>
          </a:p>
          <a:p>
            <a:pPr marL="285750" indent="-285750" algn="just">
              <a:buFontTx/>
              <a:buChar char="-"/>
            </a:pPr>
            <a:r>
              <a:rPr lang="es-ES" dirty="0" smtClean="0"/>
              <a:t>El </a:t>
            </a:r>
            <a:r>
              <a:rPr lang="es-ES" dirty="0"/>
              <a:t>riesgo de reificación diagnóstica</a:t>
            </a:r>
            <a:r>
              <a:rPr lang="es-ES" dirty="0" smtClean="0"/>
              <a:t>.</a:t>
            </a:r>
          </a:p>
          <a:p>
            <a:pPr marL="285750" indent="-285750" algn="just">
              <a:buFontTx/>
              <a:buChar char="-"/>
            </a:pPr>
            <a:r>
              <a:rPr lang="es-ES" dirty="0" smtClean="0"/>
              <a:t>La </a:t>
            </a:r>
            <a:r>
              <a:rPr lang="es-ES" dirty="0"/>
              <a:t>posible estigmatización del paciente</a:t>
            </a:r>
            <a:r>
              <a:rPr lang="es-ES" dirty="0" smtClean="0"/>
              <a:t>.</a:t>
            </a:r>
          </a:p>
          <a:p>
            <a:pPr algn="ctr"/>
            <a:endParaRPr lang="es-ES" dirty="0"/>
          </a:p>
          <a:p>
            <a:pPr algn="ctr"/>
            <a:r>
              <a:rPr lang="es-ES" dirty="0" smtClean="0"/>
              <a:t>Por </a:t>
            </a:r>
            <a:r>
              <a:rPr lang="es-ES" dirty="0"/>
              <a:t>ello, en Psicología Clínica se enfatiza cada vez más la </a:t>
            </a:r>
            <a:r>
              <a:rPr lang="es-ES" b="1" dirty="0"/>
              <a:t>necesidad de complementar el </a:t>
            </a:r>
            <a:endParaRPr lang="es-ES" b="1" dirty="0" smtClean="0"/>
          </a:p>
          <a:p>
            <a:pPr algn="ctr"/>
            <a:r>
              <a:rPr lang="es-ES" b="1" dirty="0" smtClean="0"/>
              <a:t>diagnóstico </a:t>
            </a:r>
            <a:r>
              <a:rPr lang="es-ES" b="1" dirty="0"/>
              <a:t>categorial con enfoques dimensionales y funcionales</a:t>
            </a:r>
            <a:r>
              <a:rPr lang="es-ES" dirty="0"/>
              <a:t>.</a:t>
            </a:r>
          </a:p>
        </p:txBody>
      </p:sp>
    </p:spTree>
    <p:extLst>
      <p:ext uri="{BB962C8B-B14F-4D97-AF65-F5344CB8AC3E}">
        <p14:creationId xmlns:p14="http://schemas.microsoft.com/office/powerpoint/2010/main" val="1233025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791992"/>
            <a:ext cx="11811900" cy="4247317"/>
          </a:xfrm>
          <a:prstGeom prst="rect">
            <a:avLst/>
          </a:prstGeom>
        </p:spPr>
        <p:txBody>
          <a:bodyPr wrap="square">
            <a:spAutoFit/>
          </a:bodyPr>
          <a:lstStyle/>
          <a:p>
            <a:pPr algn="just"/>
            <a:r>
              <a:rPr lang="es-ES" b="1" dirty="0"/>
              <a:t>De la etiqueta diagnóstica a la formulación clínica del </a:t>
            </a:r>
            <a:r>
              <a:rPr lang="es-ES" b="1" dirty="0" smtClean="0"/>
              <a:t>caso</a:t>
            </a:r>
          </a:p>
          <a:p>
            <a:pPr algn="just"/>
            <a:endParaRPr lang="es-ES" dirty="0"/>
          </a:p>
          <a:p>
            <a:pPr algn="just"/>
            <a:r>
              <a:rPr lang="es-ES" dirty="0" smtClean="0"/>
              <a:t>Uno </a:t>
            </a:r>
            <a:r>
              <a:rPr lang="es-ES" dirty="0"/>
              <a:t>de los avances conceptuales más significativos en la psicología clínica contemporánea es la transición desde un enfoque centrado exclusivamente en el diagnóstico hacia la formulación del caso clínico</a:t>
            </a:r>
            <a:r>
              <a:rPr lang="es-ES" dirty="0" smtClean="0"/>
              <a:t>.</a:t>
            </a:r>
          </a:p>
          <a:p>
            <a:pPr algn="just"/>
            <a:endParaRPr lang="es-ES" dirty="0"/>
          </a:p>
          <a:p>
            <a:pPr algn="just"/>
            <a:r>
              <a:rPr lang="es-ES" dirty="0" smtClean="0"/>
              <a:t>La </a:t>
            </a:r>
            <a:r>
              <a:rPr lang="es-ES" dirty="0"/>
              <a:t>formulación del caso consiste en una hipótesis integradora que explica cómo y por qué se desarrollan y mantienen los problemas psicológicos de una persona concreta, teniendo en cuenta</a:t>
            </a:r>
            <a:r>
              <a:rPr lang="es-ES" dirty="0" smtClean="0"/>
              <a:t>:</a:t>
            </a:r>
          </a:p>
          <a:p>
            <a:pPr algn="just"/>
            <a:endParaRPr lang="es-ES" dirty="0"/>
          </a:p>
          <a:p>
            <a:pPr marL="285750" indent="-285750" algn="just">
              <a:buFontTx/>
              <a:buChar char="-"/>
            </a:pPr>
            <a:r>
              <a:rPr lang="es-ES" dirty="0" smtClean="0"/>
              <a:t>Factores </a:t>
            </a:r>
            <a:r>
              <a:rPr lang="es-ES" dirty="0"/>
              <a:t>biológicos, psicológicos y sociales</a:t>
            </a:r>
            <a:r>
              <a:rPr lang="es-ES" dirty="0" smtClean="0"/>
              <a:t>.</a:t>
            </a:r>
          </a:p>
          <a:p>
            <a:pPr marL="285750" indent="-285750" algn="just">
              <a:buFontTx/>
              <a:buChar char="-"/>
            </a:pPr>
            <a:r>
              <a:rPr lang="es-ES" dirty="0" smtClean="0"/>
              <a:t>Historia </a:t>
            </a:r>
            <a:r>
              <a:rPr lang="es-ES" dirty="0"/>
              <a:t>de aprendizaje y experiencias </a:t>
            </a:r>
            <a:r>
              <a:rPr lang="es-ES" dirty="0" smtClean="0"/>
              <a:t>vitales.</a:t>
            </a:r>
          </a:p>
          <a:p>
            <a:pPr marL="285750" indent="-285750" algn="just">
              <a:buFontTx/>
              <a:buChar char="-"/>
            </a:pPr>
            <a:r>
              <a:rPr lang="es-ES" dirty="0" smtClean="0"/>
              <a:t>Variables </a:t>
            </a:r>
            <a:r>
              <a:rPr lang="es-ES" dirty="0"/>
              <a:t>cognitivas, emocionales y conductuales</a:t>
            </a:r>
            <a:r>
              <a:rPr lang="es-ES" dirty="0" smtClean="0"/>
              <a:t>.</a:t>
            </a:r>
          </a:p>
          <a:p>
            <a:pPr marL="285750" indent="-285750" algn="just">
              <a:buFontTx/>
              <a:buChar char="-"/>
            </a:pPr>
            <a:r>
              <a:rPr lang="es-ES" dirty="0" smtClean="0"/>
              <a:t>Recursos </a:t>
            </a:r>
            <a:r>
              <a:rPr lang="es-ES" dirty="0"/>
              <a:t>personales y contextuales</a:t>
            </a:r>
            <a:r>
              <a:rPr lang="es-ES" dirty="0" smtClean="0"/>
              <a:t>.</a:t>
            </a:r>
          </a:p>
          <a:p>
            <a:endParaRPr lang="es-ES" dirty="0"/>
          </a:p>
          <a:p>
            <a:pPr algn="ctr"/>
            <a:r>
              <a:rPr lang="es-ES" dirty="0" smtClean="0"/>
              <a:t>Este </a:t>
            </a:r>
            <a:r>
              <a:rPr lang="es-ES" dirty="0"/>
              <a:t>enfoque permite una comprensión </a:t>
            </a:r>
            <a:r>
              <a:rPr lang="es-ES" dirty="0" err="1"/>
              <a:t>idiográfica</a:t>
            </a:r>
            <a:r>
              <a:rPr lang="es-ES" dirty="0"/>
              <a:t> del paciente y orienta de manera directa la intervención terapéutica, superando las limitaciones de las clasificaciones diagnósticas tradicionales.</a:t>
            </a:r>
          </a:p>
        </p:txBody>
      </p:sp>
    </p:spTree>
    <p:extLst>
      <p:ext uri="{BB962C8B-B14F-4D97-AF65-F5344CB8AC3E}">
        <p14:creationId xmlns:p14="http://schemas.microsoft.com/office/powerpoint/2010/main" val="2186831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87515" y="707038"/>
            <a:ext cx="11989807" cy="5909310"/>
          </a:xfrm>
          <a:prstGeom prst="rect">
            <a:avLst/>
          </a:prstGeom>
        </p:spPr>
        <p:txBody>
          <a:bodyPr wrap="square">
            <a:spAutoFit/>
          </a:bodyPr>
          <a:lstStyle/>
          <a:p>
            <a:pPr algn="just"/>
            <a:r>
              <a:rPr lang="es-ES" b="1" dirty="0" smtClean="0"/>
              <a:t>Evaluación </a:t>
            </a:r>
            <a:r>
              <a:rPr lang="es-ES" b="1" dirty="0"/>
              <a:t>basada en la </a:t>
            </a:r>
            <a:r>
              <a:rPr lang="es-ES" b="1" dirty="0" smtClean="0"/>
              <a:t>evidencia</a:t>
            </a:r>
          </a:p>
          <a:p>
            <a:pPr algn="just"/>
            <a:endParaRPr lang="es-ES" dirty="0"/>
          </a:p>
          <a:p>
            <a:pPr algn="just"/>
            <a:r>
              <a:rPr lang="es-ES" dirty="0" smtClean="0"/>
              <a:t>La </a:t>
            </a:r>
            <a:r>
              <a:rPr lang="es-ES" dirty="0"/>
              <a:t>evaluación psicológica debe alinearse con los principios de la práctica clínica basada en la evidencia, lo que implica</a:t>
            </a:r>
            <a:r>
              <a:rPr lang="es-ES" dirty="0" smtClean="0"/>
              <a:t>:</a:t>
            </a:r>
          </a:p>
          <a:p>
            <a:pPr algn="just"/>
            <a:endParaRPr lang="es-ES" dirty="0" smtClean="0"/>
          </a:p>
          <a:p>
            <a:pPr marL="285750" indent="-285750" algn="just">
              <a:buFontTx/>
              <a:buChar char="-"/>
            </a:pPr>
            <a:r>
              <a:rPr lang="es-ES" dirty="0" smtClean="0"/>
              <a:t>Utilizar </a:t>
            </a:r>
            <a:r>
              <a:rPr lang="es-ES" dirty="0"/>
              <a:t>instrumentos con propiedades psicométricas contrastadas</a:t>
            </a:r>
            <a:r>
              <a:rPr lang="es-ES" dirty="0" smtClean="0"/>
              <a:t>.</a:t>
            </a:r>
          </a:p>
          <a:p>
            <a:pPr marL="285750" indent="-285750" algn="just">
              <a:buFontTx/>
              <a:buChar char="-"/>
            </a:pPr>
            <a:r>
              <a:rPr lang="es-ES" dirty="0" smtClean="0"/>
              <a:t>Apoyarse </a:t>
            </a:r>
            <a:r>
              <a:rPr lang="es-ES" dirty="0"/>
              <a:t>en modelos teóricos y empíricos sólidos</a:t>
            </a:r>
            <a:r>
              <a:rPr lang="es-ES" dirty="0" smtClean="0"/>
              <a:t>.</a:t>
            </a:r>
          </a:p>
          <a:p>
            <a:pPr marL="285750" indent="-285750" algn="just">
              <a:buFontTx/>
              <a:buChar char="-"/>
            </a:pPr>
            <a:r>
              <a:rPr lang="es-ES" dirty="0" smtClean="0"/>
              <a:t>Integrar </a:t>
            </a:r>
            <a:r>
              <a:rPr lang="es-ES" dirty="0"/>
              <a:t>la mejor evidencia disponible con la experiencia clínica</a:t>
            </a:r>
            <a:r>
              <a:rPr lang="es-ES" dirty="0" smtClean="0"/>
              <a:t>.</a:t>
            </a:r>
          </a:p>
          <a:p>
            <a:pPr marL="285750" indent="-285750" algn="just">
              <a:buFontTx/>
              <a:buChar char="-"/>
            </a:pPr>
            <a:r>
              <a:rPr lang="es-ES" dirty="0" smtClean="0"/>
              <a:t>Considerar </a:t>
            </a:r>
            <a:r>
              <a:rPr lang="es-ES" dirty="0"/>
              <a:t>las características, valores y preferencias del </a:t>
            </a:r>
            <a:r>
              <a:rPr lang="es-ES" dirty="0" smtClean="0"/>
              <a:t>paciente</a:t>
            </a:r>
          </a:p>
          <a:p>
            <a:pPr marL="285750" indent="-285750" algn="just">
              <a:buFontTx/>
              <a:buChar char="-"/>
            </a:pPr>
            <a:endParaRPr lang="es-ES" dirty="0"/>
          </a:p>
          <a:p>
            <a:pPr algn="ctr"/>
            <a:r>
              <a:rPr lang="es-ES" dirty="0" smtClean="0"/>
              <a:t>Este </a:t>
            </a:r>
            <a:r>
              <a:rPr lang="es-ES" b="1" dirty="0"/>
              <a:t>enfoque refuerza el carácter científico de la Psicología Clínica y protege frente </a:t>
            </a:r>
            <a:endParaRPr lang="es-ES" b="1" dirty="0" smtClean="0"/>
          </a:p>
          <a:p>
            <a:pPr algn="ctr"/>
            <a:r>
              <a:rPr lang="es-ES" b="1" dirty="0" smtClean="0"/>
              <a:t>a </a:t>
            </a:r>
            <a:r>
              <a:rPr lang="es-ES" b="1" dirty="0"/>
              <a:t>prácticas </a:t>
            </a:r>
            <a:r>
              <a:rPr lang="es-ES" b="1" dirty="0" smtClean="0"/>
              <a:t>pseudocientíficas o </a:t>
            </a:r>
            <a:r>
              <a:rPr lang="es-ES" b="1" dirty="0"/>
              <a:t>carentes de respaldo empírico</a:t>
            </a:r>
            <a:r>
              <a:rPr lang="es-ES" dirty="0" smtClean="0"/>
              <a:t>.</a:t>
            </a:r>
          </a:p>
          <a:p>
            <a:pPr algn="ctr"/>
            <a:endParaRPr lang="es-ES" dirty="0" smtClean="0"/>
          </a:p>
          <a:p>
            <a:pPr algn="just"/>
            <a:r>
              <a:rPr lang="es-ES" dirty="0"/>
              <a:t>Fundamentación del </a:t>
            </a:r>
            <a:r>
              <a:rPr lang="es-ES" dirty="0" smtClean="0"/>
              <a:t>diagnóstico:</a:t>
            </a:r>
          </a:p>
          <a:p>
            <a:pPr algn="just"/>
            <a:endParaRPr lang="es-ES" dirty="0" smtClean="0"/>
          </a:p>
          <a:p>
            <a:pPr marL="285750" indent="-285750" algn="just">
              <a:buFontTx/>
              <a:buChar char="-"/>
            </a:pPr>
            <a:r>
              <a:rPr lang="es-ES" dirty="0" smtClean="0"/>
              <a:t>Diagnóstico </a:t>
            </a:r>
            <a:r>
              <a:rPr lang="es-ES" dirty="0"/>
              <a:t>principal (según DSM-5-TR, CIE-11 u otro marco</a:t>
            </a:r>
            <a:r>
              <a:rPr lang="es-ES" dirty="0" smtClean="0"/>
              <a:t>).</a:t>
            </a:r>
          </a:p>
          <a:p>
            <a:pPr marL="285750" indent="-285750" algn="just">
              <a:buFontTx/>
              <a:buChar char="-"/>
            </a:pPr>
            <a:r>
              <a:rPr lang="es-ES" dirty="0" smtClean="0"/>
              <a:t>Síntomas </a:t>
            </a:r>
            <a:r>
              <a:rPr lang="es-ES" dirty="0"/>
              <a:t>nucleares y </a:t>
            </a:r>
            <a:r>
              <a:rPr lang="es-ES" dirty="0" err="1"/>
              <a:t>asociados.Factores</a:t>
            </a:r>
            <a:r>
              <a:rPr lang="es-ES" dirty="0"/>
              <a:t> predisponentes, precipitantes y mantenedores</a:t>
            </a:r>
            <a:r>
              <a:rPr lang="es-ES" dirty="0" smtClean="0"/>
              <a:t>.</a:t>
            </a:r>
          </a:p>
          <a:p>
            <a:pPr marL="285750" indent="-285750" algn="just">
              <a:buFontTx/>
              <a:buChar char="-"/>
            </a:pPr>
            <a:r>
              <a:rPr lang="es-ES" dirty="0" smtClean="0"/>
              <a:t>Recursos </a:t>
            </a:r>
            <a:r>
              <a:rPr lang="es-ES" dirty="0"/>
              <a:t>y fortalezas del paciente</a:t>
            </a:r>
            <a:r>
              <a:rPr lang="es-ES" dirty="0" smtClean="0"/>
              <a:t>.</a:t>
            </a:r>
          </a:p>
          <a:p>
            <a:pPr marL="285750" indent="-285750" algn="just">
              <a:buFontTx/>
              <a:buChar char="-"/>
            </a:pPr>
            <a:r>
              <a:rPr lang="es-ES" dirty="0" smtClean="0"/>
              <a:t>Nivel </a:t>
            </a:r>
            <a:r>
              <a:rPr lang="es-ES" dirty="0"/>
              <a:t>de gravedad y curso del problema</a:t>
            </a:r>
            <a:r>
              <a:rPr lang="es-ES" dirty="0" smtClean="0"/>
              <a:t>.</a:t>
            </a:r>
          </a:p>
          <a:p>
            <a:pPr algn="just"/>
            <a:endParaRPr lang="es-ES" dirty="0"/>
          </a:p>
          <a:p>
            <a:pPr algn="just"/>
            <a:r>
              <a:rPr lang="es-ES" dirty="0" smtClean="0"/>
              <a:t>Objetivo</a:t>
            </a:r>
            <a:r>
              <a:rPr lang="es-ES" dirty="0"/>
              <a:t>: Asegurar que la intervención responda directamente a las necesidades identificadas.</a:t>
            </a:r>
            <a:endParaRPr lang="es-ES" dirty="0" smtClean="0"/>
          </a:p>
          <a:p>
            <a:endParaRPr lang="es-ES" dirty="0"/>
          </a:p>
        </p:txBody>
      </p:sp>
    </p:spTree>
    <p:extLst>
      <p:ext uri="{BB962C8B-B14F-4D97-AF65-F5344CB8AC3E}">
        <p14:creationId xmlns:p14="http://schemas.microsoft.com/office/powerpoint/2010/main" val="41933750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68586" y="803743"/>
            <a:ext cx="11645774" cy="3416320"/>
          </a:xfrm>
          <a:prstGeom prst="rect">
            <a:avLst/>
          </a:prstGeom>
        </p:spPr>
        <p:txBody>
          <a:bodyPr wrap="square">
            <a:spAutoFit/>
          </a:bodyPr>
          <a:lstStyle/>
          <a:p>
            <a:r>
              <a:rPr lang="es-ES" b="1" dirty="0"/>
              <a:t>1.4.2. Aspectos éticos y deontológicos de la evaluación </a:t>
            </a:r>
            <a:r>
              <a:rPr lang="es-ES" b="1" dirty="0" smtClean="0"/>
              <a:t>clínica</a:t>
            </a:r>
          </a:p>
          <a:p>
            <a:endParaRPr lang="es-ES" dirty="0"/>
          </a:p>
          <a:p>
            <a:r>
              <a:rPr lang="es-ES" dirty="0" smtClean="0"/>
              <a:t>La </a:t>
            </a:r>
            <a:r>
              <a:rPr lang="es-ES" dirty="0"/>
              <a:t>evaluación psicológica implica responsabilidades éticas significativas. Entre los principios fundamentales que deben guiar la práctica evaluativa se encuentran</a:t>
            </a:r>
            <a:r>
              <a:rPr lang="es-ES" dirty="0" smtClean="0"/>
              <a:t>:</a:t>
            </a:r>
          </a:p>
          <a:p>
            <a:endParaRPr lang="es-ES" dirty="0"/>
          </a:p>
          <a:p>
            <a:pPr marL="285750" indent="-285750">
              <a:buFontTx/>
              <a:buChar char="-"/>
            </a:pPr>
            <a:r>
              <a:rPr lang="es-ES" dirty="0" smtClean="0"/>
              <a:t>Respeto </a:t>
            </a:r>
            <a:r>
              <a:rPr lang="es-ES" dirty="0"/>
              <a:t>a la autonomía del paciente, garantizando el </a:t>
            </a:r>
            <a:r>
              <a:rPr lang="es-ES" b="1" dirty="0"/>
              <a:t>consentimiento informado</a:t>
            </a:r>
            <a:r>
              <a:rPr lang="es-ES" dirty="0" smtClean="0"/>
              <a:t>.</a:t>
            </a:r>
          </a:p>
          <a:p>
            <a:pPr marL="285750" indent="-285750">
              <a:buFontTx/>
              <a:buChar char="-"/>
            </a:pPr>
            <a:r>
              <a:rPr lang="es-ES" dirty="0" smtClean="0"/>
              <a:t>Confidencialidad </a:t>
            </a:r>
            <a:r>
              <a:rPr lang="es-ES" dirty="0"/>
              <a:t>y protección de datos sensibles</a:t>
            </a:r>
            <a:r>
              <a:rPr lang="es-ES" dirty="0" smtClean="0"/>
              <a:t>.</a:t>
            </a:r>
          </a:p>
          <a:p>
            <a:pPr marL="285750" indent="-285750">
              <a:buFontTx/>
              <a:buChar char="-"/>
            </a:pPr>
            <a:r>
              <a:rPr lang="es-ES" dirty="0" smtClean="0"/>
              <a:t>Competencia </a:t>
            </a:r>
            <a:r>
              <a:rPr lang="es-ES" dirty="0"/>
              <a:t>profesional, utilizando únicamente técnicas para las que se esté debidamente formado</a:t>
            </a:r>
            <a:r>
              <a:rPr lang="es-ES" dirty="0" smtClean="0"/>
              <a:t>.</a:t>
            </a:r>
          </a:p>
          <a:p>
            <a:pPr marL="285750" indent="-285750">
              <a:buFontTx/>
              <a:buChar char="-"/>
            </a:pPr>
            <a:r>
              <a:rPr lang="es-ES" dirty="0" smtClean="0"/>
              <a:t>Uso </a:t>
            </a:r>
            <a:r>
              <a:rPr lang="es-ES" dirty="0"/>
              <a:t>responsable del diagnóstico, </a:t>
            </a:r>
            <a:r>
              <a:rPr lang="es-ES" b="1" dirty="0"/>
              <a:t>evitando etiquetas innecesarias o dañinas</a:t>
            </a:r>
            <a:r>
              <a:rPr lang="es-ES" dirty="0" smtClean="0"/>
              <a:t>.</a:t>
            </a:r>
          </a:p>
          <a:p>
            <a:pPr marL="285750" indent="-285750">
              <a:buFontTx/>
              <a:buChar char="-"/>
            </a:pPr>
            <a:r>
              <a:rPr lang="es-ES" dirty="0" smtClean="0"/>
              <a:t>Devolución </a:t>
            </a:r>
            <a:r>
              <a:rPr lang="es-ES" dirty="0"/>
              <a:t>de la información, comunicando los resultados de manera comprensible y respetuosa</a:t>
            </a:r>
            <a:r>
              <a:rPr lang="es-ES" dirty="0" smtClean="0"/>
              <a:t>.</a:t>
            </a:r>
          </a:p>
          <a:p>
            <a:endParaRPr lang="es-ES" dirty="0"/>
          </a:p>
          <a:p>
            <a:pPr algn="ctr"/>
            <a:r>
              <a:rPr lang="es-ES" dirty="0" smtClean="0"/>
              <a:t>El </a:t>
            </a:r>
            <a:r>
              <a:rPr lang="es-ES" dirty="0"/>
              <a:t>incumplimiento de estos principios puede tener </a:t>
            </a:r>
            <a:r>
              <a:rPr lang="es-ES" b="1" dirty="0"/>
              <a:t>consecuencias clínicas, legales y deontológicas </a:t>
            </a:r>
            <a:r>
              <a:rPr lang="es-ES" dirty="0"/>
              <a:t>de gran relevancia.</a:t>
            </a:r>
          </a:p>
        </p:txBody>
      </p:sp>
    </p:spTree>
    <p:extLst>
      <p:ext uri="{BB962C8B-B14F-4D97-AF65-F5344CB8AC3E}">
        <p14:creationId xmlns:p14="http://schemas.microsoft.com/office/powerpoint/2010/main" val="21933246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706881" y="277649"/>
            <a:ext cx="1975028" cy="369332"/>
          </a:xfrm>
          <a:prstGeom prst="rect">
            <a:avLst/>
          </a:prstGeom>
        </p:spPr>
        <p:txBody>
          <a:bodyPr wrap="none">
            <a:spAutoFit/>
          </a:bodyPr>
          <a:lstStyle/>
          <a:p>
            <a:r>
              <a:rPr lang="es-ES" b="1" dirty="0" smtClean="0"/>
              <a:t>1.4.3. Intervención</a:t>
            </a:r>
            <a:endParaRPr lang="es-ES" b="1" dirty="0"/>
          </a:p>
        </p:txBody>
      </p:sp>
      <p:sp>
        <p:nvSpPr>
          <p:cNvPr id="3" name="Rectángulo 2"/>
          <p:cNvSpPr/>
          <p:nvPr/>
        </p:nvSpPr>
        <p:spPr>
          <a:xfrm>
            <a:off x="319314" y="924629"/>
            <a:ext cx="11669486" cy="5909310"/>
          </a:xfrm>
          <a:prstGeom prst="rect">
            <a:avLst/>
          </a:prstGeom>
        </p:spPr>
        <p:txBody>
          <a:bodyPr wrap="square">
            <a:spAutoFit/>
          </a:bodyPr>
          <a:lstStyle/>
          <a:p>
            <a:pPr algn="just"/>
            <a:r>
              <a:rPr lang="es-ES" dirty="0"/>
              <a:t>En psicología clínica, </a:t>
            </a:r>
            <a:r>
              <a:rPr lang="es-ES" b="1" dirty="0"/>
              <a:t>no existe intervención válida sin </a:t>
            </a:r>
            <a:r>
              <a:rPr lang="es-ES" b="1" dirty="0" smtClean="0"/>
              <a:t>diagnóstico adecuado</a:t>
            </a:r>
            <a:r>
              <a:rPr lang="es-ES" dirty="0" smtClean="0"/>
              <a:t>, </a:t>
            </a:r>
            <a:r>
              <a:rPr lang="es-ES" dirty="0"/>
              <a:t>y no por una cuestión meramente clasificatoria, sino porque el diagnóstico constituye</a:t>
            </a:r>
            <a:r>
              <a:rPr lang="es-ES" dirty="0" smtClean="0"/>
              <a:t>:</a:t>
            </a:r>
          </a:p>
          <a:p>
            <a:pPr algn="just"/>
            <a:endParaRPr lang="es-ES" dirty="0"/>
          </a:p>
          <a:p>
            <a:pPr marL="285750" indent="-285750" algn="just">
              <a:buFont typeface="Arial" panose="020B0604020202020204" pitchFamily="34" charset="0"/>
              <a:buChar char="•"/>
            </a:pPr>
            <a:r>
              <a:rPr lang="es-ES" dirty="0" smtClean="0"/>
              <a:t>Un </a:t>
            </a:r>
            <a:r>
              <a:rPr lang="es-ES" dirty="0"/>
              <a:t>modelo explicativo del sufrimiento </a:t>
            </a:r>
            <a:r>
              <a:rPr lang="es-ES" dirty="0" smtClean="0"/>
              <a:t>psicológico. </a:t>
            </a:r>
          </a:p>
          <a:p>
            <a:pPr marL="285750" indent="-285750" algn="just">
              <a:buFont typeface="Arial" panose="020B0604020202020204" pitchFamily="34" charset="0"/>
              <a:buChar char="•"/>
            </a:pPr>
            <a:r>
              <a:rPr lang="es-ES" dirty="0" smtClean="0"/>
              <a:t>Una </a:t>
            </a:r>
            <a:r>
              <a:rPr lang="es-ES" dirty="0"/>
              <a:t>hipótesis funcional y dinámica, no solo </a:t>
            </a:r>
            <a:r>
              <a:rPr lang="es-ES" dirty="0" smtClean="0"/>
              <a:t>descriptiva.</a:t>
            </a:r>
          </a:p>
          <a:p>
            <a:pPr marL="285750" indent="-285750" algn="just">
              <a:buFont typeface="Arial" panose="020B0604020202020204" pitchFamily="34" charset="0"/>
              <a:buChar char="•"/>
            </a:pPr>
            <a:r>
              <a:rPr lang="es-ES" dirty="0" smtClean="0"/>
              <a:t>Un </a:t>
            </a:r>
            <a:r>
              <a:rPr lang="es-ES" dirty="0"/>
              <a:t>marco de toma de decisiones </a:t>
            </a:r>
            <a:r>
              <a:rPr lang="es-ES" dirty="0" smtClean="0"/>
              <a:t>clínicas</a:t>
            </a:r>
          </a:p>
          <a:p>
            <a:pPr marL="285750" indent="-285750" algn="just">
              <a:buFont typeface="Arial" panose="020B0604020202020204" pitchFamily="34" charset="0"/>
              <a:buChar char="•"/>
            </a:pPr>
            <a:r>
              <a:rPr lang="es-ES" dirty="0" smtClean="0"/>
              <a:t>Un </a:t>
            </a:r>
            <a:r>
              <a:rPr lang="es-ES" dirty="0"/>
              <a:t>instrumento ético de protección del </a:t>
            </a:r>
            <a:r>
              <a:rPr lang="es-ES" dirty="0" smtClean="0"/>
              <a:t>paciente</a:t>
            </a:r>
          </a:p>
          <a:p>
            <a:pPr algn="just"/>
            <a:endParaRPr lang="es-ES" dirty="0"/>
          </a:p>
          <a:p>
            <a:pPr algn="just"/>
            <a:r>
              <a:rPr lang="es-ES" dirty="0" smtClean="0"/>
              <a:t>Un </a:t>
            </a:r>
            <a:r>
              <a:rPr lang="es-ES" dirty="0"/>
              <a:t>diagnóstico bien realizado </a:t>
            </a:r>
            <a:r>
              <a:rPr lang="es-ES" b="1" dirty="0"/>
              <a:t>no es una etiqueta</a:t>
            </a:r>
            <a:r>
              <a:rPr lang="es-ES" dirty="0"/>
              <a:t>, sino una </a:t>
            </a:r>
            <a:r>
              <a:rPr lang="es-ES" b="1" dirty="0"/>
              <a:t>formulación clínica compleja</a:t>
            </a:r>
            <a:r>
              <a:rPr lang="es-ES" dirty="0"/>
              <a:t>, que integra variables biológicas, psicológicas, sociales, evolutivas y contextuales</a:t>
            </a:r>
            <a:r>
              <a:rPr lang="es-ES" dirty="0" smtClean="0"/>
              <a:t>.</a:t>
            </a:r>
          </a:p>
          <a:p>
            <a:pPr algn="just"/>
            <a:endParaRPr lang="es-ES" dirty="0"/>
          </a:p>
          <a:p>
            <a:pPr algn="just"/>
            <a:r>
              <a:rPr lang="es-ES" dirty="0"/>
              <a:t>Desde una perspectiva profesional avanzada, el diagnóstico </a:t>
            </a:r>
            <a:r>
              <a:rPr lang="es-ES" b="1" dirty="0"/>
              <a:t>cumple cinco funciones esenciales</a:t>
            </a:r>
            <a:r>
              <a:rPr lang="es-ES" dirty="0" smtClean="0"/>
              <a:t>:</a:t>
            </a:r>
          </a:p>
          <a:p>
            <a:pPr algn="just"/>
            <a:endParaRPr lang="es-ES" dirty="0" smtClean="0"/>
          </a:p>
          <a:p>
            <a:pPr marL="285750" indent="-285750" algn="just">
              <a:buFont typeface="Arial" panose="020B0604020202020204" pitchFamily="34" charset="0"/>
              <a:buChar char="•"/>
            </a:pPr>
            <a:r>
              <a:rPr lang="es-ES" dirty="0" smtClean="0"/>
              <a:t>Comprensión</a:t>
            </a:r>
            <a:r>
              <a:rPr lang="es-ES" dirty="0"/>
              <a:t>: explica qué le ocurre al paciente y por </a:t>
            </a:r>
            <a:r>
              <a:rPr lang="es-ES" dirty="0" smtClean="0"/>
              <a:t>qué</a:t>
            </a:r>
          </a:p>
          <a:p>
            <a:pPr marL="285750" indent="-285750" algn="just">
              <a:buFont typeface="Arial" panose="020B0604020202020204" pitchFamily="34" charset="0"/>
              <a:buChar char="•"/>
            </a:pPr>
            <a:r>
              <a:rPr lang="es-ES" dirty="0" smtClean="0"/>
              <a:t>Predicción</a:t>
            </a:r>
            <a:r>
              <a:rPr lang="es-ES" dirty="0"/>
              <a:t>: anticipa la evolución probable sin </a:t>
            </a:r>
            <a:r>
              <a:rPr lang="es-ES" dirty="0" smtClean="0"/>
              <a:t>intervención</a:t>
            </a:r>
          </a:p>
          <a:p>
            <a:pPr marL="285750" indent="-285750" algn="just">
              <a:buFont typeface="Arial" panose="020B0604020202020204" pitchFamily="34" charset="0"/>
              <a:buChar char="•"/>
            </a:pPr>
            <a:r>
              <a:rPr lang="es-ES" dirty="0" smtClean="0"/>
              <a:t>Planificación</a:t>
            </a:r>
            <a:r>
              <a:rPr lang="es-ES" dirty="0"/>
              <a:t>: orienta el tipo, intensidad y secuencia del </a:t>
            </a:r>
            <a:r>
              <a:rPr lang="es-ES" dirty="0" smtClean="0"/>
              <a:t>tratamiento</a:t>
            </a:r>
          </a:p>
          <a:p>
            <a:pPr marL="285750" indent="-285750" algn="just">
              <a:buFont typeface="Arial" panose="020B0604020202020204" pitchFamily="34" charset="0"/>
              <a:buChar char="•"/>
            </a:pPr>
            <a:r>
              <a:rPr lang="es-ES" dirty="0" smtClean="0"/>
              <a:t>Evaluación</a:t>
            </a:r>
            <a:r>
              <a:rPr lang="es-ES" dirty="0"/>
              <a:t>: permite medir el cambio </a:t>
            </a:r>
            <a:r>
              <a:rPr lang="es-ES" dirty="0" smtClean="0"/>
              <a:t>terapéutico</a:t>
            </a:r>
          </a:p>
          <a:p>
            <a:pPr marL="285750" indent="-285750" algn="just">
              <a:buFont typeface="Arial" panose="020B0604020202020204" pitchFamily="34" charset="0"/>
              <a:buChar char="•"/>
            </a:pPr>
            <a:r>
              <a:rPr lang="es-ES" dirty="0" smtClean="0"/>
              <a:t>Comunicación </a:t>
            </a:r>
            <a:r>
              <a:rPr lang="es-ES" dirty="0"/>
              <a:t>profesional: facilita el trabajo </a:t>
            </a:r>
            <a:r>
              <a:rPr lang="es-ES" dirty="0" smtClean="0"/>
              <a:t>interdisciplinar</a:t>
            </a:r>
          </a:p>
          <a:p>
            <a:pPr algn="just"/>
            <a:endParaRPr lang="es-ES" dirty="0"/>
          </a:p>
          <a:p>
            <a:pPr algn="just"/>
            <a:r>
              <a:rPr lang="es-ES" dirty="0" smtClean="0"/>
              <a:t>Sin </a:t>
            </a:r>
            <a:r>
              <a:rPr lang="es-ES" dirty="0"/>
              <a:t>un diagnóstico sólido, la intervención se convierte en una suma de técnicas descontextualizadas, potencialmente iatrogénicas.</a:t>
            </a:r>
          </a:p>
        </p:txBody>
      </p:sp>
    </p:spTree>
    <p:extLst>
      <p:ext uri="{BB962C8B-B14F-4D97-AF65-F5344CB8AC3E}">
        <p14:creationId xmlns:p14="http://schemas.microsoft.com/office/powerpoint/2010/main" val="1714498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924629"/>
            <a:ext cx="11808451" cy="4524315"/>
          </a:xfrm>
          <a:prstGeom prst="rect">
            <a:avLst/>
          </a:prstGeom>
        </p:spPr>
        <p:txBody>
          <a:bodyPr wrap="square">
            <a:spAutoFit/>
          </a:bodyPr>
          <a:lstStyle/>
          <a:p>
            <a:pPr algn="just"/>
            <a:r>
              <a:rPr lang="es-ES" dirty="0"/>
              <a:t>El paso clave entre diagnóstico e intervención es </a:t>
            </a:r>
            <a:r>
              <a:rPr lang="es-ES" b="1" dirty="0"/>
              <a:t>la formulación del caso, </a:t>
            </a:r>
            <a:r>
              <a:rPr lang="es-ES" dirty="0"/>
              <a:t>que constituye el verdadero puente clínico</a:t>
            </a:r>
            <a:r>
              <a:rPr lang="es-ES" dirty="0" smtClean="0"/>
              <a:t>.</a:t>
            </a:r>
          </a:p>
          <a:p>
            <a:pPr algn="just"/>
            <a:endParaRPr lang="es-ES" dirty="0"/>
          </a:p>
          <a:p>
            <a:pPr algn="just"/>
            <a:r>
              <a:rPr lang="es-ES" dirty="0" smtClean="0"/>
              <a:t>La </a:t>
            </a:r>
            <a:r>
              <a:rPr lang="es-ES" dirty="0"/>
              <a:t>formulación responde a cuatro preguntas fundamentales</a:t>
            </a:r>
            <a:r>
              <a:rPr lang="es-ES" dirty="0" smtClean="0"/>
              <a:t>:</a:t>
            </a:r>
          </a:p>
          <a:p>
            <a:pPr algn="just"/>
            <a:endParaRPr lang="es-ES" dirty="0"/>
          </a:p>
          <a:p>
            <a:pPr marL="285750" indent="-285750" algn="just">
              <a:buFont typeface="Arial" panose="020B0604020202020204" pitchFamily="34" charset="0"/>
              <a:buChar char="•"/>
            </a:pPr>
            <a:r>
              <a:rPr lang="es-ES" dirty="0" smtClean="0"/>
              <a:t>¿</a:t>
            </a:r>
            <a:r>
              <a:rPr lang="es-ES" dirty="0"/>
              <a:t>Por qué este paciente presenta este problema</a:t>
            </a:r>
            <a:r>
              <a:rPr lang="es-ES" dirty="0" smtClean="0"/>
              <a:t>?</a:t>
            </a:r>
          </a:p>
          <a:p>
            <a:pPr marL="285750" indent="-285750" algn="just">
              <a:buFont typeface="Arial" panose="020B0604020202020204" pitchFamily="34" charset="0"/>
              <a:buChar char="•"/>
            </a:pPr>
            <a:r>
              <a:rPr lang="es-ES" dirty="0" smtClean="0"/>
              <a:t>¿</a:t>
            </a:r>
            <a:r>
              <a:rPr lang="es-ES" dirty="0"/>
              <a:t>Por qué ahora?¿Qué factores lo mantienen</a:t>
            </a:r>
            <a:r>
              <a:rPr lang="es-ES" dirty="0" smtClean="0"/>
              <a:t>?</a:t>
            </a:r>
          </a:p>
          <a:p>
            <a:pPr marL="285750" indent="-285750" algn="just">
              <a:buFont typeface="Arial" panose="020B0604020202020204" pitchFamily="34" charset="0"/>
              <a:buChar char="•"/>
            </a:pPr>
            <a:r>
              <a:rPr lang="es-ES" dirty="0" smtClean="0"/>
              <a:t>¿</a:t>
            </a:r>
            <a:r>
              <a:rPr lang="es-ES" dirty="0"/>
              <a:t>Qué factores pueden facilitar el cambio</a:t>
            </a:r>
            <a:r>
              <a:rPr lang="es-ES" dirty="0" smtClean="0"/>
              <a:t>?</a:t>
            </a:r>
          </a:p>
          <a:p>
            <a:pPr algn="just"/>
            <a:endParaRPr lang="es-ES" dirty="0"/>
          </a:p>
          <a:p>
            <a:pPr algn="just"/>
            <a:r>
              <a:rPr lang="es-ES" dirty="0" smtClean="0"/>
              <a:t>Una </a:t>
            </a:r>
            <a:r>
              <a:rPr lang="es-ES" dirty="0"/>
              <a:t>formulación avanzada integra</a:t>
            </a:r>
            <a:r>
              <a:rPr lang="es-ES" dirty="0" smtClean="0"/>
              <a:t>:</a:t>
            </a:r>
          </a:p>
          <a:p>
            <a:pPr algn="just"/>
            <a:endParaRPr lang="es-ES" dirty="0"/>
          </a:p>
          <a:p>
            <a:pPr marL="285750" indent="-285750" algn="just">
              <a:buFont typeface="Arial" panose="020B0604020202020204" pitchFamily="34" charset="0"/>
              <a:buChar char="•"/>
            </a:pPr>
            <a:r>
              <a:rPr lang="es-ES" dirty="0" smtClean="0"/>
              <a:t>Diagnóstico </a:t>
            </a:r>
            <a:r>
              <a:rPr lang="es-ES" dirty="0"/>
              <a:t>principal y </a:t>
            </a:r>
            <a:r>
              <a:rPr lang="es-ES" dirty="0" smtClean="0"/>
              <a:t>comorbilidades</a:t>
            </a:r>
          </a:p>
          <a:p>
            <a:pPr marL="285750" indent="-285750" algn="just">
              <a:buFont typeface="Arial" panose="020B0604020202020204" pitchFamily="34" charset="0"/>
              <a:buChar char="•"/>
            </a:pPr>
            <a:r>
              <a:rPr lang="es-ES" dirty="0" smtClean="0"/>
              <a:t>Factores predisponentes</a:t>
            </a:r>
          </a:p>
          <a:p>
            <a:pPr marL="285750" indent="-285750" algn="just">
              <a:buFont typeface="Arial" panose="020B0604020202020204" pitchFamily="34" charset="0"/>
              <a:buChar char="•"/>
            </a:pPr>
            <a:r>
              <a:rPr lang="es-ES" dirty="0" smtClean="0"/>
              <a:t>Factores precipitantes</a:t>
            </a:r>
          </a:p>
          <a:p>
            <a:pPr marL="285750" indent="-285750" algn="just">
              <a:buFont typeface="Arial" panose="020B0604020202020204" pitchFamily="34" charset="0"/>
              <a:buChar char="•"/>
            </a:pPr>
            <a:r>
              <a:rPr lang="es-ES" dirty="0" smtClean="0"/>
              <a:t>Factores </a:t>
            </a:r>
            <a:r>
              <a:rPr lang="es-ES" dirty="0" err="1"/>
              <a:t>perpetuantesFactores</a:t>
            </a:r>
            <a:r>
              <a:rPr lang="es-ES" dirty="0"/>
              <a:t> </a:t>
            </a:r>
            <a:r>
              <a:rPr lang="es-ES" dirty="0" smtClean="0"/>
              <a:t>protectores</a:t>
            </a:r>
          </a:p>
          <a:p>
            <a:pPr algn="just"/>
            <a:endParaRPr lang="es-ES" dirty="0"/>
          </a:p>
          <a:p>
            <a:pPr algn="just"/>
            <a:r>
              <a:rPr lang="es-ES" dirty="0" smtClean="0"/>
              <a:t>Solo </a:t>
            </a:r>
            <a:r>
              <a:rPr lang="es-ES" dirty="0"/>
              <a:t>a partir de esta formulación se puede diseñar </a:t>
            </a:r>
            <a:r>
              <a:rPr lang="es-ES" b="1" dirty="0"/>
              <a:t>una intervención verdaderamente individualizada.</a:t>
            </a:r>
          </a:p>
        </p:txBody>
      </p:sp>
    </p:spTree>
    <p:extLst>
      <p:ext uri="{BB962C8B-B14F-4D97-AF65-F5344CB8AC3E}">
        <p14:creationId xmlns:p14="http://schemas.microsoft.com/office/powerpoint/2010/main" val="8286999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924629"/>
            <a:ext cx="11750394" cy="4801314"/>
          </a:xfrm>
          <a:prstGeom prst="rect">
            <a:avLst/>
          </a:prstGeom>
        </p:spPr>
        <p:txBody>
          <a:bodyPr wrap="square">
            <a:spAutoFit/>
          </a:bodyPr>
          <a:lstStyle/>
          <a:p>
            <a:pPr algn="just"/>
            <a:r>
              <a:rPr lang="es-ES" b="1" dirty="0"/>
              <a:t>Diseño de la intervención psicológica basada en el </a:t>
            </a:r>
            <a:r>
              <a:rPr lang="es-ES" b="1" dirty="0" smtClean="0"/>
              <a:t>diagnóstico</a:t>
            </a:r>
          </a:p>
          <a:p>
            <a:pPr algn="just"/>
            <a:endParaRPr lang="es-ES" b="1" dirty="0"/>
          </a:p>
          <a:p>
            <a:pPr algn="just"/>
            <a:r>
              <a:rPr lang="es-ES" b="1" dirty="0" smtClean="0"/>
              <a:t>-Establecimiento </a:t>
            </a:r>
            <a:r>
              <a:rPr lang="es-ES" b="1" dirty="0"/>
              <a:t>de objetivos </a:t>
            </a:r>
            <a:r>
              <a:rPr lang="es-ES" b="1" dirty="0" smtClean="0"/>
              <a:t>terapéuticos</a:t>
            </a:r>
          </a:p>
          <a:p>
            <a:pPr algn="just"/>
            <a:endParaRPr lang="es-ES" dirty="0"/>
          </a:p>
          <a:p>
            <a:pPr algn="just"/>
            <a:r>
              <a:rPr lang="es-ES" dirty="0" smtClean="0"/>
              <a:t>Los </a:t>
            </a:r>
            <a:r>
              <a:rPr lang="es-ES" dirty="0"/>
              <a:t>objetivos deben derivarse directamente del diagnóstico y la formulación del caso</a:t>
            </a:r>
            <a:r>
              <a:rPr lang="es-ES" dirty="0" smtClean="0"/>
              <a:t>. Características </a:t>
            </a:r>
            <a:r>
              <a:rPr lang="es-ES" dirty="0"/>
              <a:t>de objetivos clínicamente adecuados</a:t>
            </a:r>
            <a:r>
              <a:rPr lang="es-ES" dirty="0" smtClean="0"/>
              <a:t>:</a:t>
            </a:r>
          </a:p>
          <a:p>
            <a:pPr algn="just"/>
            <a:endParaRPr lang="es-ES" dirty="0"/>
          </a:p>
          <a:p>
            <a:pPr marL="285750" indent="-285750" algn="just">
              <a:buFont typeface="Arial" panose="020B0604020202020204" pitchFamily="34" charset="0"/>
              <a:buChar char="•"/>
            </a:pPr>
            <a:r>
              <a:rPr lang="es-ES" dirty="0" smtClean="0"/>
              <a:t>Específicos</a:t>
            </a:r>
          </a:p>
          <a:p>
            <a:pPr marL="285750" indent="-285750" algn="just">
              <a:buFont typeface="Arial" panose="020B0604020202020204" pitchFamily="34" charset="0"/>
              <a:buChar char="•"/>
            </a:pPr>
            <a:r>
              <a:rPr lang="es-ES" dirty="0" smtClean="0"/>
              <a:t>Medibles</a:t>
            </a:r>
          </a:p>
          <a:p>
            <a:pPr marL="285750" indent="-285750" algn="just">
              <a:buFont typeface="Arial" panose="020B0604020202020204" pitchFamily="34" charset="0"/>
              <a:buChar char="•"/>
            </a:pPr>
            <a:r>
              <a:rPr lang="es-ES" dirty="0" smtClean="0"/>
              <a:t>Jerarquizados</a:t>
            </a:r>
          </a:p>
          <a:p>
            <a:pPr marL="285750" indent="-285750" algn="just">
              <a:buFont typeface="Arial" panose="020B0604020202020204" pitchFamily="34" charset="0"/>
              <a:buChar char="•"/>
            </a:pPr>
            <a:r>
              <a:rPr lang="es-ES" dirty="0" smtClean="0"/>
              <a:t>Realistas </a:t>
            </a:r>
            <a:r>
              <a:rPr lang="es-ES" dirty="0"/>
              <a:t>según etapa </a:t>
            </a:r>
            <a:r>
              <a:rPr lang="es-ES" dirty="0" smtClean="0"/>
              <a:t>vital</a:t>
            </a:r>
          </a:p>
          <a:p>
            <a:pPr marL="285750" indent="-285750" algn="just">
              <a:buFont typeface="Arial" panose="020B0604020202020204" pitchFamily="34" charset="0"/>
              <a:buChar char="•"/>
            </a:pPr>
            <a:r>
              <a:rPr lang="es-ES" dirty="0" smtClean="0"/>
              <a:t>Acordados </a:t>
            </a:r>
            <a:r>
              <a:rPr lang="es-ES" dirty="0"/>
              <a:t>con el </a:t>
            </a:r>
            <a:r>
              <a:rPr lang="es-ES" dirty="0" smtClean="0"/>
              <a:t>paciente</a:t>
            </a:r>
          </a:p>
          <a:p>
            <a:pPr algn="just"/>
            <a:endParaRPr lang="es-ES" dirty="0"/>
          </a:p>
          <a:p>
            <a:pPr algn="just"/>
            <a:r>
              <a:rPr lang="es-ES" dirty="0" smtClean="0"/>
              <a:t>Ejemplo:</a:t>
            </a:r>
          </a:p>
          <a:p>
            <a:pPr algn="just"/>
            <a:r>
              <a:rPr lang="es-ES" dirty="0" smtClean="0"/>
              <a:t>- Diagnóstico</a:t>
            </a:r>
            <a:r>
              <a:rPr lang="es-ES" dirty="0"/>
              <a:t>: Trastorno depresivo mayor en adulto </a:t>
            </a:r>
            <a:r>
              <a:rPr lang="es-ES" dirty="0" smtClean="0"/>
              <a:t>mayor</a:t>
            </a:r>
          </a:p>
          <a:p>
            <a:pPr algn="just"/>
            <a:r>
              <a:rPr lang="es-ES" dirty="0" smtClean="0"/>
              <a:t>- Objetivo </a:t>
            </a:r>
            <a:r>
              <a:rPr lang="es-ES" dirty="0"/>
              <a:t>primario: Reducción de sintomatología </a:t>
            </a:r>
            <a:r>
              <a:rPr lang="es-ES" dirty="0" smtClean="0"/>
              <a:t>depresiva</a:t>
            </a:r>
          </a:p>
          <a:p>
            <a:pPr algn="just"/>
            <a:r>
              <a:rPr lang="es-ES" dirty="0" smtClean="0"/>
              <a:t>- Objetivos </a:t>
            </a:r>
            <a:r>
              <a:rPr lang="es-ES" dirty="0"/>
              <a:t>secundarios: Recuperación de actividad, reestructuración cognitiva, fortalecimiento de red social</a:t>
            </a:r>
          </a:p>
        </p:txBody>
      </p:sp>
    </p:spTree>
    <p:extLst>
      <p:ext uri="{BB962C8B-B14F-4D97-AF65-F5344CB8AC3E}">
        <p14:creationId xmlns:p14="http://schemas.microsoft.com/office/powerpoint/2010/main" val="41841682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696700"/>
            <a:ext cx="11910051" cy="5909310"/>
          </a:xfrm>
          <a:prstGeom prst="rect">
            <a:avLst/>
          </a:prstGeom>
        </p:spPr>
        <p:txBody>
          <a:bodyPr wrap="square">
            <a:spAutoFit/>
          </a:bodyPr>
          <a:lstStyle/>
          <a:p>
            <a:r>
              <a:rPr lang="es-ES" b="1" dirty="0"/>
              <a:t>Seguimiento psicológico posterior al alta </a:t>
            </a:r>
            <a:r>
              <a:rPr lang="es-ES" b="1" dirty="0" smtClean="0"/>
              <a:t>terapéutica</a:t>
            </a:r>
          </a:p>
          <a:p>
            <a:pPr algn="just"/>
            <a:endParaRPr lang="es-ES" dirty="0"/>
          </a:p>
          <a:p>
            <a:pPr algn="just"/>
            <a:r>
              <a:rPr lang="es-ES" dirty="0" smtClean="0"/>
              <a:t>El </a:t>
            </a:r>
            <a:r>
              <a:rPr lang="es-ES" dirty="0"/>
              <a:t>seguimiento psicológico posterior al alta constituye una </a:t>
            </a:r>
            <a:r>
              <a:rPr lang="es-ES" b="1" dirty="0"/>
              <a:t>fase fundamental del proceso tera</a:t>
            </a:r>
            <a:r>
              <a:rPr lang="es-ES" dirty="0"/>
              <a:t>péutico, ya que permite </a:t>
            </a:r>
            <a:r>
              <a:rPr lang="es-ES" b="1" dirty="0"/>
              <a:t>consolidar los logros alcanzados </a:t>
            </a:r>
            <a:r>
              <a:rPr lang="es-ES" dirty="0"/>
              <a:t>durante el tratamiento, </a:t>
            </a:r>
            <a:r>
              <a:rPr lang="es-ES" b="1" dirty="0"/>
              <a:t>prevenir recaídas y promover la autonomía del pac</a:t>
            </a:r>
            <a:r>
              <a:rPr lang="es-ES" dirty="0"/>
              <a:t>iente en el manejo de su salud mental. Aunque el alta clínica implica el cumplimiento de los objetivos terapéuticos y la reducción significativa de la sintomatología, no supone el fin absoluto del acompañamiento profesional, sino una </a:t>
            </a:r>
            <a:r>
              <a:rPr lang="es-ES" b="1" dirty="0"/>
              <a:t>transición hacia un modelo de supervisión menos intensivo y más orientado a la prevención</a:t>
            </a:r>
            <a:r>
              <a:rPr lang="es-ES" b="1" dirty="0" smtClean="0"/>
              <a:t>.</a:t>
            </a:r>
          </a:p>
          <a:p>
            <a:pPr algn="just"/>
            <a:endParaRPr lang="es-ES" dirty="0"/>
          </a:p>
          <a:p>
            <a:pPr algn="just"/>
            <a:r>
              <a:rPr lang="es-ES" dirty="0" smtClean="0"/>
              <a:t>En </a:t>
            </a:r>
            <a:r>
              <a:rPr lang="es-ES" dirty="0"/>
              <a:t>primer lugar, el seguimiento </a:t>
            </a:r>
            <a:r>
              <a:rPr lang="es-ES" b="1" dirty="0"/>
              <a:t>debe planificarse antes de otorgar el alta</a:t>
            </a:r>
            <a:r>
              <a:rPr lang="es-ES" dirty="0"/>
              <a:t>. Durante las últimas sesiones del tratamiento activo, el profesional y el paciente acuerdan de manera conjunta la modalidad, frecuencia y duración del seguimiento. Este proceso incluye la </a:t>
            </a:r>
            <a:r>
              <a:rPr lang="es-ES" b="1" dirty="0"/>
              <a:t>explicación clara del propósito del seguimiento,</a:t>
            </a:r>
            <a:r>
              <a:rPr lang="es-ES" dirty="0"/>
              <a:t> enfatizando que no se trata de un retroceso terapéutico, sino de una </a:t>
            </a:r>
            <a:r>
              <a:rPr lang="es-ES" b="1" dirty="0"/>
              <a:t>estrategia preventiva </a:t>
            </a:r>
            <a:r>
              <a:rPr lang="es-ES" dirty="0"/>
              <a:t>que refuerza la seguridad psicológica del paciente y favorece la continuidad del bienestar emocional</a:t>
            </a:r>
            <a:r>
              <a:rPr lang="es-ES" dirty="0" smtClean="0"/>
              <a:t>.</a:t>
            </a:r>
          </a:p>
          <a:p>
            <a:pPr algn="just"/>
            <a:endParaRPr lang="es-ES" dirty="0"/>
          </a:p>
          <a:p>
            <a:pPr algn="just"/>
            <a:r>
              <a:rPr lang="es-ES" dirty="0" smtClean="0"/>
              <a:t>Una </a:t>
            </a:r>
            <a:r>
              <a:rPr lang="es-ES" dirty="0"/>
              <a:t>vez otorgada el alta, el seguimiento suele realizarse mediante sesiones espaciadas en el tiempo, </a:t>
            </a:r>
            <a:r>
              <a:rPr lang="es-ES" b="1" dirty="0"/>
              <a:t>generalmente a uno, tres y seis meses,</a:t>
            </a:r>
            <a:r>
              <a:rPr lang="es-ES" dirty="0"/>
              <a:t> aunque esta frecuencia puede ajustarse según el diagnóstico, la gravedad previa del trastorno, los factores de riesgo y los recursos personales del paciente. </a:t>
            </a:r>
            <a:endParaRPr lang="es-ES" dirty="0" smtClean="0"/>
          </a:p>
          <a:p>
            <a:pPr algn="just"/>
            <a:endParaRPr lang="es-ES" dirty="0"/>
          </a:p>
          <a:p>
            <a:pPr algn="just"/>
            <a:r>
              <a:rPr lang="es-ES" dirty="0" smtClean="0"/>
              <a:t>Estas </a:t>
            </a:r>
            <a:r>
              <a:rPr lang="es-ES" dirty="0"/>
              <a:t>sesiones pueden llevarse a cabo de forma </a:t>
            </a:r>
            <a:r>
              <a:rPr lang="es-ES" b="1" dirty="0"/>
              <a:t>presencial, virtual o híbrida</a:t>
            </a:r>
            <a:r>
              <a:rPr lang="es-ES" dirty="0"/>
              <a:t>, siempre garantizando la confidencialidad y el encuadre ético de la intervención</a:t>
            </a:r>
            <a:r>
              <a:rPr lang="es-ES" dirty="0" smtClean="0"/>
              <a:t>. Durante </a:t>
            </a:r>
            <a:r>
              <a:rPr lang="es-ES" dirty="0"/>
              <a:t>las sesiones de seguimiento, </a:t>
            </a:r>
            <a:r>
              <a:rPr lang="es-ES" b="1" dirty="0"/>
              <a:t>el primer objetivo es evaluar el mantenimiento de los logros terapéuticos. </a:t>
            </a:r>
            <a:endParaRPr lang="es-ES" b="1" dirty="0" smtClean="0"/>
          </a:p>
        </p:txBody>
      </p:sp>
    </p:spTree>
    <p:extLst>
      <p:ext uri="{BB962C8B-B14F-4D97-AF65-F5344CB8AC3E}">
        <p14:creationId xmlns:p14="http://schemas.microsoft.com/office/powerpoint/2010/main" val="2758543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742967"/>
            <a:ext cx="11895536" cy="5078313"/>
          </a:xfrm>
          <a:prstGeom prst="rect">
            <a:avLst/>
          </a:prstGeom>
        </p:spPr>
        <p:txBody>
          <a:bodyPr wrap="square">
            <a:spAutoFit/>
          </a:bodyPr>
          <a:lstStyle/>
          <a:p>
            <a:pPr algn="just"/>
            <a:r>
              <a:rPr lang="es-ES" dirty="0" smtClean="0"/>
              <a:t>Para </a:t>
            </a:r>
            <a:r>
              <a:rPr lang="es-ES" dirty="0"/>
              <a:t>ello, el psicólogo </a:t>
            </a:r>
            <a:r>
              <a:rPr lang="es-ES" b="1" dirty="0"/>
              <a:t>explora el estado emocional actual del paciente</a:t>
            </a:r>
            <a:r>
              <a:rPr lang="es-ES" dirty="0"/>
              <a:t>, su nivel de funcionamiento en las distintas áreas de la vida (personal, familiar, social y laboral o académica) y la presencia o ausencia de síntomas previos. </a:t>
            </a:r>
            <a:endParaRPr lang="es-ES" dirty="0" smtClean="0"/>
          </a:p>
          <a:p>
            <a:pPr algn="just"/>
            <a:endParaRPr lang="es-ES" dirty="0"/>
          </a:p>
          <a:p>
            <a:pPr algn="just"/>
            <a:r>
              <a:rPr lang="es-ES" dirty="0" smtClean="0"/>
              <a:t>Esta </a:t>
            </a:r>
            <a:r>
              <a:rPr lang="es-ES" dirty="0"/>
              <a:t>evaluación puede realizarse mediante entrevista clínica, </a:t>
            </a:r>
            <a:r>
              <a:rPr lang="es-ES" dirty="0" err="1"/>
              <a:t>autoinformes</a:t>
            </a:r>
            <a:r>
              <a:rPr lang="es-ES" dirty="0"/>
              <a:t> subjetivos y, cuando se considera pertinente, la </a:t>
            </a:r>
            <a:r>
              <a:rPr lang="es-ES" dirty="0" err="1"/>
              <a:t>reaplicación</a:t>
            </a:r>
            <a:r>
              <a:rPr lang="es-ES" dirty="0"/>
              <a:t> de instrumentos psicométricos utilizados durante la evaluación inicial, lo que permite comparar resultados y detectar cambios significativos</a:t>
            </a:r>
            <a:r>
              <a:rPr lang="es-ES" dirty="0" smtClean="0"/>
              <a:t>. </a:t>
            </a:r>
          </a:p>
          <a:p>
            <a:pPr algn="just"/>
            <a:endParaRPr lang="es-ES" dirty="0"/>
          </a:p>
          <a:p>
            <a:pPr algn="just"/>
            <a:r>
              <a:rPr lang="es-ES" dirty="0" smtClean="0"/>
              <a:t>Un </a:t>
            </a:r>
            <a:r>
              <a:rPr lang="es-ES" b="1" dirty="0"/>
              <a:t>aspecto central del seguimiento es la revisión del uso de las estrategias y técnicas aprendidas durante el tratamiento</a:t>
            </a:r>
            <a:r>
              <a:rPr lang="es-ES" dirty="0"/>
              <a:t>. El profesional indaga si el paciente continúa aplicando herramientas como la reestructuración cognitiva, las técnicas de regulación emocional, la resolución de problemas o las prácticas de autocuidado. En caso de detectarse dificultades en su aplicación, el psicólogo refuerza, clarifica o ajusta dichas estrategias, promoviendo su uso autónomo y flexible según las demandas del contexto</a:t>
            </a:r>
            <a:r>
              <a:rPr lang="es-ES" dirty="0" smtClean="0"/>
              <a:t>.</a:t>
            </a:r>
          </a:p>
          <a:p>
            <a:pPr algn="just"/>
            <a:endParaRPr lang="es-ES" dirty="0"/>
          </a:p>
          <a:p>
            <a:pPr algn="just"/>
            <a:r>
              <a:rPr lang="es-ES" dirty="0" smtClean="0"/>
              <a:t>Asimismo</a:t>
            </a:r>
            <a:r>
              <a:rPr lang="es-ES" dirty="0"/>
              <a:t>, el seguimiento psicológico </a:t>
            </a:r>
            <a:r>
              <a:rPr lang="es-ES" b="1" dirty="0"/>
              <a:t>permite identificar de manera temprana señales de alerta o factores de riesgo de recaída</a:t>
            </a:r>
            <a:r>
              <a:rPr lang="es-ES" dirty="0"/>
              <a:t>. Estas señales pueden manifestarse como aumento del estrés, retorno gradual de pensamientos disfuncionales, cambios en los hábitos de sueño o alimentación, o dificultades para manejar situaciones </a:t>
            </a:r>
            <a:r>
              <a:rPr lang="es-ES" dirty="0" smtClean="0"/>
              <a:t>específicas. </a:t>
            </a:r>
            <a:r>
              <a:rPr lang="es-ES" dirty="0"/>
              <a:t>Ante la detección de estos indicadores, el profesional trabaja con el paciente en la </a:t>
            </a:r>
            <a:r>
              <a:rPr lang="es-ES" b="1" dirty="0"/>
              <a:t>activación del plan de prevención </a:t>
            </a:r>
            <a:r>
              <a:rPr lang="es-ES" dirty="0"/>
              <a:t>de recaídas previamente elaborado, reforzando conductas protectoras y estrategias de afrontamiento adaptativas</a:t>
            </a:r>
          </a:p>
        </p:txBody>
      </p:sp>
    </p:spTree>
    <p:extLst>
      <p:ext uri="{BB962C8B-B14F-4D97-AF65-F5344CB8AC3E}">
        <p14:creationId xmlns:p14="http://schemas.microsoft.com/office/powerpoint/2010/main" val="22765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806934"/>
            <a:ext cx="11800115" cy="5909310"/>
          </a:xfrm>
          <a:prstGeom prst="rect">
            <a:avLst/>
          </a:prstGeom>
        </p:spPr>
        <p:txBody>
          <a:bodyPr wrap="square">
            <a:spAutoFit/>
          </a:bodyPr>
          <a:lstStyle/>
          <a:p>
            <a:pPr algn="just"/>
            <a:r>
              <a:rPr lang="es-ES" dirty="0" smtClean="0"/>
              <a:t>Otro </a:t>
            </a:r>
            <a:r>
              <a:rPr lang="es-ES" b="1" dirty="0"/>
              <a:t>componente relevante del seguimiento es el fortalecimiento de la autoconfianza y la autoeficacia del paciente</a:t>
            </a:r>
            <a:r>
              <a:rPr lang="es-ES" dirty="0"/>
              <a:t>. En esta etapa, el psicólogo adopta un rol principalmente facilitador, validando los avances logrados y promoviendo una narrativa de competencia personal. Se enfatiza la capacidad del paciente para reconocer sus propios recursos, tomar decisiones saludables y solicitar ayuda de manera oportuna si lo considera necesario</a:t>
            </a:r>
            <a:r>
              <a:rPr lang="es-ES" dirty="0" smtClean="0"/>
              <a:t>.</a:t>
            </a:r>
          </a:p>
          <a:p>
            <a:pPr algn="just"/>
            <a:endParaRPr lang="es-ES" dirty="0"/>
          </a:p>
          <a:p>
            <a:pPr algn="just"/>
            <a:r>
              <a:rPr lang="es-ES" dirty="0" smtClean="0"/>
              <a:t>El </a:t>
            </a:r>
            <a:r>
              <a:rPr lang="es-ES" dirty="0"/>
              <a:t>seguimiento </a:t>
            </a:r>
            <a:r>
              <a:rPr lang="es-ES" b="1" dirty="0"/>
              <a:t>también contempla la evaluación de cambios vitales significativos que puedan haber ocurrido después del alta</a:t>
            </a:r>
            <a:r>
              <a:rPr lang="es-ES" dirty="0"/>
              <a:t>, tales como transiciones laborales, académicas, familiares o personales. Estos eventos pueden generar nuevas demandas emocionales que requieran ajustes en las estrategias de afrontamiento. En este sentido, el psicólogo acompaña al paciente en la adaptación a dichas circunstancias, sin reanudar necesariamente un tratamiento intensivo, salvo que la situación lo amerite</a:t>
            </a:r>
            <a:r>
              <a:rPr lang="es-ES" dirty="0" smtClean="0"/>
              <a:t>.</a:t>
            </a:r>
          </a:p>
          <a:p>
            <a:pPr algn="just"/>
            <a:endParaRPr lang="es-ES" dirty="0"/>
          </a:p>
          <a:p>
            <a:pPr algn="just"/>
            <a:r>
              <a:rPr lang="es-ES" dirty="0" smtClean="0"/>
              <a:t>Desde </a:t>
            </a:r>
            <a:r>
              <a:rPr lang="es-ES" dirty="0"/>
              <a:t>el punto de vista </a:t>
            </a:r>
            <a:r>
              <a:rPr lang="es-ES" b="1" dirty="0"/>
              <a:t>ético y profesional</a:t>
            </a:r>
            <a:r>
              <a:rPr lang="es-ES" dirty="0"/>
              <a:t>, el seguimiento debe mantenerse dentro de límites claros. El psicólogo informa al paciente sobre la posibilidad de retomar el tratamiento formal si se presenta una recaída significativa o si surgen nuevas problemáticas que excedan el alcance preventivo del seguimiento. De igual manera, se registran de forma adecuada las sesiones realizadas, respetando la confidencialidad y las normativas vigentes</a:t>
            </a:r>
            <a:r>
              <a:rPr lang="es-ES" dirty="0" smtClean="0"/>
              <a:t>.</a:t>
            </a:r>
          </a:p>
          <a:p>
            <a:pPr algn="just"/>
            <a:endParaRPr lang="es-ES" dirty="0"/>
          </a:p>
          <a:p>
            <a:pPr algn="just"/>
            <a:r>
              <a:rPr lang="es-ES" dirty="0" smtClean="0"/>
              <a:t>Finalmente</a:t>
            </a:r>
            <a:r>
              <a:rPr lang="es-ES" dirty="0"/>
              <a:t>, </a:t>
            </a:r>
            <a:r>
              <a:rPr lang="es-ES" b="1" dirty="0"/>
              <a:t>el seguimiento psicológico concluye cuando el paciente demuestra estabilidad emocional sostenida, adecuado manejo de las estrategias aprendidas y ausencia de indicadores de riesgo relevantes</a:t>
            </a:r>
            <a:r>
              <a:rPr lang="es-ES" dirty="0"/>
              <a:t>. En este punto, el profesional puede realizar un cierre definitivo del proceso, dejando abierta la posibilidad de futuras consultas si el paciente así lo requiere. De este modo, el seguimiento se convierte en un </a:t>
            </a:r>
            <a:r>
              <a:rPr lang="es-ES" b="1" dirty="0"/>
              <a:t>puente entre el tratamiento activo y la plena autonomía psicológica</a:t>
            </a:r>
            <a:r>
              <a:rPr lang="es-ES" dirty="0"/>
              <a:t>, favoreciendo una visión integral y preventiva de la salud mental.</a:t>
            </a:r>
          </a:p>
        </p:txBody>
      </p:sp>
    </p:spTree>
    <p:extLst>
      <p:ext uri="{BB962C8B-B14F-4D97-AF65-F5344CB8AC3E}">
        <p14:creationId xmlns:p14="http://schemas.microsoft.com/office/powerpoint/2010/main" val="1608415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766336"/>
            <a:ext cx="11625942" cy="5355312"/>
          </a:xfrm>
          <a:prstGeom prst="rect">
            <a:avLst/>
          </a:prstGeom>
        </p:spPr>
        <p:txBody>
          <a:bodyPr wrap="square">
            <a:spAutoFit/>
          </a:bodyPr>
          <a:lstStyle/>
          <a:p>
            <a:pPr algn="just"/>
            <a:r>
              <a:rPr lang="es-ES" b="1" dirty="0" smtClean="0"/>
              <a:t>Datos </a:t>
            </a:r>
            <a:r>
              <a:rPr lang="es-ES" b="1" dirty="0"/>
              <a:t>de </a:t>
            </a:r>
            <a:r>
              <a:rPr lang="es-ES" b="1" dirty="0" smtClean="0"/>
              <a:t>identificación</a:t>
            </a:r>
          </a:p>
          <a:p>
            <a:pPr algn="just"/>
            <a:r>
              <a:rPr lang="es-ES" dirty="0" smtClean="0"/>
              <a:t>Nombre</a:t>
            </a:r>
            <a:r>
              <a:rPr lang="es-ES" dirty="0"/>
              <a:t>: María A. (seudónimo</a:t>
            </a:r>
            <a:r>
              <a:rPr lang="es-ES" dirty="0" smtClean="0"/>
              <a:t>)</a:t>
            </a:r>
          </a:p>
          <a:p>
            <a:pPr algn="just"/>
            <a:r>
              <a:rPr lang="es-ES" dirty="0" smtClean="0"/>
              <a:t>Edad</a:t>
            </a:r>
            <a:r>
              <a:rPr lang="es-ES" dirty="0"/>
              <a:t>: 28 </a:t>
            </a:r>
            <a:r>
              <a:rPr lang="es-ES" dirty="0" smtClean="0"/>
              <a:t>años</a:t>
            </a:r>
          </a:p>
          <a:p>
            <a:pPr algn="just"/>
            <a:r>
              <a:rPr lang="es-ES" dirty="0" smtClean="0"/>
              <a:t>Sexo</a:t>
            </a:r>
            <a:r>
              <a:rPr lang="es-ES" dirty="0"/>
              <a:t>: </a:t>
            </a:r>
            <a:r>
              <a:rPr lang="es-ES" dirty="0" smtClean="0"/>
              <a:t>Femenino</a:t>
            </a:r>
          </a:p>
          <a:p>
            <a:pPr algn="just"/>
            <a:r>
              <a:rPr lang="es-ES" dirty="0" smtClean="0"/>
              <a:t>Estado </a:t>
            </a:r>
            <a:r>
              <a:rPr lang="es-ES" dirty="0"/>
              <a:t>civil: </a:t>
            </a:r>
            <a:r>
              <a:rPr lang="es-ES" dirty="0" smtClean="0"/>
              <a:t>Soltera</a:t>
            </a:r>
          </a:p>
          <a:p>
            <a:pPr algn="just"/>
            <a:r>
              <a:rPr lang="es-ES" dirty="0" smtClean="0"/>
              <a:t>Escolaridad</a:t>
            </a:r>
            <a:r>
              <a:rPr lang="es-ES" dirty="0"/>
              <a:t>: </a:t>
            </a:r>
            <a:r>
              <a:rPr lang="es-ES" dirty="0" smtClean="0"/>
              <a:t>Posgrado</a:t>
            </a:r>
          </a:p>
          <a:p>
            <a:pPr algn="just"/>
            <a:r>
              <a:rPr lang="es-ES" dirty="0" smtClean="0"/>
              <a:t>Ocupación</a:t>
            </a:r>
            <a:r>
              <a:rPr lang="es-ES" dirty="0"/>
              <a:t>: </a:t>
            </a:r>
            <a:r>
              <a:rPr lang="es-ES" dirty="0" smtClean="0"/>
              <a:t>Estudiante</a:t>
            </a:r>
          </a:p>
          <a:p>
            <a:pPr algn="just"/>
            <a:r>
              <a:rPr lang="es-ES" dirty="0" smtClean="0"/>
              <a:t>Fecha </a:t>
            </a:r>
            <a:r>
              <a:rPr lang="es-ES" dirty="0"/>
              <a:t>de evaluación: [</a:t>
            </a:r>
            <a:r>
              <a:rPr lang="es-ES" dirty="0" err="1"/>
              <a:t>dd</a:t>
            </a:r>
            <a:r>
              <a:rPr lang="es-ES" dirty="0"/>
              <a:t>/mm/</a:t>
            </a:r>
            <a:r>
              <a:rPr lang="es-ES" dirty="0" err="1"/>
              <a:t>aaaa</a:t>
            </a:r>
            <a:r>
              <a:rPr lang="es-ES" dirty="0" smtClean="0"/>
              <a:t>]</a:t>
            </a:r>
          </a:p>
          <a:p>
            <a:pPr algn="just"/>
            <a:r>
              <a:rPr lang="es-ES" dirty="0" smtClean="0"/>
              <a:t>Evaluador</a:t>
            </a:r>
            <a:r>
              <a:rPr lang="es-ES" dirty="0"/>
              <a:t>: [Nombre del profesional</a:t>
            </a:r>
            <a:r>
              <a:rPr lang="es-ES" dirty="0" smtClean="0"/>
              <a:t>]</a:t>
            </a:r>
          </a:p>
          <a:p>
            <a:pPr algn="just"/>
            <a:r>
              <a:rPr lang="es-ES" dirty="0" smtClean="0"/>
              <a:t>Centro</a:t>
            </a:r>
            <a:r>
              <a:rPr lang="es-ES" dirty="0"/>
              <a:t>: [Nombre de la </a:t>
            </a:r>
            <a:r>
              <a:rPr lang="es-ES" dirty="0" smtClean="0"/>
              <a:t>institución]. </a:t>
            </a:r>
          </a:p>
          <a:p>
            <a:pPr algn="just"/>
            <a:endParaRPr lang="es-ES" dirty="0" smtClean="0"/>
          </a:p>
          <a:p>
            <a:pPr algn="just"/>
            <a:r>
              <a:rPr lang="es-ES" b="1" dirty="0" smtClean="0"/>
              <a:t>Motivo </a:t>
            </a:r>
            <a:r>
              <a:rPr lang="es-ES" b="1" dirty="0"/>
              <a:t>de </a:t>
            </a:r>
            <a:r>
              <a:rPr lang="es-ES" b="1" dirty="0" smtClean="0"/>
              <a:t>consulta</a:t>
            </a:r>
            <a:r>
              <a:rPr lang="es-ES" dirty="0" smtClean="0"/>
              <a:t>: La </a:t>
            </a:r>
            <a:r>
              <a:rPr lang="es-ES" dirty="0"/>
              <a:t>paciente refiere preocupación constante, dificultad para relajarse, alteraciones del sueño y sensación persistente de tensión, lo cual interfiere con su rendimiento académico y bienestar </a:t>
            </a:r>
            <a:r>
              <a:rPr lang="es-ES" dirty="0" smtClean="0"/>
              <a:t>general </a:t>
            </a:r>
          </a:p>
          <a:p>
            <a:pPr algn="just"/>
            <a:endParaRPr lang="es-ES" b="1" dirty="0"/>
          </a:p>
          <a:p>
            <a:pPr algn="just"/>
            <a:r>
              <a:rPr lang="es-ES" b="1" dirty="0" smtClean="0"/>
              <a:t>Antecedentes relevantes</a:t>
            </a:r>
          </a:p>
          <a:p>
            <a:pPr algn="just"/>
            <a:r>
              <a:rPr lang="es-ES" dirty="0" smtClean="0"/>
              <a:t>Personales: No </a:t>
            </a:r>
            <a:r>
              <a:rPr lang="es-ES" dirty="0"/>
              <a:t>se reportan antecedentes médicos de relevancia. Niega consumo de sustancias psicoactivas. Refiere rasgos de </a:t>
            </a:r>
            <a:r>
              <a:rPr lang="es-ES" dirty="0" err="1"/>
              <a:t>autoexigencia</a:t>
            </a:r>
            <a:r>
              <a:rPr lang="es-ES" dirty="0"/>
              <a:t> y perfeccionismo desde la adolescencia</a:t>
            </a:r>
            <a:r>
              <a:rPr lang="es-ES" dirty="0" smtClean="0"/>
              <a:t>.</a:t>
            </a:r>
          </a:p>
          <a:p>
            <a:pPr algn="just"/>
            <a:r>
              <a:rPr lang="es-ES" dirty="0" smtClean="0"/>
              <a:t>Familiares: Antecedentes </a:t>
            </a:r>
            <a:r>
              <a:rPr lang="es-ES" dirty="0"/>
              <a:t>de ansiedad en familiar de primer grado</a:t>
            </a:r>
            <a:r>
              <a:rPr lang="es-ES" dirty="0" smtClean="0"/>
              <a:t>.</a:t>
            </a:r>
          </a:p>
          <a:p>
            <a:pPr algn="just"/>
            <a:r>
              <a:rPr lang="es-ES" dirty="0" smtClean="0"/>
              <a:t>Psicosociales: Incremento </a:t>
            </a:r>
            <a:r>
              <a:rPr lang="es-ES" dirty="0"/>
              <a:t>de las demandas académicas asociado al inicio de estudios de </a:t>
            </a:r>
            <a:r>
              <a:rPr lang="es-ES" dirty="0" smtClean="0"/>
              <a:t>posgrado. </a:t>
            </a:r>
            <a:endParaRPr lang="es-ES" dirty="0"/>
          </a:p>
        </p:txBody>
      </p:sp>
      <p:sp>
        <p:nvSpPr>
          <p:cNvPr id="3" name="Rectángulo 2"/>
          <p:cNvSpPr/>
          <p:nvPr/>
        </p:nvSpPr>
        <p:spPr>
          <a:xfrm>
            <a:off x="2030664" y="198503"/>
            <a:ext cx="4331314" cy="369332"/>
          </a:xfrm>
          <a:prstGeom prst="rect">
            <a:avLst/>
          </a:prstGeom>
        </p:spPr>
        <p:txBody>
          <a:bodyPr wrap="none">
            <a:spAutoFit/>
          </a:bodyPr>
          <a:lstStyle/>
          <a:p>
            <a:r>
              <a:rPr lang="es-ES" b="1" u="sng" dirty="0"/>
              <a:t>INFORME CLÍNICO PSICOLÓGICO </a:t>
            </a:r>
            <a:r>
              <a:rPr lang="es-ES" b="1" u="sng" dirty="0" smtClean="0"/>
              <a:t>- EJEMPLO</a:t>
            </a:r>
            <a:endParaRPr lang="es-ES" b="1" u="sng" dirty="0"/>
          </a:p>
        </p:txBody>
      </p:sp>
    </p:spTree>
    <p:extLst>
      <p:ext uri="{BB962C8B-B14F-4D97-AF65-F5344CB8AC3E}">
        <p14:creationId xmlns:p14="http://schemas.microsoft.com/office/powerpoint/2010/main" val="42140927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32371" y="924629"/>
            <a:ext cx="11799683" cy="5355312"/>
          </a:xfrm>
          <a:prstGeom prst="rect">
            <a:avLst/>
          </a:prstGeom>
        </p:spPr>
        <p:txBody>
          <a:bodyPr wrap="square">
            <a:spAutoFit/>
          </a:bodyPr>
          <a:lstStyle/>
          <a:p>
            <a:pPr algn="just"/>
            <a:r>
              <a:rPr lang="es-ES" b="1" dirty="0"/>
              <a:t>Evaluación </a:t>
            </a:r>
            <a:r>
              <a:rPr lang="es-ES" b="1" dirty="0" smtClean="0"/>
              <a:t>psicológica</a:t>
            </a:r>
          </a:p>
          <a:p>
            <a:pPr algn="just"/>
            <a:r>
              <a:rPr lang="es-ES" dirty="0" smtClean="0"/>
              <a:t>Instrumentos aplicados</a:t>
            </a:r>
          </a:p>
          <a:p>
            <a:pPr algn="just"/>
            <a:r>
              <a:rPr lang="es-ES" dirty="0" smtClean="0"/>
              <a:t>Entrevista </a:t>
            </a:r>
            <a:r>
              <a:rPr lang="es-ES" dirty="0"/>
              <a:t>clínica </a:t>
            </a:r>
            <a:r>
              <a:rPr lang="es-ES" dirty="0" smtClean="0"/>
              <a:t>semiestructurada</a:t>
            </a:r>
          </a:p>
          <a:p>
            <a:pPr algn="just"/>
            <a:r>
              <a:rPr lang="es-ES" dirty="0" smtClean="0"/>
              <a:t>Inventario </a:t>
            </a:r>
            <a:r>
              <a:rPr lang="es-ES" dirty="0"/>
              <a:t>de Ansiedad de Beck (BAI</a:t>
            </a:r>
            <a:r>
              <a:rPr lang="es-ES" dirty="0" smtClean="0"/>
              <a:t>)</a:t>
            </a:r>
          </a:p>
          <a:p>
            <a:pPr algn="just"/>
            <a:r>
              <a:rPr lang="es-ES" dirty="0" smtClean="0"/>
              <a:t>Escala </a:t>
            </a:r>
            <a:r>
              <a:rPr lang="es-ES" dirty="0"/>
              <a:t>de Preocupación de Penn </a:t>
            </a:r>
            <a:r>
              <a:rPr lang="es-ES" dirty="0" err="1"/>
              <a:t>State</a:t>
            </a:r>
            <a:r>
              <a:rPr lang="es-ES" dirty="0"/>
              <a:t> (PSWQ</a:t>
            </a:r>
            <a:r>
              <a:rPr lang="es-ES" dirty="0" smtClean="0"/>
              <a:t>)</a:t>
            </a:r>
          </a:p>
          <a:p>
            <a:pPr algn="just"/>
            <a:r>
              <a:rPr lang="es-ES" dirty="0" smtClean="0"/>
              <a:t>Registro </a:t>
            </a:r>
            <a:r>
              <a:rPr lang="es-ES" dirty="0"/>
              <a:t>de pensamientos </a:t>
            </a:r>
            <a:r>
              <a:rPr lang="es-ES" dirty="0" smtClean="0"/>
              <a:t>automáticos</a:t>
            </a:r>
          </a:p>
          <a:p>
            <a:pPr algn="just"/>
            <a:r>
              <a:rPr lang="es-ES" dirty="0" smtClean="0"/>
              <a:t>Observación clínica: Durante </a:t>
            </a:r>
            <a:r>
              <a:rPr lang="es-ES" dirty="0"/>
              <a:t>la entrevista se observa actitud colaboradora, discurso coherente, orientación en tiempo, espacio y persona conservada. Se evidencian signos de inquietud psicomotora leve y tensión muscular</a:t>
            </a:r>
            <a:r>
              <a:rPr lang="es-ES" dirty="0" smtClean="0"/>
              <a:t>.</a:t>
            </a:r>
          </a:p>
          <a:p>
            <a:pPr algn="just"/>
            <a:endParaRPr lang="es-ES" dirty="0"/>
          </a:p>
          <a:p>
            <a:pPr algn="just"/>
            <a:r>
              <a:rPr lang="es-ES" dirty="0" smtClean="0"/>
              <a:t>Resultados</a:t>
            </a:r>
          </a:p>
          <a:p>
            <a:pPr algn="just"/>
            <a:r>
              <a:rPr lang="es-ES" dirty="0" smtClean="0"/>
              <a:t>BAI</a:t>
            </a:r>
            <a:r>
              <a:rPr lang="es-ES" dirty="0"/>
              <a:t>: Nivel alto de ansiedad</a:t>
            </a:r>
            <a:r>
              <a:rPr lang="es-ES" dirty="0" smtClean="0"/>
              <a:t>.</a:t>
            </a:r>
          </a:p>
          <a:p>
            <a:pPr algn="just"/>
            <a:r>
              <a:rPr lang="es-ES" dirty="0" smtClean="0"/>
              <a:t>PSWQ</a:t>
            </a:r>
            <a:r>
              <a:rPr lang="es-ES" dirty="0"/>
              <a:t>: Preocupación excesiva y persistente</a:t>
            </a:r>
            <a:r>
              <a:rPr lang="es-ES" dirty="0" smtClean="0"/>
              <a:t>.</a:t>
            </a:r>
          </a:p>
          <a:p>
            <a:pPr algn="just"/>
            <a:r>
              <a:rPr lang="es-ES" dirty="0" smtClean="0"/>
              <a:t>Los </a:t>
            </a:r>
            <a:r>
              <a:rPr lang="es-ES" dirty="0"/>
              <a:t>resultados son consistentes con la sintomatología referida en la entrevista </a:t>
            </a:r>
            <a:r>
              <a:rPr lang="es-ES" dirty="0" smtClean="0"/>
              <a:t>clínica. </a:t>
            </a:r>
          </a:p>
          <a:p>
            <a:pPr algn="just"/>
            <a:endParaRPr lang="es-ES" dirty="0"/>
          </a:p>
          <a:p>
            <a:pPr algn="just"/>
            <a:r>
              <a:rPr lang="es-ES" b="1" dirty="0" smtClean="0"/>
              <a:t>Diagnóstico</a:t>
            </a:r>
          </a:p>
          <a:p>
            <a:pPr algn="just"/>
            <a:r>
              <a:rPr lang="es-ES" dirty="0" smtClean="0"/>
              <a:t>Diagnóstico </a:t>
            </a:r>
            <a:r>
              <a:rPr lang="es-ES" dirty="0"/>
              <a:t>principal (DSM-5-TR)F41.1 Trastorno de Ansiedad </a:t>
            </a:r>
            <a:r>
              <a:rPr lang="es-ES" dirty="0" smtClean="0"/>
              <a:t>Generalizada</a:t>
            </a:r>
          </a:p>
          <a:p>
            <a:pPr algn="just"/>
            <a:r>
              <a:rPr lang="es-ES" dirty="0" smtClean="0"/>
              <a:t>Formulación clínica: La </a:t>
            </a:r>
            <a:r>
              <a:rPr lang="es-ES" dirty="0"/>
              <a:t>sintomatología se explica por la interacción de factores predisponentes (historia familiar de ansiedad y rasgos perfeccionistas), precipitantes (exigencias académicas recientes) y mantenedores (estilo cognitivo </a:t>
            </a:r>
            <a:r>
              <a:rPr lang="es-ES" dirty="0" err="1"/>
              <a:t>rumiativo</a:t>
            </a:r>
            <a:r>
              <a:rPr lang="es-ES" dirty="0"/>
              <a:t> y evitación de emociones</a:t>
            </a:r>
            <a:r>
              <a:rPr lang="es-ES" dirty="0" smtClean="0"/>
              <a:t>). </a:t>
            </a:r>
            <a:endParaRPr lang="es-ES" dirty="0"/>
          </a:p>
        </p:txBody>
      </p:sp>
    </p:spTree>
    <p:extLst>
      <p:ext uri="{BB962C8B-B14F-4D97-AF65-F5344CB8AC3E}">
        <p14:creationId xmlns:p14="http://schemas.microsoft.com/office/powerpoint/2010/main" val="34896689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737082"/>
            <a:ext cx="11884327" cy="5355312"/>
          </a:xfrm>
          <a:prstGeom prst="rect">
            <a:avLst/>
          </a:prstGeom>
        </p:spPr>
        <p:txBody>
          <a:bodyPr wrap="square">
            <a:spAutoFit/>
          </a:bodyPr>
          <a:lstStyle/>
          <a:p>
            <a:r>
              <a:rPr lang="es-ES" b="1" dirty="0"/>
              <a:t>Plan de intervención </a:t>
            </a:r>
            <a:r>
              <a:rPr lang="es-ES" b="1" dirty="0" smtClean="0"/>
              <a:t>psicológica</a:t>
            </a:r>
          </a:p>
          <a:p>
            <a:r>
              <a:rPr lang="es-ES" dirty="0" smtClean="0"/>
              <a:t>Enfoque terapéutico: Terapia </a:t>
            </a:r>
            <a:r>
              <a:rPr lang="es-ES" dirty="0"/>
              <a:t>Cognitivo-Conductual (TCC</a:t>
            </a:r>
            <a:r>
              <a:rPr lang="es-ES" dirty="0" smtClean="0"/>
              <a:t>)</a:t>
            </a:r>
          </a:p>
          <a:p>
            <a:r>
              <a:rPr lang="es-ES" dirty="0" smtClean="0"/>
              <a:t>Objetivo general: Reducir </a:t>
            </a:r>
            <a:r>
              <a:rPr lang="es-ES" dirty="0"/>
              <a:t>la ansiedad generalizada y mejorar el funcionamiento emocional, académico y social de la paciente</a:t>
            </a:r>
            <a:r>
              <a:rPr lang="es-ES" dirty="0" smtClean="0"/>
              <a:t>.</a:t>
            </a:r>
          </a:p>
          <a:p>
            <a:r>
              <a:rPr lang="es-ES" dirty="0" smtClean="0"/>
              <a:t>Objetivos específicos: </a:t>
            </a:r>
          </a:p>
          <a:p>
            <a:pPr marL="285750" indent="-285750">
              <a:buFontTx/>
              <a:buChar char="-"/>
            </a:pPr>
            <a:r>
              <a:rPr lang="es-ES" dirty="0" smtClean="0"/>
              <a:t>Identificar </a:t>
            </a:r>
            <a:r>
              <a:rPr lang="es-ES" dirty="0"/>
              <a:t>y modificar pensamientos disfuncionales relacionados con la preocupación</a:t>
            </a:r>
            <a:r>
              <a:rPr lang="es-ES" dirty="0" smtClean="0"/>
              <a:t>.</a:t>
            </a:r>
          </a:p>
          <a:p>
            <a:pPr marL="285750" indent="-285750">
              <a:buFontTx/>
              <a:buChar char="-"/>
            </a:pPr>
            <a:r>
              <a:rPr lang="es-ES" dirty="0" smtClean="0"/>
              <a:t>Desarrollar </a:t>
            </a:r>
            <a:r>
              <a:rPr lang="es-ES" dirty="0"/>
              <a:t>habilidades de regulación emocional</a:t>
            </a:r>
            <a:r>
              <a:rPr lang="es-ES" dirty="0" smtClean="0"/>
              <a:t>.</a:t>
            </a:r>
          </a:p>
          <a:p>
            <a:pPr marL="285750" indent="-285750">
              <a:buFontTx/>
              <a:buChar char="-"/>
            </a:pPr>
            <a:r>
              <a:rPr lang="es-ES" dirty="0" smtClean="0"/>
              <a:t>Reducir </a:t>
            </a:r>
            <a:r>
              <a:rPr lang="es-ES" dirty="0"/>
              <a:t>la activación fisiológica asociada a la </a:t>
            </a:r>
            <a:r>
              <a:rPr lang="es-ES" dirty="0" smtClean="0"/>
              <a:t>ansiedad.</a:t>
            </a:r>
          </a:p>
          <a:p>
            <a:pPr marL="285750" indent="-285750">
              <a:buFontTx/>
              <a:buChar char="-"/>
            </a:pPr>
            <a:r>
              <a:rPr lang="es-ES" dirty="0" smtClean="0"/>
              <a:t>Incrementar </a:t>
            </a:r>
            <a:r>
              <a:rPr lang="es-ES" dirty="0"/>
              <a:t>estrategias de afrontamiento adaptativas</a:t>
            </a:r>
            <a:r>
              <a:rPr lang="es-ES" dirty="0" smtClean="0"/>
              <a:t>.</a:t>
            </a:r>
          </a:p>
          <a:p>
            <a:pPr marL="285750" indent="-285750">
              <a:buFontTx/>
              <a:buChar char="-"/>
            </a:pPr>
            <a:r>
              <a:rPr lang="es-ES" dirty="0" smtClean="0"/>
              <a:t>Prevenir recaídas</a:t>
            </a:r>
          </a:p>
          <a:p>
            <a:endParaRPr lang="es-ES" dirty="0"/>
          </a:p>
          <a:p>
            <a:r>
              <a:rPr lang="es-ES" b="1" dirty="0" smtClean="0"/>
              <a:t>Modalidad </a:t>
            </a:r>
            <a:r>
              <a:rPr lang="es-ES" b="1" dirty="0"/>
              <a:t>y </a:t>
            </a:r>
            <a:r>
              <a:rPr lang="es-ES" b="1" dirty="0" smtClean="0"/>
              <a:t>duración</a:t>
            </a:r>
          </a:p>
          <a:p>
            <a:r>
              <a:rPr lang="es-ES" dirty="0" smtClean="0"/>
              <a:t>Terapia individual: 12 </a:t>
            </a:r>
            <a:r>
              <a:rPr lang="es-ES" dirty="0"/>
              <a:t>sesiones semanales de 60 minutos</a:t>
            </a:r>
            <a:r>
              <a:rPr lang="es-ES" dirty="0" smtClean="0"/>
              <a:t>.</a:t>
            </a:r>
          </a:p>
          <a:p>
            <a:r>
              <a:rPr lang="es-ES" dirty="0" smtClean="0"/>
              <a:t>Técnicas </a:t>
            </a:r>
            <a:r>
              <a:rPr lang="es-ES" dirty="0"/>
              <a:t>de </a:t>
            </a:r>
            <a:r>
              <a:rPr lang="es-ES" dirty="0" smtClean="0"/>
              <a:t>intervención: </a:t>
            </a:r>
          </a:p>
          <a:p>
            <a:pPr marL="285750" indent="-285750">
              <a:buFontTx/>
              <a:buChar char="-"/>
            </a:pPr>
            <a:r>
              <a:rPr lang="es-ES" dirty="0" err="1" smtClean="0"/>
              <a:t>Psicoeducación</a:t>
            </a:r>
            <a:r>
              <a:rPr lang="es-ES" dirty="0" smtClean="0"/>
              <a:t> </a:t>
            </a:r>
            <a:r>
              <a:rPr lang="es-ES" dirty="0"/>
              <a:t>sobre la </a:t>
            </a:r>
            <a:r>
              <a:rPr lang="es-ES" dirty="0" smtClean="0"/>
              <a:t>ansiedad</a:t>
            </a:r>
          </a:p>
          <a:p>
            <a:pPr marL="285750" indent="-285750">
              <a:buFontTx/>
              <a:buChar char="-"/>
            </a:pPr>
            <a:r>
              <a:rPr lang="es-ES" dirty="0" smtClean="0"/>
              <a:t>Registro </a:t>
            </a:r>
            <a:r>
              <a:rPr lang="es-ES" dirty="0"/>
              <a:t>y reestructuración cognitiva</a:t>
            </a:r>
            <a:r>
              <a:rPr lang="es-ES" dirty="0" smtClean="0"/>
              <a:t>.</a:t>
            </a:r>
          </a:p>
          <a:p>
            <a:pPr marL="285750" indent="-285750">
              <a:buFontTx/>
              <a:buChar char="-"/>
            </a:pPr>
            <a:r>
              <a:rPr lang="es-ES" dirty="0" smtClean="0"/>
              <a:t>Técnicas </a:t>
            </a:r>
            <a:r>
              <a:rPr lang="es-ES" dirty="0"/>
              <a:t>de relajación y respiración diafragmática</a:t>
            </a:r>
            <a:r>
              <a:rPr lang="es-ES" dirty="0" smtClean="0"/>
              <a:t>.</a:t>
            </a:r>
          </a:p>
          <a:p>
            <a:pPr marL="285750" indent="-285750">
              <a:buFontTx/>
              <a:buChar char="-"/>
            </a:pPr>
            <a:r>
              <a:rPr lang="es-ES" dirty="0" smtClean="0"/>
              <a:t>Entrenamiento </a:t>
            </a:r>
            <a:r>
              <a:rPr lang="es-ES" dirty="0"/>
              <a:t>en solución de problemas</a:t>
            </a:r>
            <a:r>
              <a:rPr lang="es-ES" dirty="0" smtClean="0"/>
              <a:t>.</a:t>
            </a:r>
          </a:p>
          <a:p>
            <a:pPr marL="285750" indent="-285750">
              <a:buFontTx/>
              <a:buChar char="-"/>
            </a:pPr>
            <a:r>
              <a:rPr lang="es-ES" dirty="0" smtClean="0"/>
              <a:t>Exposición </a:t>
            </a:r>
            <a:r>
              <a:rPr lang="es-ES" dirty="0"/>
              <a:t>a la preocupación</a:t>
            </a:r>
            <a:r>
              <a:rPr lang="es-ES" dirty="0" smtClean="0"/>
              <a:t>.</a:t>
            </a:r>
          </a:p>
          <a:p>
            <a:pPr marL="285750" indent="-285750">
              <a:buFontTx/>
              <a:buChar char="-"/>
            </a:pPr>
            <a:r>
              <a:rPr lang="es-ES" dirty="0" smtClean="0"/>
              <a:t>Prevención de recaídas </a:t>
            </a:r>
            <a:endParaRPr lang="es-ES" dirty="0"/>
          </a:p>
        </p:txBody>
      </p:sp>
    </p:spTree>
    <p:extLst>
      <p:ext uri="{BB962C8B-B14F-4D97-AF65-F5344CB8AC3E}">
        <p14:creationId xmlns:p14="http://schemas.microsoft.com/office/powerpoint/2010/main" val="29071486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935523" cy="561314"/>
          </a:xfrm>
          <a:prstGeom prst="rect">
            <a:avLst/>
          </a:prstGeom>
        </p:spPr>
      </p:pic>
      <p:sp>
        <p:nvSpPr>
          <p:cNvPr id="2" name="Rectángulo 1"/>
          <p:cNvSpPr/>
          <p:nvPr/>
        </p:nvSpPr>
        <p:spPr>
          <a:xfrm>
            <a:off x="108349" y="410011"/>
            <a:ext cx="11938648" cy="6186309"/>
          </a:xfrm>
          <a:prstGeom prst="rect">
            <a:avLst/>
          </a:prstGeom>
        </p:spPr>
        <p:txBody>
          <a:bodyPr wrap="square">
            <a:spAutoFit/>
          </a:bodyPr>
          <a:lstStyle/>
          <a:p>
            <a:r>
              <a:rPr lang="es-ES" b="1" dirty="0" smtClean="0"/>
              <a:t>Evaluación </a:t>
            </a:r>
            <a:r>
              <a:rPr lang="es-ES" b="1" dirty="0"/>
              <a:t>del </a:t>
            </a:r>
            <a:r>
              <a:rPr lang="es-ES" b="1" dirty="0" smtClean="0"/>
              <a:t>progreso</a:t>
            </a:r>
          </a:p>
          <a:p>
            <a:r>
              <a:rPr lang="es-ES" dirty="0" smtClean="0"/>
              <a:t>Reevaluación </a:t>
            </a:r>
            <a:r>
              <a:rPr lang="es-ES" dirty="0"/>
              <a:t>con BAI y PSWQ al finalizar el proceso</a:t>
            </a:r>
            <a:r>
              <a:rPr lang="es-ES" dirty="0" smtClean="0"/>
              <a:t>.</a:t>
            </a:r>
          </a:p>
          <a:p>
            <a:r>
              <a:rPr lang="es-ES" dirty="0" smtClean="0"/>
              <a:t>Comparación </a:t>
            </a:r>
            <a:r>
              <a:rPr lang="es-ES" dirty="0"/>
              <a:t>de resultados pre y post intervención</a:t>
            </a:r>
            <a:r>
              <a:rPr lang="es-ES" dirty="0" smtClean="0"/>
              <a:t>.</a:t>
            </a:r>
          </a:p>
          <a:p>
            <a:r>
              <a:rPr lang="es-ES" dirty="0" smtClean="0"/>
              <a:t>Autoevaluación </a:t>
            </a:r>
            <a:r>
              <a:rPr lang="es-ES" dirty="0"/>
              <a:t>subjetiva de la paciente</a:t>
            </a:r>
            <a:r>
              <a:rPr lang="es-ES" dirty="0" smtClean="0"/>
              <a:t>.</a:t>
            </a:r>
          </a:p>
          <a:p>
            <a:r>
              <a:rPr lang="es-ES" dirty="0" smtClean="0"/>
              <a:t>Seguimiento </a:t>
            </a:r>
            <a:r>
              <a:rPr lang="es-ES" dirty="0"/>
              <a:t>a 1 y 3 meses posteriores al alta</a:t>
            </a:r>
            <a:r>
              <a:rPr lang="es-ES" dirty="0" smtClean="0"/>
              <a:t>.</a:t>
            </a:r>
          </a:p>
          <a:p>
            <a:endParaRPr lang="es-ES" dirty="0" smtClean="0"/>
          </a:p>
          <a:p>
            <a:r>
              <a:rPr lang="es-ES" b="1" dirty="0" smtClean="0"/>
              <a:t>Pronóstico</a:t>
            </a:r>
            <a:r>
              <a:rPr lang="es-ES" dirty="0" smtClean="0"/>
              <a:t>: Favorable</a:t>
            </a:r>
            <a:r>
              <a:rPr lang="es-ES" dirty="0"/>
              <a:t>, considerando el nivel de </a:t>
            </a:r>
            <a:r>
              <a:rPr lang="es-ES" dirty="0" err="1"/>
              <a:t>insight</a:t>
            </a:r>
            <a:r>
              <a:rPr lang="es-ES" dirty="0"/>
              <a:t>, la motivación al cambio y la adherencia esperada al tratamiento</a:t>
            </a:r>
            <a:r>
              <a:rPr lang="es-ES" dirty="0" smtClean="0"/>
              <a:t>.</a:t>
            </a:r>
          </a:p>
          <a:p>
            <a:endParaRPr lang="es-ES" dirty="0"/>
          </a:p>
          <a:p>
            <a:r>
              <a:rPr lang="es-ES" b="1" dirty="0" smtClean="0"/>
              <a:t>Consideraciones éticas</a:t>
            </a:r>
          </a:p>
          <a:p>
            <a:r>
              <a:rPr lang="es-ES" dirty="0" smtClean="0"/>
              <a:t>Se </a:t>
            </a:r>
            <a:r>
              <a:rPr lang="es-ES" dirty="0"/>
              <a:t>obtuvo consentimiento informado</a:t>
            </a:r>
            <a:r>
              <a:rPr lang="es-ES" dirty="0" smtClean="0"/>
              <a:t>.</a:t>
            </a:r>
          </a:p>
          <a:p>
            <a:r>
              <a:rPr lang="es-ES" dirty="0" smtClean="0"/>
              <a:t>Se </a:t>
            </a:r>
            <a:r>
              <a:rPr lang="es-ES" dirty="0"/>
              <a:t>garantiza confidencialidad y resguardo de la información</a:t>
            </a:r>
            <a:r>
              <a:rPr lang="es-ES" dirty="0" smtClean="0"/>
              <a:t>.</a:t>
            </a:r>
          </a:p>
          <a:p>
            <a:r>
              <a:rPr lang="es-ES" dirty="0" smtClean="0"/>
              <a:t>El </a:t>
            </a:r>
            <a:r>
              <a:rPr lang="es-ES" dirty="0"/>
              <a:t>informe se elabora con fines clínicos y académicos</a:t>
            </a:r>
            <a:r>
              <a:rPr lang="es-ES" dirty="0" smtClean="0"/>
              <a:t>.</a:t>
            </a:r>
          </a:p>
          <a:p>
            <a:r>
              <a:rPr lang="es-ES" dirty="0" smtClean="0"/>
              <a:t>Se </a:t>
            </a:r>
            <a:r>
              <a:rPr lang="es-ES" dirty="0"/>
              <a:t>considerará derivación psiquiátrica si la sintomatología lo </a:t>
            </a:r>
            <a:r>
              <a:rPr lang="es-ES" dirty="0" smtClean="0"/>
              <a:t>requiere.</a:t>
            </a:r>
          </a:p>
          <a:p>
            <a:endParaRPr lang="es-ES" dirty="0"/>
          </a:p>
          <a:p>
            <a:r>
              <a:rPr lang="es-ES" b="1" dirty="0" smtClean="0"/>
              <a:t>Recomendaciones</a:t>
            </a:r>
          </a:p>
          <a:p>
            <a:r>
              <a:rPr lang="es-ES" dirty="0" smtClean="0"/>
              <a:t>Continuar </a:t>
            </a:r>
            <a:r>
              <a:rPr lang="es-ES" dirty="0"/>
              <a:t>con la práctica regular de técnicas aprendidas</a:t>
            </a:r>
            <a:r>
              <a:rPr lang="es-ES" dirty="0" smtClean="0"/>
              <a:t>.</a:t>
            </a:r>
          </a:p>
          <a:p>
            <a:r>
              <a:rPr lang="es-ES" dirty="0" smtClean="0"/>
              <a:t>Mantener </a:t>
            </a:r>
            <a:r>
              <a:rPr lang="es-ES" dirty="0"/>
              <a:t>seguimiento psicológico preventivo</a:t>
            </a:r>
            <a:r>
              <a:rPr lang="es-ES" dirty="0" smtClean="0"/>
              <a:t>.</a:t>
            </a:r>
          </a:p>
          <a:p>
            <a:r>
              <a:rPr lang="es-ES" dirty="0" smtClean="0"/>
              <a:t>Promover </a:t>
            </a:r>
            <a:r>
              <a:rPr lang="es-ES" dirty="0"/>
              <a:t>hábitos de autocuidado y manejo del estrés</a:t>
            </a:r>
            <a:r>
              <a:rPr lang="es-ES" dirty="0" smtClean="0"/>
              <a:t>.</a:t>
            </a:r>
          </a:p>
          <a:p>
            <a:endParaRPr lang="es-ES" dirty="0"/>
          </a:p>
          <a:p>
            <a:r>
              <a:rPr lang="es-ES" dirty="0" smtClean="0"/>
              <a:t>Firma </a:t>
            </a:r>
            <a:r>
              <a:rPr lang="es-ES" dirty="0"/>
              <a:t>del profesional: </a:t>
            </a:r>
            <a:r>
              <a:rPr lang="es-ES" dirty="0" smtClean="0"/>
              <a:t>___________________________</a:t>
            </a:r>
          </a:p>
          <a:p>
            <a:r>
              <a:rPr lang="es-ES" dirty="0" smtClean="0"/>
              <a:t>Nombre </a:t>
            </a:r>
            <a:r>
              <a:rPr lang="es-ES" dirty="0"/>
              <a:t>y número de colegiatura: </a:t>
            </a:r>
            <a:r>
              <a:rPr lang="es-ES" dirty="0" smtClean="0"/>
              <a:t>__________________</a:t>
            </a:r>
          </a:p>
          <a:p>
            <a:r>
              <a:rPr lang="es-ES" dirty="0" smtClean="0"/>
              <a:t>Fecha</a:t>
            </a:r>
            <a:r>
              <a:rPr lang="es-ES" dirty="0"/>
              <a:t>: </a:t>
            </a:r>
            <a:r>
              <a:rPr lang="es-ES" dirty="0" smtClean="0"/>
              <a:t>________________________________________</a:t>
            </a:r>
            <a:endParaRPr lang="es-ES" dirty="0"/>
          </a:p>
        </p:txBody>
      </p:sp>
    </p:spTree>
    <p:extLst>
      <p:ext uri="{BB962C8B-B14F-4D97-AF65-F5344CB8AC3E}">
        <p14:creationId xmlns:p14="http://schemas.microsoft.com/office/powerpoint/2010/main" val="38962870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2"/>
            <a:ext cx="848153" cy="508892"/>
          </a:xfrm>
          <a:prstGeom prst="rect">
            <a:avLst/>
          </a:prstGeom>
        </p:spPr>
      </p:pic>
      <p:sp>
        <p:nvSpPr>
          <p:cNvPr id="3" name="Rectángulo 2"/>
          <p:cNvSpPr/>
          <p:nvPr/>
        </p:nvSpPr>
        <p:spPr>
          <a:xfrm>
            <a:off x="2136296" y="99658"/>
            <a:ext cx="2969274" cy="369332"/>
          </a:xfrm>
          <a:prstGeom prst="rect">
            <a:avLst/>
          </a:prstGeom>
        </p:spPr>
        <p:txBody>
          <a:bodyPr wrap="none">
            <a:spAutoFit/>
          </a:bodyPr>
          <a:lstStyle/>
          <a:p>
            <a:r>
              <a:rPr lang="es-ES" b="1" u="sng" dirty="0"/>
              <a:t>2</a:t>
            </a:r>
            <a:r>
              <a:rPr lang="es-ES" b="1" u="sng" dirty="0" smtClean="0"/>
              <a:t>. ENTREVISTA DIAGNÓSTICA</a:t>
            </a:r>
            <a:endParaRPr lang="es-ES" b="1" u="sng" dirty="0"/>
          </a:p>
        </p:txBody>
      </p:sp>
      <p:sp>
        <p:nvSpPr>
          <p:cNvPr id="2" name="Rectángulo 1"/>
          <p:cNvSpPr/>
          <p:nvPr/>
        </p:nvSpPr>
        <p:spPr>
          <a:xfrm>
            <a:off x="165835" y="468990"/>
            <a:ext cx="11784739" cy="6463308"/>
          </a:xfrm>
          <a:prstGeom prst="rect">
            <a:avLst/>
          </a:prstGeom>
        </p:spPr>
        <p:txBody>
          <a:bodyPr wrap="square">
            <a:spAutoFit/>
          </a:bodyPr>
          <a:lstStyle/>
          <a:p>
            <a:pPr algn="just">
              <a:buAutoNum type="arabicPeriod"/>
            </a:pPr>
            <a:r>
              <a:rPr lang="es-ES" b="1" dirty="0" smtClean="0"/>
              <a:t>INTRODUCCIÓN</a:t>
            </a:r>
            <a:r>
              <a:rPr lang="es-ES" dirty="0" smtClean="0"/>
              <a:t>: </a:t>
            </a:r>
          </a:p>
          <a:p>
            <a:pPr algn="just"/>
            <a:r>
              <a:rPr lang="es-ES" dirty="0"/>
              <a:t>L</a:t>
            </a:r>
            <a:r>
              <a:rPr lang="es-ES" dirty="0" smtClean="0"/>
              <a:t>a </a:t>
            </a:r>
            <a:r>
              <a:rPr lang="es-ES" dirty="0"/>
              <a:t>entrevista diagnóstica como </a:t>
            </a:r>
            <a:r>
              <a:rPr lang="es-ES" b="1" dirty="0"/>
              <a:t>eje vertebrador de la evaluación </a:t>
            </a:r>
            <a:r>
              <a:rPr lang="es-ES" b="1" dirty="0" smtClean="0"/>
              <a:t>psicológica</a:t>
            </a:r>
            <a:r>
              <a:rPr lang="es-ES" dirty="0" smtClean="0"/>
              <a:t>. La </a:t>
            </a:r>
            <a:r>
              <a:rPr lang="es-ES" dirty="0"/>
              <a:t>entrevista diagnóstica constituye el </a:t>
            </a:r>
            <a:r>
              <a:rPr lang="es-ES" b="1" dirty="0"/>
              <a:t>instrumento nuclear </a:t>
            </a:r>
            <a:r>
              <a:rPr lang="es-ES" dirty="0"/>
              <a:t>de la evaluación psicológica, tanto en el ámbito clínico como en otros contextos aplicados (forense, sanitario, educativo, organizacional). </a:t>
            </a:r>
            <a:endParaRPr lang="es-ES" dirty="0" smtClean="0"/>
          </a:p>
          <a:p>
            <a:pPr marL="342900" indent="-342900" algn="just">
              <a:buAutoNum type="arabicPeriod"/>
            </a:pPr>
            <a:endParaRPr lang="es-ES" dirty="0"/>
          </a:p>
          <a:p>
            <a:pPr algn="just"/>
            <a:r>
              <a:rPr lang="es-ES" dirty="0" smtClean="0"/>
              <a:t>A </a:t>
            </a:r>
            <a:r>
              <a:rPr lang="es-ES" dirty="0"/>
              <a:t>diferencia de los </a:t>
            </a:r>
            <a:r>
              <a:rPr lang="es-ES" dirty="0" smtClean="0"/>
              <a:t>test </a:t>
            </a:r>
            <a:r>
              <a:rPr lang="es-ES" dirty="0"/>
              <a:t>psicométricos o las técnicas observacionales estructuradas, la entrevista permite </a:t>
            </a:r>
            <a:r>
              <a:rPr lang="es-ES" b="1" dirty="0"/>
              <a:t>integrar información cuantitativa y cualitativa</a:t>
            </a:r>
            <a:r>
              <a:rPr lang="es-ES" dirty="0"/>
              <a:t>, </a:t>
            </a:r>
            <a:r>
              <a:rPr lang="es-ES" b="1" dirty="0"/>
              <a:t>captar la subjetividad del paciente, comprender el significado personal del síntoma y construir hipótesis diagnósticas</a:t>
            </a:r>
            <a:r>
              <a:rPr lang="es-ES" dirty="0"/>
              <a:t> dinámicas</a:t>
            </a:r>
            <a:r>
              <a:rPr lang="es-ES" dirty="0" smtClean="0"/>
              <a:t>. Desde </a:t>
            </a:r>
            <a:r>
              <a:rPr lang="es-ES" dirty="0"/>
              <a:t>una perspectiva epistemológica, la entrevista diagnóstica no es un mero procedimiento de recogida de datos, sino un </a:t>
            </a:r>
            <a:r>
              <a:rPr lang="es-ES" b="1" dirty="0"/>
              <a:t>proceso interactivo, intersubjetivo y clínicamente </a:t>
            </a:r>
            <a:r>
              <a:rPr lang="es-ES" dirty="0"/>
              <a:t>situado, en el que el psicólogo actúa simultáneamente como evaluador, analista, regulador emocional y constructor de sentido</a:t>
            </a:r>
            <a:r>
              <a:rPr lang="es-ES" dirty="0" smtClean="0"/>
              <a:t>.</a:t>
            </a:r>
          </a:p>
          <a:p>
            <a:pPr algn="just"/>
            <a:endParaRPr lang="es-ES" dirty="0"/>
          </a:p>
          <a:p>
            <a:pPr algn="just"/>
            <a:r>
              <a:rPr lang="es-ES" dirty="0"/>
              <a:t>La entrevista diagnóstica </a:t>
            </a:r>
            <a:r>
              <a:rPr lang="es-ES" b="1" dirty="0"/>
              <a:t>no debe entenderse como una técnica aislada ni como un procedimiento meramente instrumental de recogida de información</a:t>
            </a:r>
            <a:r>
              <a:rPr lang="es-ES" dirty="0"/>
              <a:t>. Desde una perspectiva clínica y profesional avanzada, constituye un acto clínico complejo, en el que confluyen simultáneamente</a:t>
            </a:r>
            <a:r>
              <a:rPr lang="es-ES" dirty="0" smtClean="0"/>
              <a:t>:</a:t>
            </a:r>
          </a:p>
          <a:p>
            <a:pPr algn="just"/>
            <a:r>
              <a:rPr lang="es-ES" dirty="0" smtClean="0"/>
              <a:t>-Conocimiento </a:t>
            </a:r>
            <a:r>
              <a:rPr lang="es-ES" dirty="0"/>
              <a:t>psicopatológico</a:t>
            </a:r>
            <a:r>
              <a:rPr lang="es-ES" dirty="0" smtClean="0"/>
              <a:t>.</a:t>
            </a:r>
          </a:p>
          <a:p>
            <a:pPr algn="just"/>
            <a:r>
              <a:rPr lang="es-ES" dirty="0" smtClean="0"/>
              <a:t>-Habilidades </a:t>
            </a:r>
            <a:r>
              <a:rPr lang="es-ES" dirty="0"/>
              <a:t>comunicativas y relacionales</a:t>
            </a:r>
            <a:r>
              <a:rPr lang="es-ES" dirty="0" smtClean="0"/>
              <a:t>.</a:t>
            </a:r>
          </a:p>
          <a:p>
            <a:pPr algn="just"/>
            <a:r>
              <a:rPr lang="es-ES" dirty="0" smtClean="0"/>
              <a:t>-Capacidad </a:t>
            </a:r>
            <a:r>
              <a:rPr lang="es-ES" dirty="0"/>
              <a:t>de análisis y formulación clínica</a:t>
            </a:r>
            <a:r>
              <a:rPr lang="es-ES" dirty="0" smtClean="0"/>
              <a:t>.</a:t>
            </a:r>
          </a:p>
          <a:p>
            <a:pPr algn="just"/>
            <a:r>
              <a:rPr lang="es-ES" dirty="0" smtClean="0"/>
              <a:t>-Responsabilidad </a:t>
            </a:r>
            <a:r>
              <a:rPr lang="es-ES" dirty="0"/>
              <a:t>ética y legal</a:t>
            </a:r>
            <a:r>
              <a:rPr lang="es-ES" dirty="0" smtClean="0"/>
              <a:t>.</a:t>
            </a:r>
          </a:p>
          <a:p>
            <a:pPr algn="just"/>
            <a:r>
              <a:rPr lang="es-ES" dirty="0" smtClean="0"/>
              <a:t>-Posicionamiento </a:t>
            </a:r>
            <a:r>
              <a:rPr lang="es-ES" dirty="0"/>
              <a:t>profesional del psicólogo</a:t>
            </a:r>
            <a:r>
              <a:rPr lang="es-ES" dirty="0" smtClean="0"/>
              <a:t>.</a:t>
            </a:r>
          </a:p>
          <a:p>
            <a:pPr algn="just"/>
            <a:endParaRPr lang="es-ES" dirty="0" smtClean="0"/>
          </a:p>
          <a:p>
            <a:pPr algn="just"/>
            <a:r>
              <a:rPr lang="es-ES" dirty="0" smtClean="0"/>
              <a:t>A </a:t>
            </a:r>
            <a:r>
              <a:rPr lang="es-ES" dirty="0"/>
              <a:t>diferencia de otras herramientas de evaluación, </a:t>
            </a:r>
            <a:r>
              <a:rPr lang="es-ES" b="1" dirty="0"/>
              <a:t>la entrevista no es neutral</a:t>
            </a:r>
            <a:r>
              <a:rPr lang="es-ES" dirty="0"/>
              <a:t>: el modo en que se formula una pregunta, se sostiene un silencio o se valida una emoción modula activamente la información que el paciente ofrece. En este sentido, la entrevista no solo recoge datos, sino que los </a:t>
            </a:r>
            <a:r>
              <a:rPr lang="es-ES" dirty="0" err="1"/>
              <a:t>co</a:t>
            </a:r>
            <a:r>
              <a:rPr lang="es-ES" dirty="0"/>
              <a:t>-construye.</a:t>
            </a:r>
          </a:p>
        </p:txBody>
      </p:sp>
    </p:spTree>
    <p:extLst>
      <p:ext uri="{BB962C8B-B14F-4D97-AF65-F5344CB8AC3E}">
        <p14:creationId xmlns:p14="http://schemas.microsoft.com/office/powerpoint/2010/main" val="6181058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936358" y="924629"/>
            <a:ext cx="10769773" cy="923330"/>
          </a:xfrm>
          <a:prstGeom prst="rect">
            <a:avLst/>
          </a:prstGeom>
        </p:spPr>
        <p:txBody>
          <a:bodyPr wrap="square">
            <a:spAutoFit/>
          </a:bodyPr>
          <a:lstStyle/>
          <a:p>
            <a:pPr algn="ctr"/>
            <a:r>
              <a:rPr lang="es-ES" dirty="0"/>
              <a:t>“Si tuviéramos que prescindir de todas las herramientas de evaluación excepto una, la entrevista diagnóstica seguiría siendo suficiente para realizar una evaluación clínicamente responsable. No perfecta, pero sí éticamente defendible. Por eso, aprender a entrevistar no es aprender a preguntar: es aprender a pensar clínicamente”.</a:t>
            </a:r>
          </a:p>
        </p:txBody>
      </p:sp>
      <p:sp>
        <p:nvSpPr>
          <p:cNvPr id="3" name="Rectángulo 2"/>
          <p:cNvSpPr/>
          <p:nvPr/>
        </p:nvSpPr>
        <p:spPr>
          <a:xfrm>
            <a:off x="1448555" y="3988688"/>
            <a:ext cx="10583500" cy="369332"/>
          </a:xfrm>
          <a:prstGeom prst="rect">
            <a:avLst/>
          </a:prstGeom>
        </p:spPr>
        <p:txBody>
          <a:bodyPr wrap="square">
            <a:spAutoFit/>
          </a:bodyPr>
          <a:lstStyle/>
          <a:p>
            <a:r>
              <a:rPr lang="es-ES" dirty="0"/>
              <a:t>“¿Cuántos errores diagnósticos se producen no por falta de </a:t>
            </a:r>
            <a:r>
              <a:rPr lang="es-ES" dirty="0" smtClean="0"/>
              <a:t>test, </a:t>
            </a:r>
            <a:r>
              <a:rPr lang="es-ES" dirty="0"/>
              <a:t>sino por entrevistas mal conducidas?”</a:t>
            </a:r>
          </a:p>
        </p:txBody>
      </p:sp>
      <p:sp>
        <p:nvSpPr>
          <p:cNvPr id="4" name="Rectángulo 3"/>
          <p:cNvSpPr/>
          <p:nvPr/>
        </p:nvSpPr>
        <p:spPr>
          <a:xfrm>
            <a:off x="2031826" y="2222981"/>
            <a:ext cx="8578834" cy="369332"/>
          </a:xfrm>
          <a:prstGeom prst="rect">
            <a:avLst/>
          </a:prstGeom>
        </p:spPr>
        <p:txBody>
          <a:bodyPr wrap="square">
            <a:spAutoFit/>
          </a:bodyPr>
          <a:lstStyle/>
          <a:p>
            <a:r>
              <a:rPr lang="es-ES" dirty="0"/>
              <a:t>“En la entrevista diagnóstica no observamos un fenómeno externo: participamos en él”.</a:t>
            </a:r>
          </a:p>
        </p:txBody>
      </p:sp>
      <p:sp>
        <p:nvSpPr>
          <p:cNvPr id="6" name="Rectángulo 5"/>
          <p:cNvSpPr/>
          <p:nvPr/>
        </p:nvSpPr>
        <p:spPr>
          <a:xfrm>
            <a:off x="936357" y="2967335"/>
            <a:ext cx="10769773" cy="646331"/>
          </a:xfrm>
          <a:prstGeom prst="rect">
            <a:avLst/>
          </a:prstGeom>
        </p:spPr>
        <p:txBody>
          <a:bodyPr wrap="square">
            <a:spAutoFit/>
          </a:bodyPr>
          <a:lstStyle/>
          <a:p>
            <a:pPr algn="ctr"/>
            <a:r>
              <a:rPr lang="es-ES" dirty="0" smtClean="0"/>
              <a:t>“No </a:t>
            </a:r>
            <a:r>
              <a:rPr lang="es-ES" dirty="0"/>
              <a:t>existe diagnóstico psicológico riguroso sin una entrevista bien conducida, aunque se disponga de excelentes pruebas </a:t>
            </a:r>
            <a:r>
              <a:rPr lang="es-ES" dirty="0" smtClean="0"/>
              <a:t>psicométricas”.</a:t>
            </a:r>
            <a:endParaRPr lang="es-ES" dirty="0"/>
          </a:p>
        </p:txBody>
      </p:sp>
    </p:spTree>
    <p:extLst>
      <p:ext uri="{BB962C8B-B14F-4D97-AF65-F5344CB8AC3E}">
        <p14:creationId xmlns:p14="http://schemas.microsoft.com/office/powerpoint/2010/main" val="20370374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79002" y="6509442"/>
            <a:ext cx="4888871" cy="3485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3"/>
          <a:stretch>
            <a:fillRect/>
          </a:stretch>
        </p:blipFill>
        <p:spPr>
          <a:xfrm>
            <a:off x="165835" y="1"/>
            <a:ext cx="965848" cy="579509"/>
          </a:xfrm>
          <a:prstGeom prst="rect">
            <a:avLst/>
          </a:prstGeom>
        </p:spPr>
      </p:pic>
      <p:sp>
        <p:nvSpPr>
          <p:cNvPr id="2" name="Rectángulo 1"/>
          <p:cNvSpPr/>
          <p:nvPr/>
        </p:nvSpPr>
        <p:spPr>
          <a:xfrm>
            <a:off x="1320364" y="105089"/>
            <a:ext cx="6205160" cy="369332"/>
          </a:xfrm>
          <a:prstGeom prst="rect">
            <a:avLst/>
          </a:prstGeom>
        </p:spPr>
        <p:txBody>
          <a:bodyPr wrap="none">
            <a:spAutoFit/>
          </a:bodyPr>
          <a:lstStyle/>
          <a:p>
            <a:r>
              <a:rPr lang="es-ES" dirty="0"/>
              <a:t>2</a:t>
            </a:r>
            <a:r>
              <a:rPr lang="es-ES" b="1" dirty="0"/>
              <a:t>. OBJETIVOS DE LA ENTREVISTA DIAGNÓSTICA EN PSICOLOGÍA</a:t>
            </a:r>
          </a:p>
        </p:txBody>
      </p:sp>
      <p:sp>
        <p:nvSpPr>
          <p:cNvPr id="3" name="Rectángulo 2"/>
          <p:cNvSpPr/>
          <p:nvPr/>
        </p:nvSpPr>
        <p:spPr>
          <a:xfrm>
            <a:off x="165835" y="474421"/>
            <a:ext cx="11920542" cy="6463308"/>
          </a:xfrm>
          <a:prstGeom prst="rect">
            <a:avLst/>
          </a:prstGeom>
        </p:spPr>
        <p:txBody>
          <a:bodyPr wrap="square">
            <a:spAutoFit/>
          </a:bodyPr>
          <a:lstStyle/>
          <a:p>
            <a:pPr algn="just"/>
            <a:r>
              <a:rPr lang="es-ES" b="1" dirty="0"/>
              <a:t>2.1. Delimitar el motivo de consulta real</a:t>
            </a:r>
            <a:r>
              <a:rPr lang="es-ES" dirty="0"/>
              <a:t>: </a:t>
            </a:r>
            <a:r>
              <a:rPr lang="es-ES" b="1" dirty="0"/>
              <a:t>más allá de la demanda </a:t>
            </a:r>
            <a:r>
              <a:rPr lang="es-ES" b="1" dirty="0" smtClean="0"/>
              <a:t>explícita</a:t>
            </a:r>
          </a:p>
          <a:p>
            <a:pPr algn="just"/>
            <a:endParaRPr lang="es-ES" b="1" dirty="0"/>
          </a:p>
          <a:p>
            <a:pPr algn="just"/>
            <a:r>
              <a:rPr lang="es-ES" dirty="0" smtClean="0"/>
              <a:t>Uno </a:t>
            </a:r>
            <a:r>
              <a:rPr lang="es-ES" dirty="0"/>
              <a:t>de los primeros y más relevantes objetivos de la entrevista diagnóstica es </a:t>
            </a:r>
            <a:r>
              <a:rPr lang="es-ES" b="1" dirty="0"/>
              <a:t>clarificar el motivo de consulta</a:t>
            </a:r>
            <a:r>
              <a:rPr lang="es-ES" dirty="0"/>
              <a:t>, entendiendo que este rara vez coincide de forma plena con la demanda explícita inicial</a:t>
            </a:r>
            <a:r>
              <a:rPr lang="es-ES" dirty="0" smtClean="0"/>
              <a:t>. Es </a:t>
            </a:r>
            <a:r>
              <a:rPr lang="es-ES" dirty="0"/>
              <a:t>necesario diferenciar entre</a:t>
            </a:r>
            <a:r>
              <a:rPr lang="es-ES" dirty="0" smtClean="0"/>
              <a:t>:</a:t>
            </a:r>
          </a:p>
          <a:p>
            <a:pPr marL="285750" indent="-285750" algn="just">
              <a:buFontTx/>
              <a:buChar char="-"/>
            </a:pPr>
            <a:r>
              <a:rPr lang="es-ES" b="1" dirty="0" smtClean="0"/>
              <a:t>Motivo </a:t>
            </a:r>
            <a:r>
              <a:rPr lang="es-ES" b="1" dirty="0"/>
              <a:t>de consulta manifiesto</a:t>
            </a:r>
            <a:r>
              <a:rPr lang="es-ES" dirty="0"/>
              <a:t>: aquello que el paciente verbaliza de entrada (“vengo por ansiedad”, “no duermo</a:t>
            </a:r>
            <a:r>
              <a:rPr lang="es-ES" dirty="0" smtClean="0"/>
              <a:t>”).</a:t>
            </a:r>
          </a:p>
          <a:p>
            <a:pPr marL="285750" indent="-285750" algn="just">
              <a:buFontTx/>
              <a:buChar char="-"/>
            </a:pPr>
            <a:r>
              <a:rPr lang="es-ES" b="1" dirty="0" smtClean="0"/>
              <a:t>Motivo </a:t>
            </a:r>
            <a:r>
              <a:rPr lang="es-ES" b="1" dirty="0"/>
              <a:t>de consulta latente</a:t>
            </a:r>
            <a:r>
              <a:rPr lang="es-ES" dirty="0"/>
              <a:t>: el conflicto, temor o necesidad psicológica subyacente que moviliza la </a:t>
            </a:r>
            <a:r>
              <a:rPr lang="es-ES" dirty="0" smtClean="0"/>
              <a:t>consulta</a:t>
            </a:r>
          </a:p>
          <a:p>
            <a:pPr algn="just"/>
            <a:endParaRPr lang="es-ES" dirty="0" smtClean="0"/>
          </a:p>
          <a:p>
            <a:pPr algn="just"/>
            <a:r>
              <a:rPr lang="es-ES" dirty="0" smtClean="0"/>
              <a:t>Ejemplo: Un </a:t>
            </a:r>
            <a:r>
              <a:rPr lang="es-ES" dirty="0"/>
              <a:t>paciente consulta por insomnio. A lo largo de la entrevista emerge un intenso miedo a perder el control cognitivo tras un ascenso laboral, con elevados niveles de </a:t>
            </a:r>
            <a:r>
              <a:rPr lang="es-ES" dirty="0" err="1"/>
              <a:t>autoexigencia</a:t>
            </a:r>
            <a:r>
              <a:rPr lang="es-ES" dirty="0"/>
              <a:t>. El insomnio no es el problema central, sino un síntoma</a:t>
            </a:r>
            <a:r>
              <a:rPr lang="es-ES" dirty="0" smtClean="0"/>
              <a:t>.</a:t>
            </a:r>
          </a:p>
          <a:p>
            <a:pPr algn="just"/>
            <a:r>
              <a:rPr lang="es-ES" dirty="0" smtClean="0"/>
              <a:t>Objetivo </a:t>
            </a:r>
            <a:r>
              <a:rPr lang="es-ES" dirty="0"/>
              <a:t>clínico</a:t>
            </a:r>
            <a:r>
              <a:rPr lang="es-ES" dirty="0" smtClean="0"/>
              <a:t>:  No </a:t>
            </a:r>
            <a:r>
              <a:rPr lang="es-ES" dirty="0"/>
              <a:t>dar por válida la demanda inicial sin someterla a exploración clínica</a:t>
            </a:r>
            <a:r>
              <a:rPr lang="es-ES" dirty="0" smtClean="0"/>
              <a:t>.</a:t>
            </a:r>
          </a:p>
          <a:p>
            <a:endParaRPr lang="es-ES" dirty="0"/>
          </a:p>
          <a:p>
            <a:r>
              <a:rPr lang="es-ES" b="1" dirty="0" smtClean="0"/>
              <a:t>2.2</a:t>
            </a:r>
            <a:r>
              <a:rPr lang="es-ES" b="1" dirty="0"/>
              <a:t>. Explorar y caracterizar la sintomatología </a:t>
            </a:r>
            <a:r>
              <a:rPr lang="es-ES" b="1" dirty="0" smtClean="0"/>
              <a:t>psicológica</a:t>
            </a:r>
          </a:p>
          <a:p>
            <a:r>
              <a:rPr lang="es-ES" dirty="0" smtClean="0"/>
              <a:t>La </a:t>
            </a:r>
            <a:r>
              <a:rPr lang="es-ES" dirty="0"/>
              <a:t>entrevista diagnóstica tiene como </a:t>
            </a:r>
            <a:r>
              <a:rPr lang="es-ES" b="1" dirty="0"/>
              <a:t>objetivo central describir con precisión clínica la sintomatología</a:t>
            </a:r>
            <a:r>
              <a:rPr lang="es-ES" dirty="0"/>
              <a:t>, atendiendo no solo a su presencia, sino a sus características cualitativas y funcionales</a:t>
            </a:r>
            <a:r>
              <a:rPr lang="es-ES" dirty="0" smtClean="0"/>
              <a:t>. Dimensiones </a:t>
            </a:r>
            <a:r>
              <a:rPr lang="es-ES" dirty="0"/>
              <a:t>a explorar</a:t>
            </a:r>
            <a:r>
              <a:rPr lang="es-ES" dirty="0" smtClean="0"/>
              <a:t>:</a:t>
            </a:r>
          </a:p>
          <a:p>
            <a:r>
              <a:rPr lang="es-ES" dirty="0" smtClean="0"/>
              <a:t>- Inicio</a:t>
            </a:r>
            <a:r>
              <a:rPr lang="es-ES" dirty="0"/>
              <a:t>, curso y evolución</a:t>
            </a:r>
            <a:r>
              <a:rPr lang="es-ES" dirty="0" smtClean="0"/>
              <a:t>.</a:t>
            </a:r>
          </a:p>
          <a:p>
            <a:r>
              <a:rPr lang="es-ES" dirty="0" smtClean="0"/>
              <a:t>- Intensidad</a:t>
            </a:r>
            <a:r>
              <a:rPr lang="es-ES" dirty="0"/>
              <a:t>, frecuencia y duración</a:t>
            </a:r>
            <a:r>
              <a:rPr lang="es-ES" dirty="0" smtClean="0"/>
              <a:t>.</a:t>
            </a:r>
          </a:p>
          <a:p>
            <a:r>
              <a:rPr lang="es-ES" dirty="0" smtClean="0"/>
              <a:t>- Variabilidad </a:t>
            </a:r>
            <a:r>
              <a:rPr lang="es-ES" dirty="0"/>
              <a:t>situacional</a:t>
            </a:r>
            <a:r>
              <a:rPr lang="es-ES" dirty="0" smtClean="0"/>
              <a:t>.</a:t>
            </a:r>
          </a:p>
          <a:p>
            <a:r>
              <a:rPr lang="es-ES" dirty="0" smtClean="0"/>
              <a:t>- Factores </a:t>
            </a:r>
            <a:r>
              <a:rPr lang="es-ES" dirty="0"/>
              <a:t>desencadenantes y atenuantes</a:t>
            </a:r>
            <a:r>
              <a:rPr lang="es-ES" dirty="0" smtClean="0"/>
              <a:t>.</a:t>
            </a:r>
          </a:p>
          <a:p>
            <a:r>
              <a:rPr lang="es-ES" dirty="0" smtClean="0"/>
              <a:t>- Repercusión </a:t>
            </a:r>
            <a:r>
              <a:rPr lang="es-ES" dirty="0"/>
              <a:t>funcional</a:t>
            </a:r>
            <a:r>
              <a:rPr lang="es-ES" dirty="0" smtClean="0"/>
              <a:t>.</a:t>
            </a:r>
          </a:p>
          <a:p>
            <a:r>
              <a:rPr lang="es-ES" dirty="0" err="1" smtClean="0"/>
              <a:t>Ejemplo:Dos</a:t>
            </a:r>
            <a:r>
              <a:rPr lang="es-ES" dirty="0" smtClean="0"/>
              <a:t> </a:t>
            </a:r>
            <a:r>
              <a:rPr lang="es-ES" dirty="0"/>
              <a:t>pacientes refieren “tristeza”. En uno se trata de una tristeza reactiva, fluctuante y contextual; en otro, de un estado persistente, con </a:t>
            </a:r>
            <a:r>
              <a:rPr lang="es-ES" dirty="0" err="1"/>
              <a:t>anhedonia</a:t>
            </a:r>
            <a:r>
              <a:rPr lang="es-ES" dirty="0"/>
              <a:t> y enlentecimiento </a:t>
            </a:r>
            <a:r>
              <a:rPr lang="es-ES" dirty="0" smtClean="0"/>
              <a:t>psicomotor.</a:t>
            </a:r>
          </a:p>
          <a:p>
            <a:endParaRPr lang="es-ES" dirty="0"/>
          </a:p>
          <a:p>
            <a:r>
              <a:rPr lang="es-ES" dirty="0" smtClean="0"/>
              <a:t>		                 Nombrar </a:t>
            </a:r>
            <a:r>
              <a:rPr lang="es-ES" dirty="0"/>
              <a:t>un síntoma no equivale a </a:t>
            </a:r>
            <a:r>
              <a:rPr lang="es-ES" dirty="0" smtClean="0"/>
              <a:t>comprenderlo</a:t>
            </a:r>
            <a:endParaRPr lang="es-ES" dirty="0"/>
          </a:p>
        </p:txBody>
      </p:sp>
    </p:spTree>
    <p:extLst>
      <p:ext uri="{BB962C8B-B14F-4D97-AF65-F5344CB8AC3E}">
        <p14:creationId xmlns:p14="http://schemas.microsoft.com/office/powerpoint/2010/main" val="2120242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721405" cy="432843"/>
          </a:xfrm>
          <a:prstGeom prst="rect">
            <a:avLst/>
          </a:prstGeom>
        </p:spPr>
      </p:pic>
      <p:sp>
        <p:nvSpPr>
          <p:cNvPr id="2" name="Rectángulo 1"/>
          <p:cNvSpPr/>
          <p:nvPr/>
        </p:nvSpPr>
        <p:spPr>
          <a:xfrm>
            <a:off x="93407" y="347702"/>
            <a:ext cx="11965809" cy="6463308"/>
          </a:xfrm>
          <a:prstGeom prst="rect">
            <a:avLst/>
          </a:prstGeom>
        </p:spPr>
        <p:txBody>
          <a:bodyPr wrap="square">
            <a:spAutoFit/>
          </a:bodyPr>
          <a:lstStyle/>
          <a:p>
            <a:pPr algn="just"/>
            <a:r>
              <a:rPr lang="es-ES" b="1" dirty="0"/>
              <a:t>2.3. Comprender el significado subjetivo del </a:t>
            </a:r>
            <a:r>
              <a:rPr lang="es-ES" b="1" dirty="0" smtClean="0"/>
              <a:t>síntoma</a:t>
            </a:r>
          </a:p>
          <a:p>
            <a:pPr algn="just"/>
            <a:r>
              <a:rPr lang="es-ES" dirty="0" smtClean="0"/>
              <a:t>Un </a:t>
            </a:r>
            <a:r>
              <a:rPr lang="es-ES" dirty="0"/>
              <a:t>objetivo </a:t>
            </a:r>
            <a:r>
              <a:rPr lang="es-ES" dirty="0" smtClean="0"/>
              <a:t>esencial, </a:t>
            </a:r>
            <a:r>
              <a:rPr lang="es-ES" dirty="0"/>
              <a:t>es comprender el </a:t>
            </a:r>
            <a:r>
              <a:rPr lang="es-ES" b="1" dirty="0"/>
              <a:t>significado psicológico que el síntoma tiene para el paciente</a:t>
            </a:r>
            <a:r>
              <a:rPr lang="es-ES" dirty="0" smtClean="0"/>
              <a:t>. El </a:t>
            </a:r>
            <a:r>
              <a:rPr lang="es-ES" dirty="0"/>
              <a:t>síntoma puede cumplir funciones</a:t>
            </a:r>
            <a:r>
              <a:rPr lang="es-ES" dirty="0" smtClean="0"/>
              <a:t>:</a:t>
            </a:r>
          </a:p>
          <a:p>
            <a:pPr algn="just"/>
            <a:r>
              <a:rPr lang="es-ES" dirty="0" smtClean="0"/>
              <a:t>- Regulación </a:t>
            </a:r>
            <a:r>
              <a:rPr lang="es-ES" dirty="0"/>
              <a:t>emocional</a:t>
            </a:r>
            <a:r>
              <a:rPr lang="es-ES" dirty="0" smtClean="0"/>
              <a:t>.</a:t>
            </a:r>
          </a:p>
          <a:p>
            <a:pPr algn="just"/>
            <a:r>
              <a:rPr lang="es-ES" dirty="0" smtClean="0"/>
              <a:t>- Evitación </a:t>
            </a:r>
            <a:r>
              <a:rPr lang="es-ES" dirty="0"/>
              <a:t>de conflictos</a:t>
            </a:r>
            <a:r>
              <a:rPr lang="es-ES" dirty="0" smtClean="0"/>
              <a:t>.</a:t>
            </a:r>
          </a:p>
          <a:p>
            <a:pPr algn="just"/>
            <a:r>
              <a:rPr lang="es-ES" dirty="0" smtClean="0"/>
              <a:t>- Comunicación </a:t>
            </a:r>
            <a:r>
              <a:rPr lang="es-ES" dirty="0"/>
              <a:t>del malestar</a:t>
            </a:r>
            <a:r>
              <a:rPr lang="es-ES" dirty="0" smtClean="0"/>
              <a:t>.</a:t>
            </a:r>
          </a:p>
          <a:p>
            <a:pPr algn="just"/>
            <a:r>
              <a:rPr lang="es-ES" dirty="0" smtClean="0"/>
              <a:t>- Mantenimiento </a:t>
            </a:r>
            <a:r>
              <a:rPr lang="es-ES" dirty="0"/>
              <a:t>de equilibrios relacionales</a:t>
            </a:r>
            <a:r>
              <a:rPr lang="es-ES" dirty="0" smtClean="0"/>
              <a:t>.</a:t>
            </a:r>
          </a:p>
          <a:p>
            <a:pPr algn="just"/>
            <a:endParaRPr lang="es-ES" dirty="0"/>
          </a:p>
          <a:p>
            <a:pPr algn="just"/>
            <a:r>
              <a:rPr lang="es-ES" dirty="0" smtClean="0"/>
              <a:t>Ejemplo: Un </a:t>
            </a:r>
            <a:r>
              <a:rPr lang="es-ES" dirty="0"/>
              <a:t>ataque de pánico puede ser vivido como una amenaza vital, como una pérdida de control o como una confirmación de fragilidad personal, con implicaciones diagnósticas y terapéuticas diferentes</a:t>
            </a:r>
            <a:r>
              <a:rPr lang="es-ES" dirty="0" smtClean="0"/>
              <a:t>. La </a:t>
            </a:r>
            <a:r>
              <a:rPr lang="es-ES" dirty="0"/>
              <a:t>entrevista permite acceder a esta </a:t>
            </a:r>
            <a:r>
              <a:rPr lang="es-ES" b="1" dirty="0"/>
              <a:t>dimensión subjetiva, inaccesible mediante instrumentos estandarizados</a:t>
            </a:r>
            <a:r>
              <a:rPr lang="es-ES" b="1" dirty="0" smtClean="0"/>
              <a:t>.</a:t>
            </a:r>
          </a:p>
          <a:p>
            <a:pPr algn="just"/>
            <a:endParaRPr lang="es-ES" dirty="0"/>
          </a:p>
          <a:p>
            <a:pPr algn="just"/>
            <a:r>
              <a:rPr lang="es-ES" b="1" dirty="0" smtClean="0"/>
              <a:t>2.4</a:t>
            </a:r>
            <a:r>
              <a:rPr lang="es-ES" b="1" dirty="0"/>
              <a:t>. Evaluar el funcionamiento global del </a:t>
            </a:r>
            <a:r>
              <a:rPr lang="es-ES" b="1" dirty="0" smtClean="0"/>
              <a:t>paciente</a:t>
            </a:r>
          </a:p>
          <a:p>
            <a:pPr algn="just"/>
            <a:r>
              <a:rPr lang="es-ES" dirty="0" smtClean="0"/>
              <a:t>Más </a:t>
            </a:r>
            <a:r>
              <a:rPr lang="es-ES" dirty="0"/>
              <a:t>allá de los síntomas, la entrevista diagnóstica persigue evaluar el nivel de funcionamiento global, considerando áreas clave de la vida del individuo</a:t>
            </a:r>
            <a:r>
              <a:rPr lang="es-ES" dirty="0" smtClean="0"/>
              <a:t>:</a:t>
            </a:r>
          </a:p>
          <a:p>
            <a:pPr algn="just"/>
            <a:r>
              <a:rPr lang="es-ES" dirty="0" smtClean="0"/>
              <a:t>Funcionamiento </a:t>
            </a:r>
            <a:r>
              <a:rPr lang="es-ES" dirty="0"/>
              <a:t>laboral o académico</a:t>
            </a:r>
            <a:r>
              <a:rPr lang="es-ES" dirty="0" smtClean="0"/>
              <a:t>.</a:t>
            </a:r>
          </a:p>
          <a:p>
            <a:pPr algn="just"/>
            <a:r>
              <a:rPr lang="es-ES" dirty="0" smtClean="0"/>
              <a:t>Relaciones </a:t>
            </a:r>
            <a:r>
              <a:rPr lang="es-ES" dirty="0"/>
              <a:t>interpersonales</a:t>
            </a:r>
            <a:r>
              <a:rPr lang="es-ES" dirty="0" smtClean="0"/>
              <a:t>.</a:t>
            </a:r>
          </a:p>
          <a:p>
            <a:pPr algn="just"/>
            <a:r>
              <a:rPr lang="es-ES" dirty="0" smtClean="0"/>
              <a:t>Autonomía </a:t>
            </a:r>
            <a:r>
              <a:rPr lang="es-ES" dirty="0"/>
              <a:t>personal</a:t>
            </a:r>
            <a:r>
              <a:rPr lang="es-ES" dirty="0" smtClean="0"/>
              <a:t>.</a:t>
            </a:r>
          </a:p>
          <a:p>
            <a:pPr algn="just"/>
            <a:r>
              <a:rPr lang="es-ES" dirty="0" smtClean="0"/>
              <a:t>Capacidad </a:t>
            </a:r>
            <a:r>
              <a:rPr lang="es-ES" dirty="0"/>
              <a:t>de disfrute</a:t>
            </a:r>
            <a:r>
              <a:rPr lang="es-ES" dirty="0" smtClean="0"/>
              <a:t>.</a:t>
            </a:r>
          </a:p>
          <a:p>
            <a:pPr algn="just"/>
            <a:r>
              <a:rPr lang="es-ES" dirty="0" smtClean="0"/>
              <a:t>Afrontamiento </a:t>
            </a:r>
            <a:r>
              <a:rPr lang="es-ES" dirty="0"/>
              <a:t>del estrés</a:t>
            </a:r>
            <a:r>
              <a:rPr lang="es-ES" dirty="0" smtClean="0"/>
              <a:t>.</a:t>
            </a:r>
          </a:p>
          <a:p>
            <a:pPr algn="just"/>
            <a:r>
              <a:rPr lang="es-ES" dirty="0" smtClean="0"/>
              <a:t>Ejemplo: Un </a:t>
            </a:r>
            <a:r>
              <a:rPr lang="es-ES" dirty="0"/>
              <a:t>paciente con síntomas moderados puede presentar un deterioro funcional grave, o viceversa. El diagnóstico y el plan de intervención deben tener en cuenta esta discrepancia</a:t>
            </a:r>
            <a:r>
              <a:rPr lang="es-ES" dirty="0" smtClean="0"/>
              <a:t>.</a:t>
            </a:r>
          </a:p>
          <a:p>
            <a:pPr algn="just"/>
            <a:r>
              <a:rPr lang="es-ES" dirty="0" smtClean="0"/>
              <a:t>Objetivo </a:t>
            </a:r>
            <a:r>
              <a:rPr lang="es-ES" dirty="0"/>
              <a:t>clínico</a:t>
            </a:r>
            <a:r>
              <a:rPr lang="es-ES" dirty="0" smtClean="0"/>
              <a:t>: Evitar </a:t>
            </a:r>
            <a:r>
              <a:rPr lang="es-ES" dirty="0"/>
              <a:t>diagnósticos basados exclusivamente en recuento de síntomas.</a:t>
            </a:r>
          </a:p>
        </p:txBody>
      </p:sp>
    </p:spTree>
    <p:extLst>
      <p:ext uri="{BB962C8B-B14F-4D97-AF65-F5344CB8AC3E}">
        <p14:creationId xmlns:p14="http://schemas.microsoft.com/office/powerpoint/2010/main" val="6660511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p:cNvSpPr/>
          <p:nvPr/>
        </p:nvSpPr>
        <p:spPr>
          <a:xfrm>
            <a:off x="1919334" y="5712736"/>
            <a:ext cx="8175279" cy="5251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165835" y="1"/>
            <a:ext cx="1174078" cy="704447"/>
          </a:xfrm>
          <a:prstGeom prst="rect">
            <a:avLst/>
          </a:prstGeom>
        </p:spPr>
      </p:pic>
      <p:sp>
        <p:nvSpPr>
          <p:cNvPr id="2" name="Rectángulo 1"/>
          <p:cNvSpPr/>
          <p:nvPr/>
        </p:nvSpPr>
        <p:spPr>
          <a:xfrm>
            <a:off x="87516" y="531363"/>
            <a:ext cx="11998859" cy="5632311"/>
          </a:xfrm>
          <a:prstGeom prst="rect">
            <a:avLst/>
          </a:prstGeom>
        </p:spPr>
        <p:txBody>
          <a:bodyPr wrap="square">
            <a:spAutoFit/>
          </a:bodyPr>
          <a:lstStyle/>
          <a:p>
            <a:pPr algn="just"/>
            <a:r>
              <a:rPr lang="es-ES" b="1" dirty="0"/>
              <a:t>2.5. Identificar factores predisponentes, precipitantes y </a:t>
            </a:r>
            <a:r>
              <a:rPr lang="es-ES" b="1" dirty="0" smtClean="0"/>
              <a:t>mantenedores</a:t>
            </a:r>
          </a:p>
          <a:p>
            <a:pPr algn="just"/>
            <a:r>
              <a:rPr lang="es-ES" dirty="0" smtClean="0"/>
              <a:t>- La </a:t>
            </a:r>
            <a:r>
              <a:rPr lang="es-ES" dirty="0"/>
              <a:t>entrevista diagnóstica permite construir una visión dinámica del problema, identificando</a:t>
            </a:r>
            <a:r>
              <a:rPr lang="es-ES" dirty="0" smtClean="0"/>
              <a:t>:</a:t>
            </a:r>
          </a:p>
          <a:p>
            <a:pPr algn="just"/>
            <a:r>
              <a:rPr lang="es-ES" dirty="0" smtClean="0"/>
              <a:t>- Factores </a:t>
            </a:r>
            <a:r>
              <a:rPr lang="es-ES" dirty="0"/>
              <a:t>predisponentes (historia personal, rasgos de personalidad</a:t>
            </a:r>
            <a:r>
              <a:rPr lang="es-ES" dirty="0" smtClean="0"/>
              <a:t>).</a:t>
            </a:r>
          </a:p>
          <a:p>
            <a:pPr algn="just"/>
            <a:r>
              <a:rPr lang="es-ES" dirty="0" smtClean="0"/>
              <a:t>- Factores </a:t>
            </a:r>
            <a:r>
              <a:rPr lang="es-ES" dirty="0"/>
              <a:t>precipitantes (eventos vitales, crisis recientes</a:t>
            </a:r>
            <a:r>
              <a:rPr lang="es-ES" dirty="0" smtClean="0"/>
              <a:t>).</a:t>
            </a:r>
          </a:p>
          <a:p>
            <a:pPr algn="just"/>
            <a:r>
              <a:rPr lang="es-ES" dirty="0" smtClean="0"/>
              <a:t>- Factores </a:t>
            </a:r>
            <a:r>
              <a:rPr lang="es-ES" dirty="0"/>
              <a:t>mantenedores (patrones cognitivos, refuerzos ambientales</a:t>
            </a:r>
            <a:r>
              <a:rPr lang="es-ES" dirty="0" smtClean="0"/>
              <a:t>).</a:t>
            </a:r>
          </a:p>
          <a:p>
            <a:pPr algn="just"/>
            <a:endParaRPr lang="es-ES" dirty="0"/>
          </a:p>
          <a:p>
            <a:pPr algn="just"/>
            <a:r>
              <a:rPr lang="es-ES" dirty="0" smtClean="0"/>
              <a:t>Ejemplo: Un </a:t>
            </a:r>
            <a:r>
              <a:rPr lang="es-ES" dirty="0"/>
              <a:t>episodio depresivo precipitado por una ruptura puede mantenerse por aislamiento social y </a:t>
            </a:r>
            <a:r>
              <a:rPr lang="es-ES" dirty="0" err="1"/>
              <a:t>rumiación</a:t>
            </a:r>
            <a:r>
              <a:rPr lang="es-ES" dirty="0" smtClean="0"/>
              <a:t>. Este </a:t>
            </a:r>
            <a:r>
              <a:rPr lang="es-ES" dirty="0"/>
              <a:t>objetivo conecta directamente la entrevista con la formulación clínica</a:t>
            </a:r>
            <a:r>
              <a:rPr lang="es-ES" dirty="0" smtClean="0"/>
              <a:t>.</a:t>
            </a:r>
          </a:p>
          <a:p>
            <a:pPr algn="just"/>
            <a:endParaRPr lang="es-ES" dirty="0"/>
          </a:p>
          <a:p>
            <a:pPr algn="just"/>
            <a:r>
              <a:rPr lang="es-ES" b="1" dirty="0" smtClean="0"/>
              <a:t>2.6</a:t>
            </a:r>
            <a:r>
              <a:rPr lang="es-ES" b="1" dirty="0"/>
              <a:t>. Formular hipótesis diagnósticas y diagnósticos </a:t>
            </a:r>
            <a:r>
              <a:rPr lang="es-ES" b="1" dirty="0" smtClean="0"/>
              <a:t>diferenciales</a:t>
            </a:r>
          </a:p>
          <a:p>
            <a:pPr algn="just"/>
            <a:r>
              <a:rPr lang="es-ES" dirty="0" smtClean="0"/>
              <a:t>Uno </a:t>
            </a:r>
            <a:r>
              <a:rPr lang="es-ES" dirty="0"/>
              <a:t>de los objetivos más sofisticados de la entrevista es la </a:t>
            </a:r>
            <a:r>
              <a:rPr lang="es-ES" b="1" dirty="0"/>
              <a:t>generación de hipótesis diagnósticas</a:t>
            </a:r>
            <a:r>
              <a:rPr lang="es-ES" dirty="0"/>
              <a:t>, entendidas como provisionales y </a:t>
            </a:r>
            <a:r>
              <a:rPr lang="es-ES" dirty="0" smtClean="0"/>
              <a:t>revisables. La </a:t>
            </a:r>
            <a:r>
              <a:rPr lang="es-ES" dirty="0"/>
              <a:t>entrevista permite</a:t>
            </a:r>
            <a:r>
              <a:rPr lang="es-ES" dirty="0" smtClean="0"/>
              <a:t>:</a:t>
            </a:r>
          </a:p>
          <a:p>
            <a:pPr algn="just"/>
            <a:r>
              <a:rPr lang="es-ES" dirty="0" smtClean="0"/>
              <a:t>Confirmar </a:t>
            </a:r>
            <a:r>
              <a:rPr lang="es-ES" dirty="0"/>
              <a:t>o descartar criterios diagnósticos</a:t>
            </a:r>
            <a:r>
              <a:rPr lang="es-ES" dirty="0" smtClean="0"/>
              <a:t>.</a:t>
            </a:r>
          </a:p>
          <a:p>
            <a:pPr algn="just"/>
            <a:r>
              <a:rPr lang="es-ES" dirty="0" smtClean="0"/>
              <a:t>Diferenciar </a:t>
            </a:r>
            <a:r>
              <a:rPr lang="es-ES" dirty="0"/>
              <a:t>cuadros clínicos solapados</a:t>
            </a:r>
            <a:r>
              <a:rPr lang="es-ES" dirty="0" smtClean="0"/>
              <a:t>.</a:t>
            </a:r>
          </a:p>
          <a:p>
            <a:pPr algn="just"/>
            <a:r>
              <a:rPr lang="es-ES" dirty="0" smtClean="0"/>
              <a:t>Detectar </a:t>
            </a:r>
            <a:r>
              <a:rPr lang="es-ES" dirty="0"/>
              <a:t>comorbilidad</a:t>
            </a:r>
            <a:r>
              <a:rPr lang="es-ES" dirty="0" smtClean="0"/>
              <a:t>.</a:t>
            </a:r>
          </a:p>
          <a:p>
            <a:pPr algn="just"/>
            <a:endParaRPr lang="es-ES" dirty="0"/>
          </a:p>
          <a:p>
            <a:pPr algn="just"/>
            <a:r>
              <a:rPr lang="es-ES" dirty="0" smtClean="0"/>
              <a:t>Ejemplo: Diferenciar </a:t>
            </a:r>
            <a:r>
              <a:rPr lang="es-ES" dirty="0"/>
              <a:t>entre trastorno de ansiedad generalizada, trastorno adaptativo y trastorno depresivo leve exige una entrevista clínica fina, no solo instrumentos de </a:t>
            </a:r>
            <a:r>
              <a:rPr lang="es-ES" dirty="0" smtClean="0"/>
              <a:t>cribado.</a:t>
            </a:r>
          </a:p>
          <a:p>
            <a:endParaRPr lang="es-ES" dirty="0">
              <a:solidFill>
                <a:schemeClr val="bg1"/>
              </a:solidFill>
            </a:endParaRPr>
          </a:p>
          <a:p>
            <a:r>
              <a:rPr lang="es-ES" dirty="0" smtClean="0">
                <a:solidFill>
                  <a:schemeClr val="bg1"/>
                </a:solidFill>
              </a:rPr>
              <a:t>		El </a:t>
            </a:r>
            <a:r>
              <a:rPr lang="es-ES" dirty="0">
                <a:solidFill>
                  <a:schemeClr val="bg1"/>
                </a:solidFill>
              </a:rPr>
              <a:t>buen clínico no busca confirmar un diagnóstico, sino refutar hipótesis alternativas.</a:t>
            </a:r>
          </a:p>
        </p:txBody>
      </p:sp>
    </p:spTree>
    <p:extLst>
      <p:ext uri="{BB962C8B-B14F-4D97-AF65-F5344CB8AC3E}">
        <p14:creationId xmlns:p14="http://schemas.microsoft.com/office/powerpoint/2010/main" val="25182493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837259"/>
            <a:ext cx="11848114" cy="5632311"/>
          </a:xfrm>
          <a:prstGeom prst="rect">
            <a:avLst/>
          </a:prstGeom>
        </p:spPr>
        <p:txBody>
          <a:bodyPr wrap="square">
            <a:spAutoFit/>
          </a:bodyPr>
          <a:lstStyle/>
          <a:p>
            <a:pPr algn="just"/>
            <a:r>
              <a:rPr lang="es-ES" b="1" dirty="0"/>
              <a:t>2.7. Evaluar riesgos clínicos </a:t>
            </a:r>
            <a:r>
              <a:rPr lang="es-ES" b="1" dirty="0" smtClean="0"/>
              <a:t>relevantes</a:t>
            </a:r>
          </a:p>
          <a:p>
            <a:pPr algn="just"/>
            <a:r>
              <a:rPr lang="es-ES" dirty="0" smtClean="0"/>
              <a:t>La </a:t>
            </a:r>
            <a:r>
              <a:rPr lang="es-ES" dirty="0"/>
              <a:t>entrevista diagnóstica tiene como objetivo ineludible la detección y evaluación de riesgos, entre ellos</a:t>
            </a:r>
            <a:r>
              <a:rPr lang="es-ES" dirty="0" smtClean="0"/>
              <a:t>:</a:t>
            </a:r>
          </a:p>
          <a:p>
            <a:pPr algn="just"/>
            <a:r>
              <a:rPr lang="es-ES" dirty="0" smtClean="0"/>
              <a:t>- Ideación </a:t>
            </a:r>
            <a:r>
              <a:rPr lang="es-ES" dirty="0"/>
              <a:t>suicida</a:t>
            </a:r>
            <a:r>
              <a:rPr lang="es-ES" dirty="0" smtClean="0"/>
              <a:t>.</a:t>
            </a:r>
          </a:p>
          <a:p>
            <a:pPr algn="just"/>
            <a:r>
              <a:rPr lang="es-ES" dirty="0" smtClean="0"/>
              <a:t>- Autolesiones.</a:t>
            </a:r>
          </a:p>
          <a:p>
            <a:pPr algn="just"/>
            <a:r>
              <a:rPr lang="es-ES" dirty="0" smtClean="0"/>
              <a:t>- Riesgo </a:t>
            </a:r>
            <a:r>
              <a:rPr lang="es-ES" dirty="0" err="1"/>
              <a:t>heteroagresivo</a:t>
            </a:r>
            <a:r>
              <a:rPr lang="es-ES" dirty="0" smtClean="0"/>
              <a:t>.</a:t>
            </a:r>
          </a:p>
          <a:p>
            <a:pPr algn="just"/>
            <a:r>
              <a:rPr lang="es-ES" dirty="0" smtClean="0"/>
              <a:t>- Descompensación </a:t>
            </a:r>
            <a:r>
              <a:rPr lang="es-ES" dirty="0"/>
              <a:t>psicótica</a:t>
            </a:r>
            <a:r>
              <a:rPr lang="es-ES" dirty="0" smtClean="0"/>
              <a:t>.</a:t>
            </a:r>
          </a:p>
          <a:p>
            <a:pPr algn="just"/>
            <a:r>
              <a:rPr lang="es-ES" dirty="0" smtClean="0"/>
              <a:t>- Abuso </a:t>
            </a:r>
            <a:r>
              <a:rPr lang="es-ES" dirty="0"/>
              <a:t>de sustancias</a:t>
            </a:r>
            <a:r>
              <a:rPr lang="es-ES" dirty="0" smtClean="0"/>
              <a:t>. </a:t>
            </a:r>
          </a:p>
          <a:p>
            <a:pPr algn="just"/>
            <a:endParaRPr lang="es-ES" dirty="0"/>
          </a:p>
          <a:p>
            <a:pPr algn="ctr"/>
            <a:r>
              <a:rPr lang="es-ES" b="1" dirty="0" smtClean="0"/>
              <a:t>Estos objetivos </a:t>
            </a:r>
            <a:r>
              <a:rPr lang="es-ES" b="1" dirty="0"/>
              <a:t>no </a:t>
            </a:r>
            <a:r>
              <a:rPr lang="es-ES" b="1" dirty="0" smtClean="0"/>
              <a:t>pueden </a:t>
            </a:r>
            <a:r>
              <a:rPr lang="es-ES" b="1" dirty="0"/>
              <a:t>posponerse ni omitirse por incomodidad del entrevistador</a:t>
            </a:r>
            <a:r>
              <a:rPr lang="es-ES" b="1" dirty="0" smtClean="0"/>
              <a:t>.</a:t>
            </a:r>
          </a:p>
          <a:p>
            <a:pPr algn="just"/>
            <a:endParaRPr lang="es-ES" dirty="0"/>
          </a:p>
          <a:p>
            <a:pPr algn="just"/>
            <a:r>
              <a:rPr lang="es-ES" dirty="0" smtClean="0"/>
              <a:t>Ejemplo: La </a:t>
            </a:r>
            <a:r>
              <a:rPr lang="es-ES" dirty="0"/>
              <a:t>ausencia de preguntas explícitas sobre suicidio no implica ausencia de riesgo</a:t>
            </a:r>
            <a:r>
              <a:rPr lang="es-ES" dirty="0" smtClean="0"/>
              <a:t>.</a:t>
            </a:r>
          </a:p>
          <a:p>
            <a:pPr algn="just"/>
            <a:endParaRPr lang="es-ES" dirty="0"/>
          </a:p>
          <a:p>
            <a:pPr algn="just"/>
            <a:r>
              <a:rPr lang="es-ES" b="1" dirty="0" smtClean="0"/>
              <a:t>2.8</a:t>
            </a:r>
            <a:r>
              <a:rPr lang="es-ES" b="1" dirty="0"/>
              <a:t>. Establecer una alianza terapéutica </a:t>
            </a:r>
            <a:r>
              <a:rPr lang="es-ES" b="1" dirty="0" smtClean="0"/>
              <a:t>inicial</a:t>
            </a:r>
          </a:p>
          <a:p>
            <a:pPr algn="just"/>
            <a:r>
              <a:rPr lang="es-ES" dirty="0" smtClean="0"/>
              <a:t>Aunque </a:t>
            </a:r>
            <a:r>
              <a:rPr lang="es-ES" dirty="0"/>
              <a:t>no sea un objetivo explícitamente diagnóstico, la entrevista busca sentar las bases de la alianza terapéutica, entendida como</a:t>
            </a:r>
            <a:r>
              <a:rPr lang="es-ES" dirty="0" smtClean="0"/>
              <a:t>:</a:t>
            </a:r>
          </a:p>
          <a:p>
            <a:pPr algn="just"/>
            <a:r>
              <a:rPr lang="es-ES" dirty="0" smtClean="0"/>
              <a:t>- Acuerdo </a:t>
            </a:r>
            <a:r>
              <a:rPr lang="es-ES" dirty="0"/>
              <a:t>sobre objetivos</a:t>
            </a:r>
            <a:r>
              <a:rPr lang="es-ES" dirty="0" smtClean="0"/>
              <a:t>.</a:t>
            </a:r>
          </a:p>
          <a:p>
            <a:pPr algn="just"/>
            <a:r>
              <a:rPr lang="es-ES" dirty="0" smtClean="0"/>
              <a:t>- Vínculo </a:t>
            </a:r>
            <a:r>
              <a:rPr lang="es-ES" dirty="0"/>
              <a:t>emocional mínimo</a:t>
            </a:r>
            <a:r>
              <a:rPr lang="es-ES" dirty="0" smtClean="0"/>
              <a:t>.</a:t>
            </a:r>
          </a:p>
          <a:p>
            <a:pPr algn="just"/>
            <a:r>
              <a:rPr lang="es-ES" dirty="0" smtClean="0"/>
              <a:t>- Confianza </a:t>
            </a:r>
            <a:r>
              <a:rPr lang="es-ES" dirty="0"/>
              <a:t>en la competencia profesional</a:t>
            </a:r>
            <a:r>
              <a:rPr lang="es-ES" dirty="0" smtClean="0"/>
              <a:t>.</a:t>
            </a:r>
          </a:p>
          <a:p>
            <a:pPr algn="just"/>
            <a:endParaRPr lang="es-ES" dirty="0"/>
          </a:p>
          <a:p>
            <a:pPr algn="just"/>
            <a:r>
              <a:rPr lang="es-ES" dirty="0" smtClean="0"/>
              <a:t>Ejemplo: Un </a:t>
            </a:r>
            <a:r>
              <a:rPr lang="es-ES" dirty="0"/>
              <a:t>paciente puede aceptar un diagnóstico difícil si percibe comprensión y respeto.</a:t>
            </a:r>
          </a:p>
        </p:txBody>
      </p:sp>
    </p:spTree>
    <p:extLst>
      <p:ext uri="{BB962C8B-B14F-4D97-AF65-F5344CB8AC3E}">
        <p14:creationId xmlns:p14="http://schemas.microsoft.com/office/powerpoint/2010/main" val="17913733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2667786" y="3978111"/>
            <a:ext cx="7079529" cy="16308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313852" y="924629"/>
            <a:ext cx="11681989" cy="2308324"/>
          </a:xfrm>
          <a:prstGeom prst="rect">
            <a:avLst/>
          </a:prstGeom>
        </p:spPr>
        <p:txBody>
          <a:bodyPr wrap="square">
            <a:spAutoFit/>
          </a:bodyPr>
          <a:lstStyle/>
          <a:p>
            <a:r>
              <a:rPr lang="es-ES" b="1" dirty="0"/>
              <a:t>2.9. Orientar la toma de decisiones clínicas </a:t>
            </a:r>
            <a:r>
              <a:rPr lang="es-ES" b="1" dirty="0" smtClean="0"/>
              <a:t>posteriores</a:t>
            </a:r>
          </a:p>
          <a:p>
            <a:r>
              <a:rPr lang="es-ES" dirty="0" smtClean="0"/>
              <a:t>Finalmente</a:t>
            </a:r>
            <a:r>
              <a:rPr lang="es-ES" dirty="0"/>
              <a:t>, la entrevista diagnóstica tiene como objetivo orientar decisiones clínicas fundamentales, tales como</a:t>
            </a:r>
            <a:r>
              <a:rPr lang="es-ES" dirty="0" smtClean="0"/>
              <a:t>:</a:t>
            </a:r>
          </a:p>
          <a:p>
            <a:pPr marL="285750" indent="-285750">
              <a:buFontTx/>
              <a:buChar char="-"/>
            </a:pPr>
            <a:r>
              <a:rPr lang="es-ES" dirty="0" smtClean="0"/>
              <a:t>Continuar </a:t>
            </a:r>
            <a:r>
              <a:rPr lang="es-ES" dirty="0"/>
              <a:t>evaluación o iniciar intervención</a:t>
            </a:r>
            <a:r>
              <a:rPr lang="es-ES" dirty="0" smtClean="0"/>
              <a:t>.</a:t>
            </a:r>
          </a:p>
          <a:p>
            <a:pPr marL="285750" indent="-285750">
              <a:buFontTx/>
              <a:buChar char="-"/>
            </a:pPr>
            <a:r>
              <a:rPr lang="es-ES" dirty="0" smtClean="0"/>
              <a:t>Derivación </a:t>
            </a:r>
            <a:r>
              <a:rPr lang="es-ES" dirty="0"/>
              <a:t>a otro profesional</a:t>
            </a:r>
            <a:r>
              <a:rPr lang="es-ES" dirty="0" smtClean="0"/>
              <a:t>.</a:t>
            </a:r>
          </a:p>
          <a:p>
            <a:pPr marL="285750" indent="-285750">
              <a:buFontTx/>
              <a:buChar char="-"/>
            </a:pPr>
            <a:r>
              <a:rPr lang="es-ES" dirty="0" smtClean="0"/>
              <a:t>Necesidad </a:t>
            </a:r>
            <a:r>
              <a:rPr lang="es-ES" dirty="0"/>
              <a:t>de evaluación complementaria</a:t>
            </a:r>
            <a:r>
              <a:rPr lang="es-ES" dirty="0" smtClean="0"/>
              <a:t>.</a:t>
            </a:r>
          </a:p>
          <a:p>
            <a:pPr marL="285750" indent="-285750">
              <a:buFontTx/>
              <a:buChar char="-"/>
            </a:pPr>
            <a:r>
              <a:rPr lang="es-ES" dirty="0" smtClean="0"/>
              <a:t>Tipo </a:t>
            </a:r>
            <a:r>
              <a:rPr lang="es-ES" dirty="0"/>
              <a:t>de abordaje terapéutico</a:t>
            </a:r>
            <a:r>
              <a:rPr lang="es-ES" dirty="0" smtClean="0"/>
              <a:t>.</a:t>
            </a:r>
          </a:p>
          <a:p>
            <a:pPr marL="285750" indent="-285750">
              <a:buFontTx/>
              <a:buChar char="-"/>
            </a:pPr>
            <a:endParaRPr lang="es-ES" dirty="0"/>
          </a:p>
          <a:p>
            <a:pPr algn="ctr"/>
            <a:r>
              <a:rPr lang="es-ES" b="1" dirty="0" smtClean="0"/>
              <a:t>La entrevista </a:t>
            </a:r>
            <a:r>
              <a:rPr lang="es-ES" b="1" dirty="0"/>
              <a:t>diagnóstica no termina cuando acaba la sesión; continúa en las decisiones que posibilita.</a:t>
            </a:r>
          </a:p>
        </p:txBody>
      </p:sp>
      <p:sp>
        <p:nvSpPr>
          <p:cNvPr id="3" name="Rectángulo 2"/>
          <p:cNvSpPr/>
          <p:nvPr/>
        </p:nvSpPr>
        <p:spPr>
          <a:xfrm>
            <a:off x="3010293" y="4249379"/>
            <a:ext cx="6096000" cy="923330"/>
          </a:xfrm>
          <a:prstGeom prst="rect">
            <a:avLst/>
          </a:prstGeom>
        </p:spPr>
        <p:txBody>
          <a:bodyPr>
            <a:spAutoFit/>
          </a:bodyPr>
          <a:lstStyle/>
          <a:p>
            <a:pPr algn="ctr"/>
            <a:r>
              <a:rPr lang="es-ES" dirty="0">
                <a:solidFill>
                  <a:schemeClr val="bg1"/>
                </a:solidFill>
              </a:rPr>
              <a:t>“Una entrevista diagnóstica de calidad no se mide por la cantidad de preguntas realizadas, sino por el número de objetivos clínicos que logra integrar de forma simultánea”.</a:t>
            </a:r>
          </a:p>
        </p:txBody>
      </p:sp>
    </p:spTree>
    <p:extLst>
      <p:ext uri="{BB962C8B-B14F-4D97-AF65-F5344CB8AC3E}">
        <p14:creationId xmlns:p14="http://schemas.microsoft.com/office/powerpoint/2010/main" val="24075229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3590262954"/>
              </p:ext>
            </p:extLst>
          </p:nvPr>
        </p:nvGraphicFramePr>
        <p:xfrm>
          <a:off x="936358" y="783227"/>
          <a:ext cx="10451925" cy="5875292"/>
        </p:xfrm>
        <a:graphic>
          <a:graphicData uri="http://schemas.openxmlformats.org/drawingml/2006/table">
            <a:tbl>
              <a:tblPr/>
              <a:tblGrid>
                <a:gridCol w="2090385">
                  <a:extLst>
                    <a:ext uri="{9D8B030D-6E8A-4147-A177-3AD203B41FA5}">
                      <a16:colId xmlns:a16="http://schemas.microsoft.com/office/drawing/2014/main" val="3549016010"/>
                    </a:ext>
                  </a:extLst>
                </a:gridCol>
                <a:gridCol w="2090385">
                  <a:extLst>
                    <a:ext uri="{9D8B030D-6E8A-4147-A177-3AD203B41FA5}">
                      <a16:colId xmlns:a16="http://schemas.microsoft.com/office/drawing/2014/main" val="335627546"/>
                    </a:ext>
                  </a:extLst>
                </a:gridCol>
                <a:gridCol w="2090385">
                  <a:extLst>
                    <a:ext uri="{9D8B030D-6E8A-4147-A177-3AD203B41FA5}">
                      <a16:colId xmlns:a16="http://schemas.microsoft.com/office/drawing/2014/main" val="2489086870"/>
                    </a:ext>
                  </a:extLst>
                </a:gridCol>
                <a:gridCol w="2090385">
                  <a:extLst>
                    <a:ext uri="{9D8B030D-6E8A-4147-A177-3AD203B41FA5}">
                      <a16:colId xmlns:a16="http://schemas.microsoft.com/office/drawing/2014/main" val="3985979023"/>
                    </a:ext>
                  </a:extLst>
                </a:gridCol>
                <a:gridCol w="2090385">
                  <a:extLst>
                    <a:ext uri="{9D8B030D-6E8A-4147-A177-3AD203B41FA5}">
                      <a16:colId xmlns:a16="http://schemas.microsoft.com/office/drawing/2014/main" val="1724889213"/>
                    </a:ext>
                  </a:extLst>
                </a:gridCol>
              </a:tblGrid>
              <a:tr h="374783">
                <a:tc>
                  <a:txBody>
                    <a:bodyPr/>
                    <a:lstStyle/>
                    <a:p>
                      <a:r>
                        <a:rPr lang="es-ES" sz="1500" b="1" u="none" dirty="0"/>
                        <a:t>Objetivo</a:t>
                      </a:r>
                      <a:endParaRPr lang="es-ES" sz="1500" u="none" dirty="0"/>
                    </a:p>
                  </a:txBody>
                  <a:tcPr marL="44859" marR="44859" marT="22430" marB="22430" anchor="ctr">
                    <a:lnL>
                      <a:noFill/>
                    </a:lnL>
                    <a:lnR>
                      <a:noFill/>
                    </a:lnR>
                    <a:lnT>
                      <a:noFill/>
                    </a:lnT>
                    <a:lnB>
                      <a:noFill/>
                    </a:lnB>
                    <a:solidFill>
                      <a:schemeClr val="bg1">
                        <a:lumMod val="85000"/>
                      </a:schemeClr>
                    </a:solidFill>
                  </a:tcPr>
                </a:tc>
                <a:tc>
                  <a:txBody>
                    <a:bodyPr/>
                    <a:lstStyle/>
                    <a:p>
                      <a:r>
                        <a:rPr lang="es-ES" sz="1500" b="1" u="none" dirty="0"/>
                        <a:t>Qué se explora</a:t>
                      </a:r>
                      <a:endParaRPr lang="es-ES" sz="1500" u="none" dirty="0"/>
                    </a:p>
                  </a:txBody>
                  <a:tcPr marL="44859" marR="44859" marT="22430" marB="22430" anchor="ctr">
                    <a:lnL>
                      <a:noFill/>
                    </a:lnL>
                    <a:lnR>
                      <a:noFill/>
                    </a:lnR>
                    <a:lnT>
                      <a:noFill/>
                    </a:lnT>
                    <a:lnB>
                      <a:noFill/>
                    </a:lnB>
                    <a:solidFill>
                      <a:schemeClr val="bg1">
                        <a:lumMod val="85000"/>
                      </a:schemeClr>
                    </a:solidFill>
                  </a:tcPr>
                </a:tc>
                <a:tc>
                  <a:txBody>
                    <a:bodyPr/>
                    <a:lstStyle/>
                    <a:p>
                      <a:r>
                        <a:rPr lang="es-ES" sz="1500" b="1" u="none" dirty="0"/>
                        <a:t>Preguntas clave del entrevistador</a:t>
                      </a:r>
                      <a:endParaRPr lang="es-ES" sz="1500" u="none" dirty="0"/>
                    </a:p>
                  </a:txBody>
                  <a:tcPr marL="44859" marR="44859" marT="22430" marB="22430" anchor="ctr">
                    <a:lnL>
                      <a:noFill/>
                    </a:lnL>
                    <a:lnR>
                      <a:noFill/>
                    </a:lnR>
                    <a:lnT>
                      <a:noFill/>
                    </a:lnT>
                    <a:lnB>
                      <a:noFill/>
                    </a:lnB>
                    <a:solidFill>
                      <a:schemeClr val="bg1">
                        <a:lumMod val="85000"/>
                      </a:schemeClr>
                    </a:solidFill>
                  </a:tcPr>
                </a:tc>
                <a:tc>
                  <a:txBody>
                    <a:bodyPr/>
                    <a:lstStyle/>
                    <a:p>
                      <a:r>
                        <a:rPr lang="es-ES" sz="1500" b="1" u="none" dirty="0"/>
                        <a:t>Valor clínico</a:t>
                      </a:r>
                      <a:endParaRPr lang="es-ES" sz="1500" u="none" dirty="0"/>
                    </a:p>
                  </a:txBody>
                  <a:tcPr marL="44859" marR="44859" marT="22430" marB="22430" anchor="ctr">
                    <a:lnL>
                      <a:noFill/>
                    </a:lnL>
                    <a:lnR>
                      <a:noFill/>
                    </a:lnR>
                    <a:lnT>
                      <a:noFill/>
                    </a:lnT>
                    <a:lnB>
                      <a:noFill/>
                    </a:lnB>
                    <a:solidFill>
                      <a:schemeClr val="bg1">
                        <a:lumMod val="85000"/>
                      </a:schemeClr>
                    </a:solidFill>
                  </a:tcPr>
                </a:tc>
                <a:tc>
                  <a:txBody>
                    <a:bodyPr/>
                    <a:lstStyle/>
                    <a:p>
                      <a:r>
                        <a:rPr lang="es-ES" sz="1500" b="1" u="none" dirty="0"/>
                        <a:t>Errores frecuentes</a:t>
                      </a:r>
                      <a:endParaRPr lang="es-ES" sz="1500" u="none" dirty="0"/>
                    </a:p>
                  </a:txBody>
                  <a:tcPr marL="44859" marR="44859" marT="22430" marB="22430" anchor="ctr">
                    <a:lnL>
                      <a:noFill/>
                    </a:lnL>
                    <a:lnR>
                      <a:noFill/>
                    </a:lnR>
                    <a:lnT>
                      <a:noFill/>
                    </a:lnT>
                    <a:lnB>
                      <a:noFill/>
                    </a:lnB>
                    <a:solidFill>
                      <a:schemeClr val="bg1">
                        <a:lumMod val="85000"/>
                      </a:schemeClr>
                    </a:solidFill>
                  </a:tcPr>
                </a:tc>
                <a:extLst>
                  <a:ext uri="{0D108BD9-81ED-4DB2-BD59-A6C34878D82A}">
                    <a16:rowId xmlns:a16="http://schemas.microsoft.com/office/drawing/2014/main" val="327198413"/>
                  </a:ext>
                </a:extLst>
              </a:tr>
              <a:tr h="535837">
                <a:tc>
                  <a:txBody>
                    <a:bodyPr/>
                    <a:lstStyle/>
                    <a:p>
                      <a:r>
                        <a:rPr lang="es-ES" sz="1500" dirty="0"/>
                        <a:t>Delimitar el motivo de consulta real</a:t>
                      </a:r>
                    </a:p>
                  </a:txBody>
                  <a:tcPr marL="44859" marR="44859" marT="22430" marB="22430" anchor="ctr">
                    <a:lnL>
                      <a:noFill/>
                    </a:lnL>
                    <a:lnR>
                      <a:noFill/>
                    </a:lnR>
                    <a:lnT>
                      <a:noFill/>
                    </a:lnT>
                    <a:lnB>
                      <a:noFill/>
                    </a:lnB>
                  </a:tcPr>
                </a:tc>
                <a:tc>
                  <a:txBody>
                    <a:bodyPr/>
                    <a:lstStyle/>
                    <a:p>
                      <a:r>
                        <a:rPr lang="pt-BR" sz="1500" dirty="0"/>
                        <a:t>Demanda explícita vs. problema </a:t>
                      </a:r>
                      <a:r>
                        <a:rPr lang="pt-BR" sz="1500" dirty="0" err="1"/>
                        <a:t>subyacente</a:t>
                      </a:r>
                      <a:endParaRPr lang="pt-BR" sz="1500" dirty="0"/>
                    </a:p>
                  </a:txBody>
                  <a:tcPr marL="44859" marR="44859" marT="22430" marB="22430" anchor="ctr">
                    <a:lnL>
                      <a:noFill/>
                    </a:lnL>
                    <a:lnR>
                      <a:noFill/>
                    </a:lnR>
                    <a:lnT>
                      <a:noFill/>
                    </a:lnT>
                    <a:lnB>
                      <a:noFill/>
                    </a:lnB>
                  </a:tcPr>
                </a:tc>
                <a:tc>
                  <a:txBody>
                    <a:bodyPr/>
                    <a:lstStyle/>
                    <a:p>
                      <a:r>
                        <a:rPr lang="es-ES" sz="1500" dirty="0"/>
                        <a:t>“¿Qué le ha hecho pedir ayuda ahora?”</a:t>
                      </a:r>
                    </a:p>
                  </a:txBody>
                  <a:tcPr marL="44859" marR="44859" marT="22430" marB="22430" anchor="ctr">
                    <a:lnL>
                      <a:noFill/>
                    </a:lnL>
                    <a:lnR>
                      <a:noFill/>
                    </a:lnR>
                    <a:lnT>
                      <a:noFill/>
                    </a:lnT>
                    <a:lnB>
                      <a:noFill/>
                    </a:lnB>
                  </a:tcPr>
                </a:tc>
                <a:tc>
                  <a:txBody>
                    <a:bodyPr/>
                    <a:lstStyle/>
                    <a:p>
                      <a:r>
                        <a:rPr lang="es-ES" sz="1500" dirty="0"/>
                        <a:t>Evita intervenciones mal orientadas</a:t>
                      </a:r>
                    </a:p>
                  </a:txBody>
                  <a:tcPr marL="44859" marR="44859" marT="22430" marB="22430" anchor="ctr">
                    <a:lnL>
                      <a:noFill/>
                    </a:lnL>
                    <a:lnR>
                      <a:noFill/>
                    </a:lnR>
                    <a:lnT>
                      <a:noFill/>
                    </a:lnT>
                    <a:lnB>
                      <a:noFill/>
                    </a:lnB>
                  </a:tcPr>
                </a:tc>
                <a:tc>
                  <a:txBody>
                    <a:bodyPr/>
                    <a:lstStyle/>
                    <a:p>
                      <a:r>
                        <a:rPr lang="es-ES" sz="1500" dirty="0"/>
                        <a:t>Aceptar la demanda sin exploración</a:t>
                      </a:r>
                    </a:p>
                  </a:txBody>
                  <a:tcPr marL="44859" marR="44859" marT="22430" marB="22430" anchor="ctr">
                    <a:lnL>
                      <a:noFill/>
                    </a:lnL>
                    <a:lnR>
                      <a:noFill/>
                    </a:lnR>
                    <a:lnT>
                      <a:noFill/>
                    </a:lnT>
                    <a:lnB>
                      <a:noFill/>
                    </a:lnB>
                  </a:tcPr>
                </a:tc>
                <a:extLst>
                  <a:ext uri="{0D108BD9-81ED-4DB2-BD59-A6C34878D82A}">
                    <a16:rowId xmlns:a16="http://schemas.microsoft.com/office/drawing/2014/main" val="3842722478"/>
                  </a:ext>
                </a:extLst>
              </a:tr>
              <a:tr h="535837">
                <a:tc>
                  <a:txBody>
                    <a:bodyPr/>
                    <a:lstStyle/>
                    <a:p>
                      <a:r>
                        <a:rPr lang="es-ES" sz="1500" dirty="0"/>
                        <a:t>Caracterizar la sintomatología</a:t>
                      </a:r>
                    </a:p>
                  </a:txBody>
                  <a:tcPr marL="44859" marR="44859" marT="22430" marB="22430" anchor="ctr">
                    <a:lnL>
                      <a:noFill/>
                    </a:lnL>
                    <a:lnR>
                      <a:noFill/>
                    </a:lnR>
                    <a:lnT>
                      <a:noFill/>
                    </a:lnT>
                    <a:lnB>
                      <a:noFill/>
                    </a:lnB>
                  </a:tcPr>
                </a:tc>
                <a:tc>
                  <a:txBody>
                    <a:bodyPr/>
                    <a:lstStyle/>
                    <a:p>
                      <a:r>
                        <a:rPr lang="es-ES" sz="1500"/>
                        <a:t>Inicio, curso, intensidad, frecuencia</a:t>
                      </a:r>
                    </a:p>
                  </a:txBody>
                  <a:tcPr marL="44859" marR="44859" marT="22430" marB="22430" anchor="ctr">
                    <a:lnL>
                      <a:noFill/>
                    </a:lnL>
                    <a:lnR>
                      <a:noFill/>
                    </a:lnR>
                    <a:lnT>
                      <a:noFill/>
                    </a:lnT>
                    <a:lnB>
                      <a:noFill/>
                    </a:lnB>
                  </a:tcPr>
                </a:tc>
                <a:tc>
                  <a:txBody>
                    <a:bodyPr/>
                    <a:lstStyle/>
                    <a:p>
                      <a:r>
                        <a:rPr lang="es-ES" sz="1500"/>
                        <a:t>“¿Desde cuándo ocurre y cómo ha cambiado?”</a:t>
                      </a:r>
                    </a:p>
                  </a:txBody>
                  <a:tcPr marL="44859" marR="44859" marT="22430" marB="22430" anchor="ctr">
                    <a:lnL>
                      <a:noFill/>
                    </a:lnL>
                    <a:lnR>
                      <a:noFill/>
                    </a:lnR>
                    <a:lnT>
                      <a:noFill/>
                    </a:lnT>
                    <a:lnB>
                      <a:noFill/>
                    </a:lnB>
                  </a:tcPr>
                </a:tc>
                <a:tc>
                  <a:txBody>
                    <a:bodyPr/>
                    <a:lstStyle/>
                    <a:p>
                      <a:r>
                        <a:rPr lang="es-ES" sz="1500" dirty="0"/>
                        <a:t>Diferenciación diagnóstica precisa</a:t>
                      </a:r>
                    </a:p>
                  </a:txBody>
                  <a:tcPr marL="44859" marR="44859" marT="22430" marB="22430" anchor="ctr">
                    <a:lnL>
                      <a:noFill/>
                    </a:lnL>
                    <a:lnR>
                      <a:noFill/>
                    </a:lnR>
                    <a:lnT>
                      <a:noFill/>
                    </a:lnT>
                    <a:lnB>
                      <a:noFill/>
                    </a:lnB>
                  </a:tcPr>
                </a:tc>
                <a:tc>
                  <a:txBody>
                    <a:bodyPr/>
                    <a:lstStyle/>
                    <a:p>
                      <a:r>
                        <a:rPr lang="es-ES" sz="1500" dirty="0"/>
                        <a:t>Quedarse en etiquetas vagas</a:t>
                      </a:r>
                    </a:p>
                  </a:txBody>
                  <a:tcPr marL="44859" marR="44859" marT="22430" marB="22430" anchor="ctr">
                    <a:lnL>
                      <a:noFill/>
                    </a:lnL>
                    <a:lnR>
                      <a:noFill/>
                    </a:lnR>
                    <a:lnT>
                      <a:noFill/>
                    </a:lnT>
                    <a:lnB>
                      <a:noFill/>
                    </a:lnB>
                  </a:tcPr>
                </a:tc>
                <a:extLst>
                  <a:ext uri="{0D108BD9-81ED-4DB2-BD59-A6C34878D82A}">
                    <a16:rowId xmlns:a16="http://schemas.microsoft.com/office/drawing/2014/main" val="2135949836"/>
                  </a:ext>
                </a:extLst>
              </a:tr>
              <a:tr h="535837">
                <a:tc>
                  <a:txBody>
                    <a:bodyPr/>
                    <a:lstStyle/>
                    <a:p>
                      <a:r>
                        <a:rPr lang="es-ES" sz="1500" dirty="0"/>
                        <a:t>Comprender el significado subjetivo</a:t>
                      </a:r>
                    </a:p>
                  </a:txBody>
                  <a:tcPr marL="44859" marR="44859" marT="22430" marB="22430" anchor="ctr">
                    <a:lnL>
                      <a:noFill/>
                    </a:lnL>
                    <a:lnR>
                      <a:noFill/>
                    </a:lnR>
                    <a:lnT>
                      <a:noFill/>
                    </a:lnT>
                    <a:lnB>
                      <a:noFill/>
                    </a:lnB>
                  </a:tcPr>
                </a:tc>
                <a:tc>
                  <a:txBody>
                    <a:bodyPr/>
                    <a:lstStyle/>
                    <a:p>
                      <a:r>
                        <a:rPr lang="es-ES" sz="1500" dirty="0"/>
                        <a:t>Vivencia personal del síntoma</a:t>
                      </a:r>
                    </a:p>
                  </a:txBody>
                  <a:tcPr marL="44859" marR="44859" marT="22430" marB="22430" anchor="ctr">
                    <a:lnL>
                      <a:noFill/>
                    </a:lnL>
                    <a:lnR>
                      <a:noFill/>
                    </a:lnR>
                    <a:lnT>
                      <a:noFill/>
                    </a:lnT>
                    <a:lnB>
                      <a:noFill/>
                    </a:lnB>
                    <a:noFill/>
                  </a:tcPr>
                </a:tc>
                <a:tc>
                  <a:txBody>
                    <a:bodyPr/>
                    <a:lstStyle/>
                    <a:p>
                      <a:r>
                        <a:rPr lang="es-ES" sz="1500"/>
                        <a:t>“¿Qué significa para usted que le ocurra esto?”</a:t>
                      </a:r>
                    </a:p>
                  </a:txBody>
                  <a:tcPr marL="44859" marR="44859" marT="22430" marB="22430" anchor="ctr">
                    <a:lnL>
                      <a:noFill/>
                    </a:lnL>
                    <a:lnR>
                      <a:noFill/>
                    </a:lnR>
                    <a:lnT>
                      <a:noFill/>
                    </a:lnT>
                    <a:lnB>
                      <a:noFill/>
                    </a:lnB>
                  </a:tcPr>
                </a:tc>
                <a:tc>
                  <a:txBody>
                    <a:bodyPr/>
                    <a:lstStyle/>
                    <a:p>
                      <a:r>
                        <a:rPr lang="es-ES" sz="1500"/>
                        <a:t>Comprensión profunda del malestar</a:t>
                      </a:r>
                    </a:p>
                  </a:txBody>
                  <a:tcPr marL="44859" marR="44859" marT="22430" marB="22430" anchor="ctr">
                    <a:lnL>
                      <a:noFill/>
                    </a:lnL>
                    <a:lnR>
                      <a:noFill/>
                    </a:lnR>
                    <a:lnT>
                      <a:noFill/>
                    </a:lnT>
                    <a:lnB>
                      <a:noFill/>
                    </a:lnB>
                  </a:tcPr>
                </a:tc>
                <a:tc>
                  <a:txBody>
                    <a:bodyPr/>
                    <a:lstStyle/>
                    <a:p>
                      <a:r>
                        <a:rPr lang="es-ES" sz="1500"/>
                        <a:t>Reducir el síntoma a un criterio DSM</a:t>
                      </a:r>
                    </a:p>
                  </a:txBody>
                  <a:tcPr marL="44859" marR="44859" marT="22430" marB="22430" anchor="ctr">
                    <a:lnL>
                      <a:noFill/>
                    </a:lnL>
                    <a:lnR>
                      <a:noFill/>
                    </a:lnR>
                    <a:lnT>
                      <a:noFill/>
                    </a:lnT>
                    <a:lnB>
                      <a:noFill/>
                    </a:lnB>
                  </a:tcPr>
                </a:tc>
                <a:extLst>
                  <a:ext uri="{0D108BD9-81ED-4DB2-BD59-A6C34878D82A}">
                    <a16:rowId xmlns:a16="http://schemas.microsoft.com/office/drawing/2014/main" val="2252845965"/>
                  </a:ext>
                </a:extLst>
              </a:tr>
              <a:tr h="535837">
                <a:tc>
                  <a:txBody>
                    <a:bodyPr/>
                    <a:lstStyle/>
                    <a:p>
                      <a:r>
                        <a:rPr lang="es-ES" sz="1500"/>
                        <a:t>Evaluar funcionamiento global</a:t>
                      </a:r>
                    </a:p>
                  </a:txBody>
                  <a:tcPr marL="44859" marR="44859" marT="22430" marB="22430" anchor="ctr">
                    <a:lnL>
                      <a:noFill/>
                    </a:lnL>
                    <a:lnR>
                      <a:noFill/>
                    </a:lnR>
                    <a:lnT>
                      <a:noFill/>
                    </a:lnT>
                    <a:lnB>
                      <a:noFill/>
                    </a:lnB>
                  </a:tcPr>
                </a:tc>
                <a:tc>
                  <a:txBody>
                    <a:bodyPr/>
                    <a:lstStyle/>
                    <a:p>
                      <a:r>
                        <a:rPr lang="es-ES" sz="1500" dirty="0"/>
                        <a:t>Impacto laboral, social y personal</a:t>
                      </a:r>
                    </a:p>
                  </a:txBody>
                  <a:tcPr marL="44859" marR="44859" marT="22430" marB="22430" anchor="ctr">
                    <a:lnL>
                      <a:noFill/>
                    </a:lnL>
                    <a:lnR>
                      <a:noFill/>
                    </a:lnR>
                    <a:lnT>
                      <a:noFill/>
                    </a:lnT>
                    <a:lnB>
                      <a:noFill/>
                    </a:lnB>
                  </a:tcPr>
                </a:tc>
                <a:tc>
                  <a:txBody>
                    <a:bodyPr/>
                    <a:lstStyle/>
                    <a:p>
                      <a:r>
                        <a:rPr lang="es-ES" sz="1500"/>
                        <a:t>“¿En qué áreas de su vida nota más cambios?”</a:t>
                      </a:r>
                    </a:p>
                  </a:txBody>
                  <a:tcPr marL="44859" marR="44859" marT="22430" marB="22430" anchor="ctr">
                    <a:lnL>
                      <a:noFill/>
                    </a:lnL>
                    <a:lnR>
                      <a:noFill/>
                    </a:lnR>
                    <a:lnT>
                      <a:noFill/>
                    </a:lnT>
                    <a:lnB>
                      <a:noFill/>
                    </a:lnB>
                  </a:tcPr>
                </a:tc>
                <a:tc>
                  <a:txBody>
                    <a:bodyPr/>
                    <a:lstStyle/>
                    <a:p>
                      <a:r>
                        <a:rPr lang="es-ES" sz="1500"/>
                        <a:t>Ajuste de gravedad y pronóstico</a:t>
                      </a:r>
                    </a:p>
                  </a:txBody>
                  <a:tcPr marL="44859" marR="44859" marT="22430" marB="22430" anchor="ctr">
                    <a:lnL>
                      <a:noFill/>
                    </a:lnL>
                    <a:lnR>
                      <a:noFill/>
                    </a:lnR>
                    <a:lnT>
                      <a:noFill/>
                    </a:lnT>
                    <a:lnB>
                      <a:noFill/>
                    </a:lnB>
                  </a:tcPr>
                </a:tc>
                <a:tc>
                  <a:txBody>
                    <a:bodyPr/>
                    <a:lstStyle/>
                    <a:p>
                      <a:r>
                        <a:rPr lang="es-ES" sz="1500" dirty="0"/>
                        <a:t>Diagnosticar solo por número de síntomas</a:t>
                      </a:r>
                    </a:p>
                  </a:txBody>
                  <a:tcPr marL="44859" marR="44859" marT="22430" marB="22430" anchor="ctr">
                    <a:lnL>
                      <a:noFill/>
                    </a:lnL>
                    <a:lnR>
                      <a:noFill/>
                    </a:lnR>
                    <a:lnT>
                      <a:noFill/>
                    </a:lnT>
                    <a:lnB>
                      <a:noFill/>
                    </a:lnB>
                  </a:tcPr>
                </a:tc>
                <a:extLst>
                  <a:ext uri="{0D108BD9-81ED-4DB2-BD59-A6C34878D82A}">
                    <a16:rowId xmlns:a16="http://schemas.microsoft.com/office/drawing/2014/main" val="2356449583"/>
                  </a:ext>
                </a:extLst>
              </a:tr>
              <a:tr h="535837">
                <a:tc>
                  <a:txBody>
                    <a:bodyPr/>
                    <a:lstStyle/>
                    <a:p>
                      <a:r>
                        <a:rPr lang="es-ES" sz="1500"/>
                        <a:t>Identificar factores clínicos</a:t>
                      </a:r>
                    </a:p>
                  </a:txBody>
                  <a:tcPr marL="44859" marR="44859" marT="22430" marB="22430" anchor="ctr">
                    <a:lnL>
                      <a:noFill/>
                    </a:lnL>
                    <a:lnR>
                      <a:noFill/>
                    </a:lnR>
                    <a:lnT>
                      <a:noFill/>
                    </a:lnT>
                    <a:lnB>
                      <a:noFill/>
                    </a:lnB>
                  </a:tcPr>
                </a:tc>
                <a:tc>
                  <a:txBody>
                    <a:bodyPr/>
                    <a:lstStyle/>
                    <a:p>
                      <a:r>
                        <a:rPr lang="es-ES" sz="1500"/>
                        <a:t>Predisponentes, precipitantes y mantenedores</a:t>
                      </a:r>
                    </a:p>
                  </a:txBody>
                  <a:tcPr marL="44859" marR="44859" marT="22430" marB="22430" anchor="ctr">
                    <a:lnL>
                      <a:noFill/>
                    </a:lnL>
                    <a:lnR>
                      <a:noFill/>
                    </a:lnR>
                    <a:lnT>
                      <a:noFill/>
                    </a:lnT>
                    <a:lnB>
                      <a:noFill/>
                    </a:lnB>
                  </a:tcPr>
                </a:tc>
                <a:tc>
                  <a:txBody>
                    <a:bodyPr/>
                    <a:lstStyle/>
                    <a:p>
                      <a:r>
                        <a:rPr lang="es-ES" sz="1500"/>
                        <a:t>“¿Qué pasaba en su vida cuando empezó?”</a:t>
                      </a:r>
                    </a:p>
                  </a:txBody>
                  <a:tcPr marL="44859" marR="44859" marT="22430" marB="22430" anchor="ctr">
                    <a:lnL>
                      <a:noFill/>
                    </a:lnL>
                    <a:lnR>
                      <a:noFill/>
                    </a:lnR>
                    <a:lnT>
                      <a:noFill/>
                    </a:lnT>
                    <a:lnB>
                      <a:noFill/>
                    </a:lnB>
                  </a:tcPr>
                </a:tc>
                <a:tc>
                  <a:txBody>
                    <a:bodyPr/>
                    <a:lstStyle/>
                    <a:p>
                      <a:r>
                        <a:rPr lang="es-ES" sz="1500" dirty="0"/>
                        <a:t>Base para formulación clínica</a:t>
                      </a:r>
                    </a:p>
                  </a:txBody>
                  <a:tcPr marL="44859" marR="44859" marT="22430" marB="22430" anchor="ctr">
                    <a:lnL>
                      <a:noFill/>
                    </a:lnL>
                    <a:lnR>
                      <a:noFill/>
                    </a:lnR>
                    <a:lnT>
                      <a:noFill/>
                    </a:lnT>
                    <a:lnB>
                      <a:noFill/>
                    </a:lnB>
                  </a:tcPr>
                </a:tc>
                <a:tc>
                  <a:txBody>
                    <a:bodyPr/>
                    <a:lstStyle/>
                    <a:p>
                      <a:r>
                        <a:rPr lang="es-ES" sz="1500" dirty="0"/>
                        <a:t>Visión estática del problema</a:t>
                      </a:r>
                    </a:p>
                  </a:txBody>
                  <a:tcPr marL="44859" marR="44859" marT="22430" marB="22430" anchor="ctr">
                    <a:lnL>
                      <a:noFill/>
                    </a:lnL>
                    <a:lnR>
                      <a:noFill/>
                    </a:lnR>
                    <a:lnT>
                      <a:noFill/>
                    </a:lnT>
                    <a:lnB>
                      <a:noFill/>
                    </a:lnB>
                  </a:tcPr>
                </a:tc>
                <a:extLst>
                  <a:ext uri="{0D108BD9-81ED-4DB2-BD59-A6C34878D82A}">
                    <a16:rowId xmlns:a16="http://schemas.microsoft.com/office/drawing/2014/main" val="2988558761"/>
                  </a:ext>
                </a:extLst>
              </a:tr>
              <a:tr h="535837">
                <a:tc>
                  <a:txBody>
                    <a:bodyPr/>
                    <a:lstStyle/>
                    <a:p>
                      <a:r>
                        <a:rPr lang="es-ES" sz="1500"/>
                        <a:t>Formular hipótesis diagnósticas</a:t>
                      </a:r>
                    </a:p>
                  </a:txBody>
                  <a:tcPr marL="44859" marR="44859" marT="22430" marB="22430" anchor="ctr">
                    <a:lnL>
                      <a:noFill/>
                    </a:lnL>
                    <a:lnR>
                      <a:noFill/>
                    </a:lnR>
                    <a:lnT>
                      <a:noFill/>
                    </a:lnT>
                    <a:lnB>
                      <a:noFill/>
                    </a:lnB>
                  </a:tcPr>
                </a:tc>
                <a:tc>
                  <a:txBody>
                    <a:bodyPr/>
                    <a:lstStyle/>
                    <a:p>
                      <a:r>
                        <a:rPr lang="es-ES" sz="1500"/>
                        <a:t>Cuadros posibles y diferenciales</a:t>
                      </a:r>
                    </a:p>
                  </a:txBody>
                  <a:tcPr marL="44859" marR="44859" marT="22430" marB="22430" anchor="ctr">
                    <a:lnL>
                      <a:noFill/>
                    </a:lnL>
                    <a:lnR>
                      <a:noFill/>
                    </a:lnR>
                    <a:lnT>
                      <a:noFill/>
                    </a:lnT>
                    <a:lnB>
                      <a:noFill/>
                    </a:lnB>
                  </a:tcPr>
                </a:tc>
                <a:tc>
                  <a:txBody>
                    <a:bodyPr/>
                    <a:lstStyle/>
                    <a:p>
                      <a:r>
                        <a:rPr lang="es-ES" sz="1500"/>
                        <a:t>“¿Qué explicaciones alternativas existen?”</a:t>
                      </a:r>
                    </a:p>
                  </a:txBody>
                  <a:tcPr marL="44859" marR="44859" marT="22430" marB="22430" anchor="ctr">
                    <a:lnL>
                      <a:noFill/>
                    </a:lnL>
                    <a:lnR>
                      <a:noFill/>
                    </a:lnR>
                    <a:lnT>
                      <a:noFill/>
                    </a:lnT>
                    <a:lnB>
                      <a:noFill/>
                    </a:lnB>
                  </a:tcPr>
                </a:tc>
                <a:tc>
                  <a:txBody>
                    <a:bodyPr/>
                    <a:lstStyle/>
                    <a:p>
                      <a:r>
                        <a:rPr lang="es-ES" sz="1500"/>
                        <a:t>Diagnóstico flexible y revisable</a:t>
                      </a:r>
                    </a:p>
                  </a:txBody>
                  <a:tcPr marL="44859" marR="44859" marT="22430" marB="22430" anchor="ctr">
                    <a:lnL>
                      <a:noFill/>
                    </a:lnL>
                    <a:lnR>
                      <a:noFill/>
                    </a:lnR>
                    <a:lnT>
                      <a:noFill/>
                    </a:lnT>
                    <a:lnB>
                      <a:noFill/>
                    </a:lnB>
                  </a:tcPr>
                </a:tc>
                <a:tc>
                  <a:txBody>
                    <a:bodyPr/>
                    <a:lstStyle/>
                    <a:p>
                      <a:r>
                        <a:rPr lang="es-ES" sz="1500"/>
                        <a:t>Diagnóstico prematuro</a:t>
                      </a:r>
                    </a:p>
                  </a:txBody>
                  <a:tcPr marL="44859" marR="44859" marT="22430" marB="22430" anchor="ctr">
                    <a:lnL>
                      <a:noFill/>
                    </a:lnL>
                    <a:lnR>
                      <a:noFill/>
                    </a:lnR>
                    <a:lnT>
                      <a:noFill/>
                    </a:lnT>
                    <a:lnB>
                      <a:noFill/>
                    </a:lnB>
                  </a:tcPr>
                </a:tc>
                <a:extLst>
                  <a:ext uri="{0D108BD9-81ED-4DB2-BD59-A6C34878D82A}">
                    <a16:rowId xmlns:a16="http://schemas.microsoft.com/office/drawing/2014/main" val="2782027136"/>
                  </a:ext>
                </a:extLst>
              </a:tr>
              <a:tr h="535837">
                <a:tc>
                  <a:txBody>
                    <a:bodyPr/>
                    <a:lstStyle/>
                    <a:p>
                      <a:r>
                        <a:rPr lang="es-ES" sz="1500"/>
                        <a:t>Evaluar riesgos clínicos</a:t>
                      </a:r>
                    </a:p>
                  </a:txBody>
                  <a:tcPr marL="44859" marR="44859" marT="22430" marB="22430" anchor="ctr">
                    <a:lnL>
                      <a:noFill/>
                    </a:lnL>
                    <a:lnR>
                      <a:noFill/>
                    </a:lnR>
                    <a:lnT>
                      <a:noFill/>
                    </a:lnT>
                    <a:lnB>
                      <a:noFill/>
                    </a:lnB>
                  </a:tcPr>
                </a:tc>
                <a:tc>
                  <a:txBody>
                    <a:bodyPr/>
                    <a:lstStyle/>
                    <a:p>
                      <a:r>
                        <a:rPr lang="es-ES" sz="1500"/>
                        <a:t>Suicidio, autolesiones, descompensación</a:t>
                      </a:r>
                    </a:p>
                  </a:txBody>
                  <a:tcPr marL="44859" marR="44859" marT="22430" marB="22430" anchor="ctr">
                    <a:lnL>
                      <a:noFill/>
                    </a:lnL>
                    <a:lnR>
                      <a:noFill/>
                    </a:lnR>
                    <a:lnT>
                      <a:noFill/>
                    </a:lnT>
                    <a:lnB>
                      <a:noFill/>
                    </a:lnB>
                  </a:tcPr>
                </a:tc>
                <a:tc>
                  <a:txBody>
                    <a:bodyPr/>
                    <a:lstStyle/>
                    <a:p>
                      <a:r>
                        <a:rPr lang="es-ES" sz="1500"/>
                        <a:t>“¿Ha pensado en hacerse daño?”</a:t>
                      </a:r>
                    </a:p>
                  </a:txBody>
                  <a:tcPr marL="44859" marR="44859" marT="22430" marB="22430" anchor="ctr">
                    <a:lnL>
                      <a:noFill/>
                    </a:lnL>
                    <a:lnR>
                      <a:noFill/>
                    </a:lnR>
                    <a:lnT>
                      <a:noFill/>
                    </a:lnT>
                    <a:lnB>
                      <a:noFill/>
                    </a:lnB>
                  </a:tcPr>
                </a:tc>
                <a:tc>
                  <a:txBody>
                    <a:bodyPr/>
                    <a:lstStyle/>
                    <a:p>
                      <a:r>
                        <a:rPr lang="es-ES" sz="1500"/>
                        <a:t>Seguridad del paciente</a:t>
                      </a:r>
                    </a:p>
                  </a:txBody>
                  <a:tcPr marL="44859" marR="44859" marT="22430" marB="22430" anchor="ctr">
                    <a:lnL>
                      <a:noFill/>
                    </a:lnL>
                    <a:lnR>
                      <a:noFill/>
                    </a:lnR>
                    <a:lnT>
                      <a:noFill/>
                    </a:lnT>
                    <a:lnB>
                      <a:noFill/>
                    </a:lnB>
                  </a:tcPr>
                </a:tc>
                <a:tc>
                  <a:txBody>
                    <a:bodyPr/>
                    <a:lstStyle/>
                    <a:p>
                      <a:r>
                        <a:rPr lang="es-ES" sz="1500"/>
                        <a:t>Evitar preguntas directas</a:t>
                      </a:r>
                    </a:p>
                  </a:txBody>
                  <a:tcPr marL="44859" marR="44859" marT="22430" marB="22430" anchor="ctr">
                    <a:lnL>
                      <a:noFill/>
                    </a:lnL>
                    <a:lnR>
                      <a:noFill/>
                    </a:lnR>
                    <a:lnT>
                      <a:noFill/>
                    </a:lnT>
                    <a:lnB>
                      <a:noFill/>
                    </a:lnB>
                  </a:tcPr>
                </a:tc>
                <a:extLst>
                  <a:ext uri="{0D108BD9-81ED-4DB2-BD59-A6C34878D82A}">
                    <a16:rowId xmlns:a16="http://schemas.microsoft.com/office/drawing/2014/main" val="492900425"/>
                  </a:ext>
                </a:extLst>
              </a:tr>
              <a:tr h="535837">
                <a:tc>
                  <a:txBody>
                    <a:bodyPr/>
                    <a:lstStyle/>
                    <a:p>
                      <a:r>
                        <a:rPr lang="es-ES" sz="1500"/>
                        <a:t>Establecer alianza terapéutica</a:t>
                      </a:r>
                    </a:p>
                  </a:txBody>
                  <a:tcPr marL="44859" marR="44859" marT="22430" marB="22430" anchor="ctr">
                    <a:lnL>
                      <a:noFill/>
                    </a:lnL>
                    <a:lnR>
                      <a:noFill/>
                    </a:lnR>
                    <a:lnT>
                      <a:noFill/>
                    </a:lnT>
                    <a:lnB>
                      <a:noFill/>
                    </a:lnB>
                  </a:tcPr>
                </a:tc>
                <a:tc>
                  <a:txBody>
                    <a:bodyPr/>
                    <a:lstStyle/>
                    <a:p>
                      <a:r>
                        <a:rPr lang="es-ES" sz="1500"/>
                        <a:t>Confianza, validación, encuadre</a:t>
                      </a:r>
                    </a:p>
                  </a:txBody>
                  <a:tcPr marL="44859" marR="44859" marT="22430" marB="22430" anchor="ctr">
                    <a:lnL>
                      <a:noFill/>
                    </a:lnL>
                    <a:lnR>
                      <a:noFill/>
                    </a:lnR>
                    <a:lnT>
                      <a:noFill/>
                    </a:lnT>
                    <a:lnB>
                      <a:noFill/>
                    </a:lnB>
                  </a:tcPr>
                </a:tc>
                <a:tc>
                  <a:txBody>
                    <a:bodyPr/>
                    <a:lstStyle/>
                    <a:p>
                      <a:r>
                        <a:rPr lang="es-ES" sz="1500"/>
                        <a:t>“Tiene sentido que se sienta así”</a:t>
                      </a:r>
                    </a:p>
                  </a:txBody>
                  <a:tcPr marL="44859" marR="44859" marT="22430" marB="22430" anchor="ctr">
                    <a:lnL>
                      <a:noFill/>
                    </a:lnL>
                    <a:lnR>
                      <a:noFill/>
                    </a:lnR>
                    <a:lnT>
                      <a:noFill/>
                    </a:lnT>
                    <a:lnB>
                      <a:noFill/>
                    </a:lnB>
                  </a:tcPr>
                </a:tc>
                <a:tc>
                  <a:txBody>
                    <a:bodyPr/>
                    <a:lstStyle/>
                    <a:p>
                      <a:r>
                        <a:rPr lang="es-ES" sz="1500"/>
                        <a:t>Adherencia al proceso</a:t>
                      </a:r>
                    </a:p>
                  </a:txBody>
                  <a:tcPr marL="44859" marR="44859" marT="22430" marB="22430" anchor="ctr">
                    <a:lnL>
                      <a:noFill/>
                    </a:lnL>
                    <a:lnR>
                      <a:noFill/>
                    </a:lnR>
                    <a:lnT>
                      <a:noFill/>
                    </a:lnT>
                    <a:lnB>
                      <a:noFill/>
                    </a:lnB>
                  </a:tcPr>
                </a:tc>
                <a:tc>
                  <a:txBody>
                    <a:bodyPr/>
                    <a:lstStyle/>
                    <a:p>
                      <a:r>
                        <a:rPr lang="es-ES" sz="1500"/>
                        <a:t>Confundir alianza con complacencia</a:t>
                      </a:r>
                    </a:p>
                  </a:txBody>
                  <a:tcPr marL="44859" marR="44859" marT="22430" marB="22430" anchor="ctr">
                    <a:lnL>
                      <a:noFill/>
                    </a:lnL>
                    <a:lnR>
                      <a:noFill/>
                    </a:lnR>
                    <a:lnT>
                      <a:noFill/>
                    </a:lnT>
                    <a:lnB>
                      <a:noFill/>
                    </a:lnB>
                  </a:tcPr>
                </a:tc>
                <a:extLst>
                  <a:ext uri="{0D108BD9-81ED-4DB2-BD59-A6C34878D82A}">
                    <a16:rowId xmlns:a16="http://schemas.microsoft.com/office/drawing/2014/main" val="734674250"/>
                  </a:ext>
                </a:extLst>
              </a:tr>
              <a:tr h="696890">
                <a:tc>
                  <a:txBody>
                    <a:bodyPr/>
                    <a:lstStyle/>
                    <a:p>
                      <a:r>
                        <a:rPr lang="es-ES" sz="1500"/>
                        <a:t>Orientar decisiones clínicas</a:t>
                      </a:r>
                    </a:p>
                  </a:txBody>
                  <a:tcPr marL="44859" marR="44859" marT="22430" marB="22430" anchor="ctr">
                    <a:lnL>
                      <a:noFill/>
                    </a:lnL>
                    <a:lnR>
                      <a:noFill/>
                    </a:lnR>
                    <a:lnT>
                      <a:noFill/>
                    </a:lnT>
                    <a:lnB>
                      <a:noFill/>
                    </a:lnB>
                  </a:tcPr>
                </a:tc>
                <a:tc>
                  <a:txBody>
                    <a:bodyPr/>
                    <a:lstStyle/>
                    <a:p>
                      <a:r>
                        <a:rPr lang="es-ES" sz="1500"/>
                        <a:t>Derivación, evaluación adicional, tratamiento</a:t>
                      </a:r>
                    </a:p>
                  </a:txBody>
                  <a:tcPr marL="44859" marR="44859" marT="22430" marB="22430" anchor="ctr">
                    <a:lnL>
                      <a:noFill/>
                    </a:lnL>
                    <a:lnR>
                      <a:noFill/>
                    </a:lnR>
                    <a:lnT>
                      <a:noFill/>
                    </a:lnT>
                    <a:lnB>
                      <a:noFill/>
                    </a:lnB>
                  </a:tcPr>
                </a:tc>
                <a:tc>
                  <a:txBody>
                    <a:bodyPr/>
                    <a:lstStyle/>
                    <a:p>
                      <a:r>
                        <a:rPr lang="es-ES" sz="1500"/>
                        <a:t>“¿Qué necesitamos hacer a continuación?”</a:t>
                      </a:r>
                    </a:p>
                  </a:txBody>
                  <a:tcPr marL="44859" marR="44859" marT="22430" marB="22430" anchor="ctr">
                    <a:lnL>
                      <a:noFill/>
                    </a:lnL>
                    <a:lnR>
                      <a:noFill/>
                    </a:lnR>
                    <a:lnT>
                      <a:noFill/>
                    </a:lnT>
                    <a:lnB>
                      <a:noFill/>
                    </a:lnB>
                  </a:tcPr>
                </a:tc>
                <a:tc>
                  <a:txBody>
                    <a:bodyPr/>
                    <a:lstStyle/>
                    <a:p>
                      <a:r>
                        <a:rPr lang="es-ES" sz="1500"/>
                        <a:t>Intervención adecuada y ética</a:t>
                      </a:r>
                    </a:p>
                  </a:txBody>
                  <a:tcPr marL="44859" marR="44859" marT="22430" marB="22430" anchor="ctr">
                    <a:lnL>
                      <a:noFill/>
                    </a:lnL>
                    <a:lnR>
                      <a:noFill/>
                    </a:lnR>
                    <a:lnT>
                      <a:noFill/>
                    </a:lnT>
                    <a:lnB>
                      <a:noFill/>
                    </a:lnB>
                  </a:tcPr>
                </a:tc>
                <a:tc>
                  <a:txBody>
                    <a:bodyPr/>
                    <a:lstStyle/>
                    <a:p>
                      <a:r>
                        <a:rPr lang="es-ES" sz="1500" dirty="0"/>
                        <a:t>Prolongar evaluación sin criterio</a:t>
                      </a:r>
                    </a:p>
                  </a:txBody>
                  <a:tcPr marL="44859" marR="44859" marT="22430" marB="22430" anchor="ctr">
                    <a:lnL>
                      <a:noFill/>
                    </a:lnL>
                    <a:lnR>
                      <a:noFill/>
                    </a:lnR>
                    <a:lnT>
                      <a:noFill/>
                    </a:lnT>
                    <a:lnB>
                      <a:noFill/>
                    </a:lnB>
                  </a:tcPr>
                </a:tc>
                <a:extLst>
                  <a:ext uri="{0D108BD9-81ED-4DB2-BD59-A6C34878D82A}">
                    <a16:rowId xmlns:a16="http://schemas.microsoft.com/office/drawing/2014/main" val="3445332112"/>
                  </a:ext>
                </a:extLst>
              </a:tr>
            </a:tbl>
          </a:graphicData>
        </a:graphic>
      </p:graphicFrame>
      <p:sp>
        <p:nvSpPr>
          <p:cNvPr id="4" name="Rectángulo 3"/>
          <p:cNvSpPr/>
          <p:nvPr/>
        </p:nvSpPr>
        <p:spPr>
          <a:xfrm>
            <a:off x="3363385" y="184263"/>
            <a:ext cx="4342599" cy="369332"/>
          </a:xfrm>
          <a:prstGeom prst="rect">
            <a:avLst/>
          </a:prstGeom>
        </p:spPr>
        <p:txBody>
          <a:bodyPr wrap="none">
            <a:spAutoFit/>
          </a:bodyPr>
          <a:lstStyle/>
          <a:p>
            <a:r>
              <a:rPr lang="es-ES" dirty="0"/>
              <a:t>OBJETIVOS DE LA ENTREVISTA DIAGNÓSTICA</a:t>
            </a:r>
          </a:p>
        </p:txBody>
      </p:sp>
      <p:cxnSp>
        <p:nvCxnSpPr>
          <p:cNvPr id="7" name="Conector recto 6"/>
          <p:cNvCxnSpPr/>
          <p:nvPr/>
        </p:nvCxnSpPr>
        <p:spPr>
          <a:xfrm flipV="1">
            <a:off x="936358" y="1263192"/>
            <a:ext cx="10451221" cy="9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Conector recto 7"/>
          <p:cNvCxnSpPr/>
          <p:nvPr/>
        </p:nvCxnSpPr>
        <p:spPr>
          <a:xfrm flipV="1">
            <a:off x="1012909" y="5393704"/>
            <a:ext cx="10451221" cy="9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flipV="1">
            <a:off x="1012909" y="4914941"/>
            <a:ext cx="10451221" cy="9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flipV="1">
            <a:off x="974985" y="1865482"/>
            <a:ext cx="10451221" cy="9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flipV="1">
            <a:off x="974986" y="2381984"/>
            <a:ext cx="10451221" cy="9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flipV="1">
            <a:off x="956024" y="3084665"/>
            <a:ext cx="10451221" cy="9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flipV="1">
            <a:off x="974986" y="3653176"/>
            <a:ext cx="10451221" cy="9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flipV="1">
            <a:off x="1012910" y="4315393"/>
            <a:ext cx="10451221" cy="9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ector recto 14"/>
          <p:cNvCxnSpPr/>
          <p:nvPr/>
        </p:nvCxnSpPr>
        <p:spPr>
          <a:xfrm flipV="1">
            <a:off x="1012908" y="6034368"/>
            <a:ext cx="10451221" cy="9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flipV="1">
            <a:off x="1012907" y="6623319"/>
            <a:ext cx="10451221" cy="9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7407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831127"/>
            <a:ext cx="11891047" cy="4801314"/>
          </a:xfrm>
          <a:prstGeom prst="rect">
            <a:avLst/>
          </a:prstGeom>
        </p:spPr>
        <p:txBody>
          <a:bodyPr wrap="square">
            <a:spAutoFit/>
          </a:bodyPr>
          <a:lstStyle/>
          <a:p>
            <a:r>
              <a:rPr lang="es-ES" b="1" dirty="0" smtClean="0"/>
              <a:t>3. TIPOS DE ENTREVISTA DIAGNÓSTICA</a:t>
            </a:r>
          </a:p>
          <a:p>
            <a:pPr algn="just"/>
            <a:r>
              <a:rPr lang="es-ES" b="1" dirty="0" smtClean="0"/>
              <a:t>3.1</a:t>
            </a:r>
            <a:r>
              <a:rPr lang="es-ES" b="1" dirty="0"/>
              <a:t>. Entrevista no </a:t>
            </a:r>
            <a:r>
              <a:rPr lang="es-ES" b="1" dirty="0" smtClean="0"/>
              <a:t>estructurada</a:t>
            </a:r>
          </a:p>
          <a:p>
            <a:pPr algn="just"/>
            <a:r>
              <a:rPr lang="es-ES" dirty="0" smtClean="0"/>
              <a:t>Se </a:t>
            </a:r>
            <a:r>
              <a:rPr lang="es-ES" dirty="0"/>
              <a:t>caracteriza por una alta flexibilidad y adaptación al discurso del paciente. Es especialmente </a:t>
            </a:r>
            <a:r>
              <a:rPr lang="es-ES" b="1" dirty="0"/>
              <a:t>útil en</a:t>
            </a:r>
            <a:r>
              <a:rPr lang="es-ES" b="1" dirty="0" smtClean="0"/>
              <a:t>:</a:t>
            </a:r>
          </a:p>
          <a:p>
            <a:pPr algn="just"/>
            <a:r>
              <a:rPr lang="es-ES" dirty="0" smtClean="0"/>
              <a:t>-Primeras </a:t>
            </a:r>
            <a:r>
              <a:rPr lang="es-ES" dirty="0"/>
              <a:t>entrevistas</a:t>
            </a:r>
            <a:r>
              <a:rPr lang="es-ES" dirty="0" smtClean="0"/>
              <a:t>.</a:t>
            </a:r>
          </a:p>
          <a:p>
            <a:pPr algn="just"/>
            <a:r>
              <a:rPr lang="es-ES" dirty="0" smtClean="0"/>
              <a:t>-Contextos </a:t>
            </a:r>
            <a:r>
              <a:rPr lang="es-ES" dirty="0"/>
              <a:t>clínicos complejos</a:t>
            </a:r>
            <a:r>
              <a:rPr lang="es-ES" dirty="0" smtClean="0"/>
              <a:t>.</a:t>
            </a:r>
          </a:p>
          <a:p>
            <a:pPr algn="just"/>
            <a:r>
              <a:rPr lang="es-ES" dirty="0" smtClean="0"/>
              <a:t>-Exploración </a:t>
            </a:r>
            <a:r>
              <a:rPr lang="es-ES" dirty="0"/>
              <a:t>fenomenológica profunda</a:t>
            </a:r>
            <a:r>
              <a:rPr lang="es-ES" dirty="0" smtClean="0"/>
              <a:t>.</a:t>
            </a:r>
          </a:p>
          <a:p>
            <a:pPr algn="just"/>
            <a:r>
              <a:rPr lang="es-ES" b="1" dirty="0" smtClean="0"/>
              <a:t>Ventajas:</a:t>
            </a:r>
          </a:p>
          <a:p>
            <a:pPr algn="just"/>
            <a:r>
              <a:rPr lang="es-ES" dirty="0"/>
              <a:t>-</a:t>
            </a:r>
            <a:r>
              <a:rPr lang="es-ES" dirty="0" smtClean="0"/>
              <a:t>Mayor </a:t>
            </a:r>
            <a:r>
              <a:rPr lang="es-ES" dirty="0"/>
              <a:t>riqueza clínica</a:t>
            </a:r>
            <a:r>
              <a:rPr lang="es-ES" dirty="0" smtClean="0"/>
              <a:t>.</a:t>
            </a:r>
          </a:p>
          <a:p>
            <a:pPr algn="just"/>
            <a:r>
              <a:rPr lang="es-ES" dirty="0"/>
              <a:t>-</a:t>
            </a:r>
            <a:r>
              <a:rPr lang="es-ES" dirty="0" smtClean="0"/>
              <a:t>Facilita </a:t>
            </a:r>
            <a:r>
              <a:rPr lang="es-ES" dirty="0"/>
              <a:t>la alianza terapéutica</a:t>
            </a:r>
            <a:r>
              <a:rPr lang="es-ES" dirty="0" smtClean="0"/>
              <a:t>.</a:t>
            </a:r>
          </a:p>
          <a:p>
            <a:pPr algn="just"/>
            <a:r>
              <a:rPr lang="es-ES" dirty="0"/>
              <a:t>-</a:t>
            </a:r>
            <a:r>
              <a:rPr lang="es-ES" dirty="0" smtClean="0"/>
              <a:t>Permite </a:t>
            </a:r>
            <a:r>
              <a:rPr lang="es-ES" dirty="0"/>
              <a:t>captar matices emocionales y narrativos</a:t>
            </a:r>
            <a:r>
              <a:rPr lang="es-ES" dirty="0" smtClean="0"/>
              <a:t>.</a:t>
            </a:r>
          </a:p>
          <a:p>
            <a:pPr algn="just"/>
            <a:r>
              <a:rPr lang="es-ES" b="1" dirty="0" smtClean="0"/>
              <a:t>Limitaciones:</a:t>
            </a:r>
          </a:p>
          <a:p>
            <a:pPr algn="just"/>
            <a:r>
              <a:rPr lang="es-ES" dirty="0" smtClean="0"/>
              <a:t>-Menor </a:t>
            </a:r>
            <a:r>
              <a:rPr lang="es-ES" dirty="0"/>
              <a:t>fiabilidad </a:t>
            </a:r>
            <a:r>
              <a:rPr lang="es-ES" dirty="0" err="1"/>
              <a:t>interevaluador</a:t>
            </a:r>
            <a:r>
              <a:rPr lang="es-ES" dirty="0" smtClean="0"/>
              <a:t>.</a:t>
            </a:r>
          </a:p>
          <a:p>
            <a:pPr algn="just"/>
            <a:r>
              <a:rPr lang="es-ES" dirty="0" smtClean="0"/>
              <a:t>-Riesgo </a:t>
            </a:r>
            <a:r>
              <a:rPr lang="es-ES" dirty="0"/>
              <a:t>de sesgos del entrevistador</a:t>
            </a:r>
            <a:r>
              <a:rPr lang="es-ES" dirty="0" smtClean="0"/>
              <a:t>.</a:t>
            </a:r>
          </a:p>
          <a:p>
            <a:pPr algn="just"/>
            <a:r>
              <a:rPr lang="es-ES" dirty="0" smtClean="0"/>
              <a:t>-Difícil </a:t>
            </a:r>
            <a:r>
              <a:rPr lang="es-ES" dirty="0"/>
              <a:t>sistematización</a:t>
            </a:r>
            <a:r>
              <a:rPr lang="es-ES" dirty="0" smtClean="0"/>
              <a:t>.</a:t>
            </a:r>
          </a:p>
          <a:p>
            <a:pPr algn="just"/>
            <a:endParaRPr lang="es-ES" dirty="0"/>
          </a:p>
          <a:p>
            <a:pPr algn="just"/>
            <a:r>
              <a:rPr lang="es-ES" dirty="0" smtClean="0"/>
              <a:t>Ejemplo: Un </a:t>
            </a:r>
            <a:r>
              <a:rPr lang="es-ES" dirty="0"/>
              <a:t>psicólogo clínico explora libremente la vivencia subjetiva de una paciente con síntomas </a:t>
            </a:r>
            <a:r>
              <a:rPr lang="es-ES" dirty="0" err="1"/>
              <a:t>disociativos</a:t>
            </a:r>
            <a:r>
              <a:rPr lang="es-ES" dirty="0"/>
              <a:t>, priorizando el relato y el clima emocional</a:t>
            </a:r>
            <a:r>
              <a:rPr lang="es-ES" dirty="0" smtClean="0"/>
              <a:t>.</a:t>
            </a:r>
          </a:p>
        </p:txBody>
      </p:sp>
    </p:spTree>
    <p:extLst>
      <p:ext uri="{BB962C8B-B14F-4D97-AF65-F5344CB8AC3E}">
        <p14:creationId xmlns:p14="http://schemas.microsoft.com/office/powerpoint/2010/main" val="12345557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2051999" y="5957833"/>
            <a:ext cx="8175279" cy="5251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780344"/>
            <a:ext cx="11947608" cy="5632311"/>
          </a:xfrm>
          <a:prstGeom prst="rect">
            <a:avLst/>
          </a:prstGeom>
        </p:spPr>
        <p:txBody>
          <a:bodyPr wrap="square">
            <a:spAutoFit/>
          </a:bodyPr>
          <a:lstStyle/>
          <a:p>
            <a:r>
              <a:rPr lang="es-ES" b="1" dirty="0"/>
              <a:t>3.2. Entrevista </a:t>
            </a:r>
            <a:r>
              <a:rPr lang="es-ES" b="1" dirty="0" smtClean="0"/>
              <a:t>semiestructurada</a:t>
            </a:r>
          </a:p>
          <a:p>
            <a:r>
              <a:rPr lang="es-ES" dirty="0" smtClean="0"/>
              <a:t>Combina </a:t>
            </a:r>
            <a:r>
              <a:rPr lang="es-ES" dirty="0"/>
              <a:t>un guion previo con flexibilidad clínica. Es el formato más habitual en la práctica profesional</a:t>
            </a:r>
            <a:r>
              <a:rPr lang="es-ES" dirty="0" smtClean="0"/>
              <a:t>. Incluye:</a:t>
            </a:r>
          </a:p>
          <a:p>
            <a:r>
              <a:rPr lang="es-ES" dirty="0" smtClean="0"/>
              <a:t>Áreas </a:t>
            </a:r>
            <a:r>
              <a:rPr lang="es-ES" dirty="0"/>
              <a:t>obligatorias a explorar</a:t>
            </a:r>
            <a:r>
              <a:rPr lang="es-ES" dirty="0" smtClean="0"/>
              <a:t>.</a:t>
            </a:r>
          </a:p>
          <a:p>
            <a:r>
              <a:rPr lang="es-ES" dirty="0" smtClean="0"/>
              <a:t>Preguntas </a:t>
            </a:r>
            <a:r>
              <a:rPr lang="es-ES" dirty="0"/>
              <a:t>abiertas y cerradas</a:t>
            </a:r>
            <a:r>
              <a:rPr lang="es-ES" dirty="0" smtClean="0"/>
              <a:t>.</a:t>
            </a:r>
          </a:p>
          <a:p>
            <a:r>
              <a:rPr lang="es-ES" dirty="0" smtClean="0"/>
              <a:t>Posibilidad </a:t>
            </a:r>
            <a:r>
              <a:rPr lang="es-ES" dirty="0"/>
              <a:t>de profundización según respuestas</a:t>
            </a:r>
            <a:r>
              <a:rPr lang="es-ES" dirty="0" smtClean="0"/>
              <a:t>.</a:t>
            </a:r>
          </a:p>
          <a:p>
            <a:endParaRPr lang="es-ES" dirty="0"/>
          </a:p>
          <a:p>
            <a:r>
              <a:rPr lang="es-ES" dirty="0" smtClean="0"/>
              <a:t>Ejemplo: Entrevista </a:t>
            </a:r>
            <a:r>
              <a:rPr lang="es-ES" dirty="0"/>
              <a:t>clínica inicial en un centro de salud mental, donde se exploran sistemáticamente antecedentes, síntomas actuales, consumo de sustancias, historia personal y funcionamiento actual</a:t>
            </a:r>
            <a:r>
              <a:rPr lang="es-ES" dirty="0" smtClean="0"/>
              <a:t>.</a:t>
            </a:r>
          </a:p>
          <a:p>
            <a:endParaRPr lang="es-ES" dirty="0"/>
          </a:p>
          <a:p>
            <a:r>
              <a:rPr lang="es-ES" b="1" dirty="0" smtClean="0"/>
              <a:t>3.3</a:t>
            </a:r>
            <a:r>
              <a:rPr lang="es-ES" b="1" dirty="0"/>
              <a:t>. Entrevista </a:t>
            </a:r>
            <a:r>
              <a:rPr lang="es-ES" b="1" dirty="0" smtClean="0"/>
              <a:t>estructurada</a:t>
            </a:r>
          </a:p>
          <a:p>
            <a:r>
              <a:rPr lang="es-ES" dirty="0" smtClean="0"/>
              <a:t>Sigue </a:t>
            </a:r>
            <a:r>
              <a:rPr lang="es-ES" dirty="0"/>
              <a:t>un protocolo rígido con preguntas estandarizadas (por ejemplo, SCID, MINI, CIDI</a:t>
            </a:r>
            <a:r>
              <a:rPr lang="es-ES" dirty="0" smtClean="0"/>
              <a:t>).</a:t>
            </a:r>
          </a:p>
          <a:p>
            <a:r>
              <a:rPr lang="es-ES" b="1" dirty="0" smtClean="0"/>
              <a:t>Ventajas:</a:t>
            </a:r>
          </a:p>
          <a:p>
            <a:r>
              <a:rPr lang="es-ES" dirty="0" smtClean="0"/>
              <a:t>Alta </a:t>
            </a:r>
            <a:r>
              <a:rPr lang="es-ES" dirty="0"/>
              <a:t>fiabilidad</a:t>
            </a:r>
            <a:r>
              <a:rPr lang="es-ES" dirty="0" smtClean="0"/>
              <a:t>. </a:t>
            </a:r>
          </a:p>
          <a:p>
            <a:r>
              <a:rPr lang="es-ES" dirty="0" smtClean="0"/>
              <a:t>Útil </a:t>
            </a:r>
            <a:r>
              <a:rPr lang="es-ES" dirty="0"/>
              <a:t>en investigación y contextos forenses</a:t>
            </a:r>
            <a:r>
              <a:rPr lang="es-ES" dirty="0" smtClean="0"/>
              <a:t>.</a:t>
            </a:r>
          </a:p>
          <a:p>
            <a:r>
              <a:rPr lang="es-ES" b="1" dirty="0" smtClean="0"/>
              <a:t>Limitaciones:</a:t>
            </a:r>
          </a:p>
          <a:p>
            <a:r>
              <a:rPr lang="es-ES" dirty="0" smtClean="0"/>
              <a:t>Menor </a:t>
            </a:r>
            <a:r>
              <a:rPr lang="es-ES" dirty="0"/>
              <a:t>naturalidad</a:t>
            </a:r>
            <a:r>
              <a:rPr lang="es-ES" dirty="0" smtClean="0"/>
              <a:t>.</a:t>
            </a:r>
          </a:p>
          <a:p>
            <a:r>
              <a:rPr lang="es-ES" dirty="0" smtClean="0"/>
              <a:t>Riesgo </a:t>
            </a:r>
            <a:r>
              <a:rPr lang="es-ES" dirty="0"/>
              <a:t>de empobrecimiento clínico</a:t>
            </a:r>
            <a:r>
              <a:rPr lang="es-ES" dirty="0" smtClean="0"/>
              <a:t>.</a:t>
            </a:r>
          </a:p>
          <a:p>
            <a:r>
              <a:rPr lang="es-ES" dirty="0" smtClean="0"/>
              <a:t>Puede </a:t>
            </a:r>
            <a:r>
              <a:rPr lang="es-ES" dirty="0"/>
              <a:t>interferir en la </a:t>
            </a:r>
            <a:r>
              <a:rPr lang="es-ES" dirty="0" smtClean="0"/>
              <a:t>alianza.</a:t>
            </a:r>
          </a:p>
          <a:p>
            <a:endParaRPr lang="es-ES" dirty="0"/>
          </a:p>
          <a:p>
            <a:pPr algn="ctr"/>
            <a:r>
              <a:rPr lang="es-ES" dirty="0" smtClean="0">
                <a:solidFill>
                  <a:schemeClr val="bg1"/>
                </a:solidFill>
              </a:rPr>
              <a:t>Una </a:t>
            </a:r>
            <a:r>
              <a:rPr lang="es-ES" dirty="0">
                <a:solidFill>
                  <a:schemeClr val="bg1"/>
                </a:solidFill>
              </a:rPr>
              <a:t>entrevista estructurada no sustituye al juicio clínico, sino que lo complementa.</a:t>
            </a:r>
          </a:p>
        </p:txBody>
      </p:sp>
    </p:spTree>
    <p:extLst>
      <p:ext uri="{BB962C8B-B14F-4D97-AF65-F5344CB8AC3E}">
        <p14:creationId xmlns:p14="http://schemas.microsoft.com/office/powerpoint/2010/main" val="20868273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769505"/>
            <a:ext cx="11928755" cy="4247317"/>
          </a:xfrm>
          <a:prstGeom prst="rect">
            <a:avLst/>
          </a:prstGeom>
        </p:spPr>
        <p:txBody>
          <a:bodyPr wrap="square">
            <a:spAutoFit/>
          </a:bodyPr>
          <a:lstStyle/>
          <a:p>
            <a:r>
              <a:rPr lang="es-ES" b="1" dirty="0" smtClean="0"/>
              <a:t>4. FASES DE LA ENTREVISTA </a:t>
            </a:r>
            <a:r>
              <a:rPr lang="es-ES" b="1" dirty="0" smtClean="0"/>
              <a:t>DIAGNÓSTICA</a:t>
            </a:r>
          </a:p>
          <a:p>
            <a:endParaRPr lang="es-ES" b="1" dirty="0" smtClean="0"/>
          </a:p>
          <a:p>
            <a:r>
              <a:rPr lang="es-ES" b="1" dirty="0" smtClean="0"/>
              <a:t>4.1</a:t>
            </a:r>
            <a:r>
              <a:rPr lang="es-ES" b="1" dirty="0"/>
              <a:t>. Fase inicial: acogida y </a:t>
            </a:r>
            <a:r>
              <a:rPr lang="es-ES" b="1" dirty="0" smtClean="0"/>
              <a:t>encuadre</a:t>
            </a:r>
            <a:endParaRPr lang="es-ES" b="1" dirty="0"/>
          </a:p>
          <a:p>
            <a:r>
              <a:rPr lang="es-ES" dirty="0" smtClean="0"/>
              <a:t>Objetivos:</a:t>
            </a:r>
          </a:p>
          <a:p>
            <a:r>
              <a:rPr lang="es-ES" dirty="0" smtClean="0"/>
              <a:t>-Establecer </a:t>
            </a:r>
            <a:r>
              <a:rPr lang="es-ES" dirty="0"/>
              <a:t>un clima de seguridad</a:t>
            </a:r>
            <a:r>
              <a:rPr lang="es-ES" dirty="0" smtClean="0"/>
              <a:t>.</a:t>
            </a:r>
          </a:p>
          <a:p>
            <a:r>
              <a:rPr lang="es-ES" dirty="0" smtClean="0"/>
              <a:t>-Explicar </a:t>
            </a:r>
            <a:r>
              <a:rPr lang="es-ES" dirty="0"/>
              <a:t>el encuadre (confidencialidad, duración, objetivos</a:t>
            </a:r>
            <a:r>
              <a:rPr lang="es-ES" dirty="0" smtClean="0"/>
              <a:t>).</a:t>
            </a:r>
          </a:p>
          <a:p>
            <a:r>
              <a:rPr lang="es-ES" dirty="0" smtClean="0"/>
              <a:t>-Reducir </a:t>
            </a:r>
            <a:r>
              <a:rPr lang="es-ES" dirty="0"/>
              <a:t>ansiedad inicial</a:t>
            </a:r>
            <a:r>
              <a:rPr lang="es-ES" dirty="0" smtClean="0"/>
              <a:t>.</a:t>
            </a:r>
          </a:p>
          <a:p>
            <a:endParaRPr lang="es-ES" dirty="0"/>
          </a:p>
          <a:p>
            <a:r>
              <a:rPr lang="es-ES" dirty="0" smtClean="0"/>
              <a:t>Ejemplo </a:t>
            </a:r>
            <a:r>
              <a:rPr lang="es-ES" dirty="0"/>
              <a:t>de formulación profesional</a:t>
            </a:r>
            <a:r>
              <a:rPr lang="es-ES" dirty="0" smtClean="0"/>
              <a:t>: “</a:t>
            </a:r>
            <a:r>
              <a:rPr lang="es-ES" dirty="0"/>
              <a:t>Antes de empezar, me gustaría explicarle cómo solemos trabajar en estas primeras entrevistas</a:t>
            </a:r>
            <a:r>
              <a:rPr lang="es-ES" dirty="0" smtClean="0"/>
              <a:t>…”</a:t>
            </a:r>
            <a:endParaRPr lang="es-ES" dirty="0"/>
          </a:p>
          <a:p>
            <a:r>
              <a:rPr lang="es-ES" dirty="0" smtClean="0"/>
              <a:t>-Errores </a:t>
            </a:r>
            <a:r>
              <a:rPr lang="es-ES" dirty="0"/>
              <a:t>frecuentes</a:t>
            </a:r>
            <a:r>
              <a:rPr lang="es-ES" dirty="0" smtClean="0"/>
              <a:t>:</a:t>
            </a:r>
          </a:p>
          <a:p>
            <a:r>
              <a:rPr lang="es-ES" dirty="0" smtClean="0"/>
              <a:t>-Entrar </a:t>
            </a:r>
            <a:r>
              <a:rPr lang="es-ES" dirty="0"/>
              <a:t>directamente en síntomas</a:t>
            </a:r>
            <a:r>
              <a:rPr lang="es-ES" dirty="0" smtClean="0"/>
              <a:t>.</a:t>
            </a:r>
          </a:p>
          <a:p>
            <a:r>
              <a:rPr lang="es-ES" dirty="0" smtClean="0"/>
              <a:t>-Usar </a:t>
            </a:r>
            <a:r>
              <a:rPr lang="es-ES" dirty="0"/>
              <a:t>lenguaje excesivamente técnico</a:t>
            </a:r>
            <a:r>
              <a:rPr lang="es-ES" dirty="0" smtClean="0"/>
              <a:t>.</a:t>
            </a:r>
          </a:p>
          <a:p>
            <a:r>
              <a:rPr lang="es-ES" dirty="0" smtClean="0"/>
              <a:t>-No </a:t>
            </a:r>
            <a:r>
              <a:rPr lang="es-ES" dirty="0"/>
              <a:t>clarificar expectativas</a:t>
            </a:r>
            <a:r>
              <a:rPr lang="es-ES" dirty="0" smtClean="0"/>
              <a:t>.</a:t>
            </a:r>
          </a:p>
          <a:p>
            <a:endParaRPr lang="es-ES" dirty="0"/>
          </a:p>
        </p:txBody>
      </p:sp>
    </p:spTree>
    <p:extLst>
      <p:ext uri="{BB962C8B-B14F-4D97-AF65-F5344CB8AC3E}">
        <p14:creationId xmlns:p14="http://schemas.microsoft.com/office/powerpoint/2010/main" val="35486864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754227"/>
            <a:ext cx="11902434" cy="3970318"/>
          </a:xfrm>
          <a:prstGeom prst="rect">
            <a:avLst/>
          </a:prstGeom>
        </p:spPr>
        <p:txBody>
          <a:bodyPr wrap="square">
            <a:spAutoFit/>
          </a:bodyPr>
          <a:lstStyle/>
          <a:p>
            <a:r>
              <a:rPr lang="es-ES" b="1" dirty="0"/>
              <a:t>4.2. Exploración del motivo de </a:t>
            </a:r>
            <a:r>
              <a:rPr lang="es-ES" b="1" dirty="0" smtClean="0"/>
              <a:t>consulta</a:t>
            </a:r>
          </a:p>
          <a:p>
            <a:endParaRPr lang="es-ES" dirty="0"/>
          </a:p>
          <a:p>
            <a:r>
              <a:rPr lang="es-ES" dirty="0" smtClean="0"/>
              <a:t>Es </a:t>
            </a:r>
            <a:r>
              <a:rPr lang="es-ES" dirty="0"/>
              <a:t>fundamental diferenciar entre</a:t>
            </a:r>
            <a:r>
              <a:rPr lang="es-ES" dirty="0" smtClean="0"/>
              <a:t>:</a:t>
            </a:r>
          </a:p>
          <a:p>
            <a:r>
              <a:rPr lang="es-ES" dirty="0" smtClean="0"/>
              <a:t>Motivo </a:t>
            </a:r>
            <a:r>
              <a:rPr lang="es-ES" dirty="0"/>
              <a:t>de consulta manifiesto: “Tengo ansiedad</a:t>
            </a:r>
            <a:r>
              <a:rPr lang="es-ES" dirty="0" smtClean="0"/>
              <a:t>”.</a:t>
            </a:r>
          </a:p>
          <a:p>
            <a:r>
              <a:rPr lang="es-ES" dirty="0" smtClean="0"/>
              <a:t>Motivo </a:t>
            </a:r>
            <a:r>
              <a:rPr lang="es-ES" dirty="0"/>
              <a:t>latente: miedo a perder el control, culpa, conflicto relacional</a:t>
            </a:r>
            <a:r>
              <a:rPr lang="es-ES" dirty="0" smtClean="0"/>
              <a:t>.</a:t>
            </a:r>
          </a:p>
          <a:p>
            <a:endParaRPr lang="es-ES" dirty="0"/>
          </a:p>
          <a:p>
            <a:r>
              <a:rPr lang="es-ES" dirty="0" smtClean="0"/>
              <a:t>Técnicas </a:t>
            </a:r>
            <a:r>
              <a:rPr lang="es-ES" dirty="0"/>
              <a:t>útiles</a:t>
            </a:r>
            <a:r>
              <a:rPr lang="es-ES" dirty="0" smtClean="0"/>
              <a:t>:</a:t>
            </a:r>
          </a:p>
          <a:p>
            <a:r>
              <a:rPr lang="es-ES" dirty="0" smtClean="0"/>
              <a:t>-Preguntas </a:t>
            </a:r>
            <a:r>
              <a:rPr lang="es-ES" dirty="0"/>
              <a:t>abiertas</a:t>
            </a:r>
            <a:r>
              <a:rPr lang="es-ES" dirty="0" smtClean="0"/>
              <a:t>.</a:t>
            </a:r>
          </a:p>
          <a:p>
            <a:r>
              <a:rPr lang="es-ES" dirty="0" smtClean="0"/>
              <a:t>-Reflejo emocional.</a:t>
            </a:r>
          </a:p>
          <a:p>
            <a:r>
              <a:rPr lang="es-ES" dirty="0" smtClean="0"/>
              <a:t>-Clarificación.</a:t>
            </a:r>
          </a:p>
          <a:p>
            <a:endParaRPr lang="es-ES" dirty="0"/>
          </a:p>
          <a:p>
            <a:r>
              <a:rPr lang="es-ES" dirty="0" smtClean="0"/>
              <a:t>Ejemplo: “</a:t>
            </a:r>
            <a:r>
              <a:rPr lang="es-ES" dirty="0"/>
              <a:t>Cuando dice que está ansioso, </a:t>
            </a:r>
            <a:endParaRPr lang="es-ES" dirty="0" smtClean="0"/>
          </a:p>
          <a:p>
            <a:r>
              <a:rPr lang="es-ES" dirty="0" smtClean="0"/>
              <a:t>¿</a:t>
            </a:r>
            <a:r>
              <a:rPr lang="es-ES" dirty="0"/>
              <a:t>cómo lo nota exactamente en su día a día</a:t>
            </a:r>
            <a:r>
              <a:rPr lang="es-ES" dirty="0" smtClean="0"/>
              <a:t>?”</a:t>
            </a:r>
          </a:p>
          <a:p>
            <a:endParaRPr lang="es-ES" dirty="0"/>
          </a:p>
        </p:txBody>
      </p:sp>
      <p:sp>
        <p:nvSpPr>
          <p:cNvPr id="3" name="Rectángulo 2"/>
          <p:cNvSpPr/>
          <p:nvPr/>
        </p:nvSpPr>
        <p:spPr>
          <a:xfrm>
            <a:off x="7357449" y="256348"/>
            <a:ext cx="4556911" cy="2862322"/>
          </a:xfrm>
          <a:prstGeom prst="rect">
            <a:avLst/>
          </a:prstGeom>
        </p:spPr>
        <p:txBody>
          <a:bodyPr wrap="square">
            <a:spAutoFit/>
          </a:bodyPr>
          <a:lstStyle/>
          <a:p>
            <a:pPr algn="just"/>
            <a:r>
              <a:rPr lang="es-ES" dirty="0"/>
              <a:t>El reflejo emocional es </a:t>
            </a:r>
            <a:r>
              <a:rPr lang="es-ES" dirty="0" smtClean="0"/>
              <a:t>en </a:t>
            </a:r>
            <a:r>
              <a:rPr lang="es-ES" dirty="0"/>
              <a:t>terapia</a:t>
            </a:r>
            <a:r>
              <a:rPr lang="es-ES" dirty="0" smtClean="0"/>
              <a:t>, </a:t>
            </a:r>
            <a:r>
              <a:rPr lang="es-ES" dirty="0"/>
              <a:t>una técnica </a:t>
            </a:r>
            <a:r>
              <a:rPr lang="es-ES" dirty="0" smtClean="0"/>
              <a:t>en la que el psicólogo nombra </a:t>
            </a:r>
            <a:r>
              <a:rPr lang="es-ES" dirty="0"/>
              <a:t>y devuelve al cliente sus sentimientos para fomentar la </a:t>
            </a:r>
            <a:r>
              <a:rPr lang="es-ES" dirty="0" err="1"/>
              <a:t>autocomprensión</a:t>
            </a:r>
            <a:r>
              <a:rPr lang="es-ES" dirty="0"/>
              <a:t>; </a:t>
            </a:r>
            <a:r>
              <a:rPr lang="es-ES" dirty="0" smtClean="0"/>
              <a:t>es un "efecto </a:t>
            </a:r>
            <a:r>
              <a:rPr lang="es-ES" dirty="0"/>
              <a:t>espejo", donde vemos nuestras propias emociones o defectos en </a:t>
            </a:r>
            <a:r>
              <a:rPr lang="es-ES" dirty="0" smtClean="0"/>
              <a:t>otros</a:t>
            </a:r>
            <a:r>
              <a:rPr lang="es-ES" dirty="0"/>
              <a:t>.</a:t>
            </a:r>
            <a:r>
              <a:rPr lang="es-ES" dirty="0" smtClean="0"/>
              <a:t> En </a:t>
            </a:r>
            <a:r>
              <a:rPr lang="es-ES" dirty="0"/>
              <a:t>esencia, se trata de una respuesta o manifestación de emociones, ya sea hacia nosotros mismos (</a:t>
            </a:r>
            <a:r>
              <a:rPr lang="es-ES" dirty="0" err="1"/>
              <a:t>autocomprensión</a:t>
            </a:r>
            <a:r>
              <a:rPr lang="es-ES" dirty="0"/>
              <a:t>), hacia otros (</a:t>
            </a:r>
            <a:r>
              <a:rPr lang="es-ES" dirty="0" smtClean="0"/>
              <a:t>empatía/proyección).</a:t>
            </a:r>
            <a:endParaRPr lang="es-ES" dirty="0"/>
          </a:p>
        </p:txBody>
      </p:sp>
      <p:cxnSp>
        <p:nvCxnSpPr>
          <p:cNvPr id="6" name="Conector recto de flecha 5"/>
          <p:cNvCxnSpPr/>
          <p:nvPr/>
        </p:nvCxnSpPr>
        <p:spPr>
          <a:xfrm flipV="1">
            <a:off x="2109457" y="2263366"/>
            <a:ext cx="5069941" cy="85530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15" name="Rectángulo 14"/>
          <p:cNvSpPr/>
          <p:nvPr/>
        </p:nvSpPr>
        <p:spPr>
          <a:xfrm>
            <a:off x="5621517" y="4627809"/>
            <a:ext cx="6096000" cy="1754326"/>
          </a:xfrm>
          <a:prstGeom prst="rect">
            <a:avLst/>
          </a:prstGeom>
        </p:spPr>
        <p:txBody>
          <a:bodyPr>
            <a:spAutoFit/>
          </a:bodyPr>
          <a:lstStyle/>
          <a:p>
            <a:r>
              <a:rPr lang="es-ES" dirty="0"/>
              <a:t>técnica terapéutica y de comunicación que busca aclarar conceptos, mensajes, sentimientos o situaciones confusas del paciente, ayudándole a entenderse mejor a sí mismo y al terapeuta a comprenderlo con precisión, mediante preguntas o reformulaciones no categóricas para facilitar la introspección y la expresión clara de sus pensamientos y emocione</a:t>
            </a:r>
          </a:p>
        </p:txBody>
      </p:sp>
      <p:cxnSp>
        <p:nvCxnSpPr>
          <p:cNvPr id="17" name="Conector recto 16"/>
          <p:cNvCxnSpPr/>
          <p:nvPr/>
        </p:nvCxnSpPr>
        <p:spPr>
          <a:xfrm>
            <a:off x="1904214" y="3412503"/>
            <a:ext cx="4666268" cy="9427"/>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a:off x="6570482" y="3421930"/>
            <a:ext cx="0" cy="1021880"/>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22151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924629"/>
            <a:ext cx="11881621" cy="5632311"/>
          </a:xfrm>
          <a:prstGeom prst="rect">
            <a:avLst/>
          </a:prstGeom>
        </p:spPr>
        <p:txBody>
          <a:bodyPr wrap="square">
            <a:spAutoFit/>
          </a:bodyPr>
          <a:lstStyle/>
          <a:p>
            <a:r>
              <a:rPr lang="es-ES" b="1" dirty="0"/>
              <a:t>4.3. Análisis de la </a:t>
            </a:r>
            <a:r>
              <a:rPr lang="es-ES" b="1" dirty="0" smtClean="0"/>
              <a:t>sintomatología</a:t>
            </a:r>
          </a:p>
          <a:p>
            <a:r>
              <a:rPr lang="es-ES" dirty="0" smtClean="0"/>
              <a:t>Debe </a:t>
            </a:r>
            <a:r>
              <a:rPr lang="es-ES" dirty="0"/>
              <a:t>incluir</a:t>
            </a:r>
            <a:r>
              <a:rPr lang="es-ES" dirty="0" smtClean="0"/>
              <a:t>:</a:t>
            </a:r>
          </a:p>
          <a:p>
            <a:r>
              <a:rPr lang="es-ES" dirty="0" smtClean="0"/>
              <a:t>-Inicio </a:t>
            </a:r>
            <a:r>
              <a:rPr lang="es-ES" dirty="0"/>
              <a:t>y evolución</a:t>
            </a:r>
            <a:r>
              <a:rPr lang="es-ES" dirty="0" smtClean="0"/>
              <a:t>.</a:t>
            </a:r>
          </a:p>
          <a:p>
            <a:r>
              <a:rPr lang="es-ES" dirty="0" smtClean="0"/>
              <a:t>-Factores </a:t>
            </a:r>
            <a:r>
              <a:rPr lang="es-ES" dirty="0"/>
              <a:t>desencadenantes</a:t>
            </a:r>
            <a:r>
              <a:rPr lang="es-ES" dirty="0" smtClean="0"/>
              <a:t>.</a:t>
            </a:r>
          </a:p>
          <a:p>
            <a:r>
              <a:rPr lang="es-ES" dirty="0" smtClean="0"/>
              <a:t>-Intensidad </a:t>
            </a:r>
            <a:r>
              <a:rPr lang="es-ES" dirty="0"/>
              <a:t>y frecuencia</a:t>
            </a:r>
            <a:r>
              <a:rPr lang="es-ES" dirty="0" smtClean="0"/>
              <a:t>.</a:t>
            </a:r>
          </a:p>
          <a:p>
            <a:r>
              <a:rPr lang="es-ES" dirty="0" smtClean="0"/>
              <a:t>-Impacto </a:t>
            </a:r>
            <a:r>
              <a:rPr lang="es-ES" dirty="0"/>
              <a:t>funcional</a:t>
            </a:r>
            <a:r>
              <a:rPr lang="es-ES" dirty="0" smtClean="0"/>
              <a:t>.</a:t>
            </a:r>
          </a:p>
          <a:p>
            <a:r>
              <a:rPr lang="es-ES" dirty="0" smtClean="0"/>
              <a:t>-Estrategias </a:t>
            </a:r>
            <a:r>
              <a:rPr lang="es-ES" dirty="0"/>
              <a:t>de afrontamiento</a:t>
            </a:r>
            <a:r>
              <a:rPr lang="es-ES" dirty="0" smtClean="0"/>
              <a:t>.</a:t>
            </a:r>
          </a:p>
          <a:p>
            <a:endParaRPr lang="es-ES" dirty="0"/>
          </a:p>
          <a:p>
            <a:r>
              <a:rPr lang="es-ES" dirty="0" err="1" smtClean="0"/>
              <a:t>Ejemplo:Un</a:t>
            </a:r>
            <a:r>
              <a:rPr lang="es-ES" dirty="0" smtClean="0"/>
              <a:t> </a:t>
            </a:r>
            <a:r>
              <a:rPr lang="es-ES" dirty="0"/>
              <a:t>paciente con insomnio: explorar no solo el sueño, sino </a:t>
            </a:r>
            <a:r>
              <a:rPr lang="es-ES" dirty="0" err="1"/>
              <a:t>rumiación</a:t>
            </a:r>
            <a:r>
              <a:rPr lang="es-ES" dirty="0"/>
              <a:t>, hábitos, consumo de estimulantes y creencias disfuncionales</a:t>
            </a:r>
            <a:r>
              <a:rPr lang="es-ES" dirty="0" smtClean="0"/>
              <a:t>.</a:t>
            </a:r>
          </a:p>
          <a:p>
            <a:endParaRPr lang="es-ES" dirty="0"/>
          </a:p>
          <a:p>
            <a:r>
              <a:rPr lang="es-ES" dirty="0" smtClean="0"/>
              <a:t>4.4</a:t>
            </a:r>
            <a:r>
              <a:rPr lang="es-ES" dirty="0"/>
              <a:t>. Historia personal y </a:t>
            </a:r>
            <a:r>
              <a:rPr lang="es-ES" dirty="0" err="1" smtClean="0"/>
              <a:t>psicobiográfica</a:t>
            </a:r>
            <a:endParaRPr lang="es-ES" dirty="0" smtClean="0"/>
          </a:p>
          <a:p>
            <a:r>
              <a:rPr lang="es-ES" dirty="0" smtClean="0"/>
              <a:t>Incluye:</a:t>
            </a:r>
          </a:p>
          <a:p>
            <a:r>
              <a:rPr lang="es-ES" dirty="0" smtClean="0"/>
              <a:t>Desarrollo </a:t>
            </a:r>
            <a:r>
              <a:rPr lang="es-ES" dirty="0"/>
              <a:t>evolutivo</a:t>
            </a:r>
            <a:r>
              <a:rPr lang="es-ES" dirty="0" smtClean="0"/>
              <a:t>.</a:t>
            </a:r>
          </a:p>
          <a:p>
            <a:r>
              <a:rPr lang="es-ES" dirty="0" smtClean="0"/>
              <a:t>Historia </a:t>
            </a:r>
            <a:r>
              <a:rPr lang="es-ES" dirty="0"/>
              <a:t>familiar</a:t>
            </a:r>
            <a:r>
              <a:rPr lang="es-ES" dirty="0" smtClean="0"/>
              <a:t>.</a:t>
            </a:r>
          </a:p>
          <a:p>
            <a:r>
              <a:rPr lang="es-ES" dirty="0" smtClean="0"/>
              <a:t>Experiencias </a:t>
            </a:r>
            <a:r>
              <a:rPr lang="es-ES" dirty="0"/>
              <a:t>traumáticas</a:t>
            </a:r>
            <a:r>
              <a:rPr lang="es-ES" dirty="0" smtClean="0"/>
              <a:t>.</a:t>
            </a:r>
          </a:p>
          <a:p>
            <a:r>
              <a:rPr lang="es-ES" dirty="0" smtClean="0"/>
              <a:t>Relaciones </a:t>
            </a:r>
            <a:r>
              <a:rPr lang="es-ES" dirty="0"/>
              <a:t>significativas</a:t>
            </a:r>
            <a:r>
              <a:rPr lang="es-ES" dirty="0" smtClean="0"/>
              <a:t>.</a:t>
            </a:r>
          </a:p>
          <a:p>
            <a:r>
              <a:rPr lang="es-ES" dirty="0" smtClean="0"/>
              <a:t>Trayectoria </a:t>
            </a:r>
            <a:r>
              <a:rPr lang="es-ES" dirty="0"/>
              <a:t>académica y </a:t>
            </a:r>
            <a:r>
              <a:rPr lang="es-ES" dirty="0" smtClean="0"/>
              <a:t>laboral.</a:t>
            </a:r>
          </a:p>
          <a:p>
            <a:endParaRPr lang="es-ES" dirty="0"/>
          </a:p>
          <a:p>
            <a:pPr algn="ctr"/>
            <a:r>
              <a:rPr lang="es-ES" b="1" dirty="0"/>
              <a:t>L</a:t>
            </a:r>
            <a:r>
              <a:rPr lang="es-ES" b="1" dirty="0" smtClean="0"/>
              <a:t>a </a:t>
            </a:r>
            <a:r>
              <a:rPr lang="es-ES" b="1" dirty="0"/>
              <a:t>historia no se explora por acumulación de datos, sino por </a:t>
            </a:r>
            <a:r>
              <a:rPr lang="es-ES" b="1" dirty="0" smtClean="0"/>
              <a:t>relevancia clínica</a:t>
            </a:r>
            <a:endParaRPr lang="es-ES" b="1" dirty="0"/>
          </a:p>
        </p:txBody>
      </p:sp>
    </p:spTree>
    <p:extLst>
      <p:ext uri="{BB962C8B-B14F-4D97-AF65-F5344CB8AC3E}">
        <p14:creationId xmlns:p14="http://schemas.microsoft.com/office/powerpoint/2010/main" val="25043099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924629"/>
            <a:ext cx="11891047" cy="5355312"/>
          </a:xfrm>
          <a:prstGeom prst="rect">
            <a:avLst/>
          </a:prstGeom>
        </p:spPr>
        <p:txBody>
          <a:bodyPr wrap="square">
            <a:spAutoFit/>
          </a:bodyPr>
          <a:lstStyle/>
          <a:p>
            <a:r>
              <a:rPr lang="es-ES" dirty="0" smtClean="0"/>
              <a:t>4.5</a:t>
            </a:r>
            <a:r>
              <a:rPr lang="es-ES" dirty="0"/>
              <a:t>. Evaluación del estado </a:t>
            </a:r>
            <a:r>
              <a:rPr lang="es-ES" dirty="0" smtClean="0"/>
              <a:t>mental</a:t>
            </a:r>
          </a:p>
          <a:p>
            <a:r>
              <a:rPr lang="es-ES" dirty="0" smtClean="0"/>
              <a:t>Observación </a:t>
            </a:r>
            <a:r>
              <a:rPr lang="es-ES" dirty="0"/>
              <a:t>sistemática de</a:t>
            </a:r>
            <a:r>
              <a:rPr lang="es-ES" dirty="0" smtClean="0"/>
              <a:t>:</a:t>
            </a:r>
          </a:p>
          <a:p>
            <a:r>
              <a:rPr lang="es-ES" dirty="0" smtClean="0"/>
              <a:t>Apariencia </a:t>
            </a:r>
            <a:r>
              <a:rPr lang="es-ES" dirty="0"/>
              <a:t>y conducta</a:t>
            </a:r>
            <a:r>
              <a:rPr lang="es-ES" dirty="0" smtClean="0"/>
              <a:t>.</a:t>
            </a:r>
          </a:p>
          <a:p>
            <a:r>
              <a:rPr lang="es-ES" dirty="0" smtClean="0"/>
              <a:t>Lenguaje.</a:t>
            </a:r>
          </a:p>
          <a:p>
            <a:r>
              <a:rPr lang="es-ES" dirty="0" smtClean="0"/>
              <a:t>Estado </a:t>
            </a:r>
            <a:r>
              <a:rPr lang="es-ES" dirty="0"/>
              <a:t>de ánimo y afecto</a:t>
            </a:r>
            <a:r>
              <a:rPr lang="es-ES" dirty="0" smtClean="0"/>
              <a:t>.</a:t>
            </a:r>
          </a:p>
          <a:p>
            <a:r>
              <a:rPr lang="es-ES" dirty="0" smtClean="0"/>
              <a:t>Pensamiento </a:t>
            </a:r>
            <a:r>
              <a:rPr lang="es-ES" dirty="0"/>
              <a:t>(curso y contenido</a:t>
            </a:r>
            <a:r>
              <a:rPr lang="es-ES" dirty="0" smtClean="0"/>
              <a:t>).</a:t>
            </a:r>
          </a:p>
          <a:p>
            <a:r>
              <a:rPr lang="es-ES" dirty="0" smtClean="0"/>
              <a:t>Percepción.</a:t>
            </a:r>
          </a:p>
          <a:p>
            <a:r>
              <a:rPr lang="es-ES" dirty="0" smtClean="0"/>
              <a:t>Cognición.</a:t>
            </a:r>
          </a:p>
          <a:p>
            <a:r>
              <a:rPr lang="es-ES" dirty="0" smtClean="0"/>
              <a:t>Juicio </a:t>
            </a:r>
            <a:r>
              <a:rPr lang="es-ES" dirty="0"/>
              <a:t>e </a:t>
            </a:r>
            <a:r>
              <a:rPr lang="es-ES" dirty="0" err="1"/>
              <a:t>insight</a:t>
            </a:r>
            <a:r>
              <a:rPr lang="es-ES" dirty="0" smtClean="0"/>
              <a:t>.</a:t>
            </a:r>
          </a:p>
          <a:p>
            <a:endParaRPr lang="es-ES" dirty="0"/>
          </a:p>
          <a:p>
            <a:r>
              <a:rPr lang="es-ES" dirty="0" smtClean="0"/>
              <a:t>Ejemplo: Detectar </a:t>
            </a:r>
            <a:r>
              <a:rPr lang="es-ES" dirty="0"/>
              <a:t>ideación delirante no siempre requiere preguntas directas; puede emerger en el discurso espontáneo</a:t>
            </a:r>
            <a:r>
              <a:rPr lang="es-ES" dirty="0" smtClean="0"/>
              <a:t>.</a:t>
            </a:r>
          </a:p>
          <a:p>
            <a:endParaRPr lang="es-ES" dirty="0"/>
          </a:p>
          <a:p>
            <a:r>
              <a:rPr lang="es-ES" dirty="0" smtClean="0"/>
              <a:t>4.6</a:t>
            </a:r>
            <a:r>
              <a:rPr lang="es-ES" dirty="0"/>
              <a:t>. Cierre de la </a:t>
            </a:r>
            <a:r>
              <a:rPr lang="es-ES" dirty="0" smtClean="0"/>
              <a:t>entrevista</a:t>
            </a:r>
          </a:p>
          <a:p>
            <a:r>
              <a:rPr lang="es-ES" dirty="0" smtClean="0"/>
              <a:t>Incluye:</a:t>
            </a:r>
          </a:p>
          <a:p>
            <a:r>
              <a:rPr lang="es-ES" dirty="0"/>
              <a:t>-</a:t>
            </a:r>
            <a:r>
              <a:rPr lang="es-ES" dirty="0" smtClean="0"/>
              <a:t>Devolución </a:t>
            </a:r>
            <a:r>
              <a:rPr lang="es-ES" dirty="0"/>
              <a:t>inicial</a:t>
            </a:r>
            <a:r>
              <a:rPr lang="es-ES" dirty="0" smtClean="0"/>
              <a:t>.</a:t>
            </a:r>
          </a:p>
          <a:p>
            <a:r>
              <a:rPr lang="es-ES" dirty="0"/>
              <a:t>-</a:t>
            </a:r>
            <a:r>
              <a:rPr lang="es-ES" dirty="0" smtClean="0"/>
              <a:t>Validación </a:t>
            </a:r>
            <a:r>
              <a:rPr lang="es-ES" dirty="0"/>
              <a:t>emocional</a:t>
            </a:r>
            <a:r>
              <a:rPr lang="es-ES" dirty="0" smtClean="0"/>
              <a:t>.</a:t>
            </a:r>
          </a:p>
          <a:p>
            <a:r>
              <a:rPr lang="es-ES" dirty="0"/>
              <a:t>-</a:t>
            </a:r>
            <a:r>
              <a:rPr lang="es-ES" dirty="0" smtClean="0"/>
              <a:t>Explicación </a:t>
            </a:r>
            <a:r>
              <a:rPr lang="es-ES" dirty="0"/>
              <a:t>de próximos pasos</a:t>
            </a:r>
            <a:r>
              <a:rPr lang="es-ES" dirty="0" smtClean="0"/>
              <a:t>.</a:t>
            </a:r>
          </a:p>
          <a:p>
            <a:endParaRPr lang="es-ES" dirty="0"/>
          </a:p>
          <a:p>
            <a:r>
              <a:rPr lang="es-ES" dirty="0" smtClean="0"/>
              <a:t>Ejemplo: “</a:t>
            </a:r>
            <a:r>
              <a:rPr lang="es-ES" dirty="0"/>
              <a:t>Con lo que hemos hablado hoy, tengo algunas hipótesis que necesitamos confirmar con más información…”</a:t>
            </a:r>
            <a:endParaRPr lang="es-ES" dirty="0"/>
          </a:p>
        </p:txBody>
      </p:sp>
      <p:sp>
        <p:nvSpPr>
          <p:cNvPr id="3" name="Rectángulo 2"/>
          <p:cNvSpPr/>
          <p:nvPr/>
        </p:nvSpPr>
        <p:spPr>
          <a:xfrm>
            <a:off x="4839093" y="1786082"/>
            <a:ext cx="6096000" cy="646331"/>
          </a:xfrm>
          <a:prstGeom prst="rect">
            <a:avLst/>
          </a:prstGeom>
        </p:spPr>
        <p:txBody>
          <a:bodyPr>
            <a:spAutoFit/>
          </a:bodyPr>
          <a:lstStyle/>
          <a:p>
            <a:pPr algn="ctr"/>
            <a:r>
              <a:rPr lang="es-ES" dirty="0"/>
              <a:t>El </a:t>
            </a:r>
            <a:r>
              <a:rPr lang="es-ES" dirty="0" err="1"/>
              <a:t>insight</a:t>
            </a:r>
            <a:r>
              <a:rPr lang="es-ES" dirty="0"/>
              <a:t> es un proceso mental por el </a:t>
            </a:r>
            <a:r>
              <a:rPr lang="es-ES" dirty="0" smtClean="0"/>
              <a:t>que</a:t>
            </a:r>
          </a:p>
          <a:p>
            <a:pPr algn="ctr"/>
            <a:r>
              <a:rPr lang="es-ES" dirty="0" smtClean="0"/>
              <a:t>súbitamente </a:t>
            </a:r>
            <a:r>
              <a:rPr lang="es-ES" dirty="0"/>
              <a:t>comprendemos un problema y su solución</a:t>
            </a:r>
          </a:p>
        </p:txBody>
      </p:sp>
      <p:cxnSp>
        <p:nvCxnSpPr>
          <p:cNvPr id="6" name="Conector recto de flecha 5"/>
          <p:cNvCxnSpPr/>
          <p:nvPr/>
        </p:nvCxnSpPr>
        <p:spPr>
          <a:xfrm flipV="1">
            <a:off x="1875934" y="2432413"/>
            <a:ext cx="3337089" cy="88582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8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95373" y="782501"/>
            <a:ext cx="11638961" cy="5632311"/>
          </a:xfrm>
          <a:prstGeom prst="rect">
            <a:avLst/>
          </a:prstGeom>
        </p:spPr>
        <p:txBody>
          <a:bodyPr wrap="square">
            <a:spAutoFit/>
          </a:bodyPr>
          <a:lstStyle/>
          <a:p>
            <a:r>
              <a:rPr lang="es-ES" b="1" dirty="0"/>
              <a:t>5. Habilidades clínicas del </a:t>
            </a:r>
            <a:r>
              <a:rPr lang="es-ES" b="1" dirty="0" smtClean="0"/>
              <a:t>entrevistador</a:t>
            </a:r>
          </a:p>
          <a:p>
            <a:endParaRPr lang="es-ES" b="1" dirty="0" smtClean="0"/>
          </a:p>
          <a:p>
            <a:r>
              <a:rPr lang="es-ES" b="1" dirty="0" smtClean="0"/>
              <a:t>5.1</a:t>
            </a:r>
            <a:r>
              <a:rPr lang="es-ES" b="1" dirty="0"/>
              <a:t>. Escucha activa y </a:t>
            </a:r>
            <a:r>
              <a:rPr lang="es-ES" b="1" dirty="0" smtClean="0"/>
              <a:t>empática</a:t>
            </a:r>
            <a:endParaRPr lang="es-ES" b="1" dirty="0"/>
          </a:p>
          <a:p>
            <a:r>
              <a:rPr lang="es-ES" dirty="0"/>
              <a:t>La escucha clínica va más allá de “oír” o de seguir el contenido verbal del discurso. Implica una </a:t>
            </a:r>
            <a:r>
              <a:rPr lang="es-ES" b="1" dirty="0"/>
              <a:t>atención simultánea </a:t>
            </a:r>
            <a:r>
              <a:rPr lang="es-ES" dirty="0"/>
              <a:t>a</a:t>
            </a:r>
            <a:r>
              <a:rPr lang="es-ES" dirty="0" smtClean="0"/>
              <a:t>:</a:t>
            </a:r>
          </a:p>
          <a:p>
            <a:pPr marL="285750" indent="-285750">
              <a:buFontTx/>
              <a:buChar char="-"/>
            </a:pPr>
            <a:r>
              <a:rPr lang="es-ES" dirty="0" smtClean="0"/>
              <a:t>Contenido </a:t>
            </a:r>
            <a:r>
              <a:rPr lang="es-ES" dirty="0"/>
              <a:t>verbal</a:t>
            </a:r>
            <a:r>
              <a:rPr lang="es-ES" dirty="0" smtClean="0"/>
              <a:t>.</a:t>
            </a:r>
          </a:p>
          <a:p>
            <a:pPr marL="285750" indent="-285750">
              <a:buFontTx/>
              <a:buChar char="-"/>
            </a:pPr>
            <a:r>
              <a:rPr lang="es-ES" dirty="0" smtClean="0"/>
              <a:t>Tono </a:t>
            </a:r>
            <a:r>
              <a:rPr lang="es-ES" dirty="0"/>
              <a:t>emocional</a:t>
            </a:r>
            <a:r>
              <a:rPr lang="es-ES" dirty="0" smtClean="0"/>
              <a:t>.</a:t>
            </a:r>
          </a:p>
          <a:p>
            <a:pPr marL="285750" indent="-285750">
              <a:buFontTx/>
              <a:buChar char="-"/>
            </a:pPr>
            <a:r>
              <a:rPr lang="es-ES" dirty="0" smtClean="0"/>
              <a:t>Lenguaje </a:t>
            </a:r>
            <a:r>
              <a:rPr lang="es-ES" dirty="0"/>
              <a:t>no verbal</a:t>
            </a:r>
            <a:r>
              <a:rPr lang="es-ES" dirty="0" smtClean="0"/>
              <a:t>.</a:t>
            </a:r>
          </a:p>
          <a:p>
            <a:pPr marL="285750" indent="-285750">
              <a:buFontTx/>
              <a:buChar char="-"/>
            </a:pPr>
            <a:r>
              <a:rPr lang="es-ES" dirty="0" smtClean="0"/>
              <a:t>Coherencia </a:t>
            </a:r>
            <a:r>
              <a:rPr lang="es-ES" dirty="0"/>
              <a:t>interna del </a:t>
            </a:r>
            <a:r>
              <a:rPr lang="es-ES" dirty="0" smtClean="0"/>
              <a:t>relato</a:t>
            </a:r>
          </a:p>
          <a:p>
            <a:pPr marL="285750" indent="-285750">
              <a:buFontTx/>
              <a:buChar char="-"/>
            </a:pPr>
            <a:r>
              <a:rPr lang="es-ES" dirty="0" smtClean="0"/>
              <a:t>Cambios </a:t>
            </a:r>
            <a:r>
              <a:rPr lang="es-ES" dirty="0"/>
              <a:t>sutiles en el </a:t>
            </a:r>
            <a:r>
              <a:rPr lang="es-ES" dirty="0" smtClean="0"/>
              <a:t>discurso</a:t>
            </a:r>
          </a:p>
          <a:p>
            <a:endParaRPr lang="es-ES" dirty="0"/>
          </a:p>
          <a:p>
            <a:r>
              <a:rPr lang="es-ES" dirty="0" smtClean="0"/>
              <a:t>La </a:t>
            </a:r>
            <a:r>
              <a:rPr lang="es-ES" dirty="0"/>
              <a:t>escucha empática no supone estar de acuerdo ni validar conductas disfuncionales, sino comprender la experiencia subjetiva del paciente y transmitir esa comprensión de forma explícita</a:t>
            </a:r>
            <a:r>
              <a:rPr lang="es-ES" dirty="0" smtClean="0"/>
              <a:t>.</a:t>
            </a:r>
          </a:p>
          <a:p>
            <a:endParaRPr lang="es-ES" dirty="0"/>
          </a:p>
          <a:p>
            <a:r>
              <a:rPr lang="es-ES" dirty="0" smtClean="0"/>
              <a:t>Ejemplo:</a:t>
            </a:r>
          </a:p>
          <a:p>
            <a:r>
              <a:rPr lang="es-ES" dirty="0" smtClean="0"/>
              <a:t>Paciente</a:t>
            </a:r>
            <a:r>
              <a:rPr lang="es-ES" dirty="0"/>
              <a:t>: “Sé que no tiene sentido, pero no puedo dejar de </a:t>
            </a:r>
            <a:r>
              <a:rPr lang="es-ES" dirty="0" err="1"/>
              <a:t>pensarlo</a:t>
            </a:r>
            <a:r>
              <a:rPr lang="es-ES" dirty="0" err="1" smtClean="0"/>
              <a:t>.”Psicólogo</a:t>
            </a:r>
            <a:r>
              <a:rPr lang="es-ES" dirty="0"/>
              <a:t>: “Aunque racionalmente sabe que no debería preocuparle, la sensación es muy intensa.”</a:t>
            </a:r>
            <a:endParaRPr lang="es-ES" dirty="0" smtClean="0"/>
          </a:p>
          <a:p>
            <a:endParaRPr lang="es-ES" dirty="0" smtClean="0"/>
          </a:p>
          <a:p>
            <a:r>
              <a:rPr lang="es-ES" dirty="0"/>
              <a:t>Error frecuente</a:t>
            </a:r>
            <a:r>
              <a:rPr lang="es-ES" dirty="0" smtClean="0"/>
              <a:t>: Confundir </a:t>
            </a:r>
            <a:r>
              <a:rPr lang="es-ES" dirty="0"/>
              <a:t>empatía con </a:t>
            </a:r>
            <a:r>
              <a:rPr lang="es-ES" dirty="0" err="1"/>
              <a:t>sobreimplicación</a:t>
            </a:r>
            <a:r>
              <a:rPr lang="es-ES" dirty="0"/>
              <a:t> </a:t>
            </a:r>
            <a:r>
              <a:rPr lang="es-ES" dirty="0" smtClean="0"/>
              <a:t>emocional. </a:t>
            </a:r>
          </a:p>
          <a:p>
            <a:endParaRPr lang="es-ES" dirty="0"/>
          </a:p>
          <a:p>
            <a:pPr algn="ctr"/>
            <a:r>
              <a:rPr lang="es-ES" b="1" dirty="0" smtClean="0"/>
              <a:t>La empatía </a:t>
            </a:r>
            <a:r>
              <a:rPr lang="es-ES" b="1" dirty="0"/>
              <a:t>bien utilizada clarifica; la empatía mal utilizada confunde</a:t>
            </a:r>
            <a:r>
              <a:rPr lang="es-ES" dirty="0"/>
              <a:t>.</a:t>
            </a:r>
          </a:p>
        </p:txBody>
      </p:sp>
    </p:spTree>
    <p:extLst>
      <p:ext uri="{BB962C8B-B14F-4D97-AF65-F5344CB8AC3E}">
        <p14:creationId xmlns:p14="http://schemas.microsoft.com/office/powerpoint/2010/main" val="36568100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815867"/>
            <a:ext cx="11872194" cy="5078313"/>
          </a:xfrm>
          <a:prstGeom prst="rect">
            <a:avLst/>
          </a:prstGeom>
        </p:spPr>
        <p:txBody>
          <a:bodyPr wrap="square">
            <a:spAutoFit/>
          </a:bodyPr>
          <a:lstStyle/>
          <a:p>
            <a:pPr algn="just"/>
            <a:r>
              <a:rPr lang="es-ES" b="1" dirty="0"/>
              <a:t>5.2. Capacidad de contención </a:t>
            </a:r>
            <a:r>
              <a:rPr lang="es-ES" b="1" dirty="0" smtClean="0"/>
              <a:t>emocional</a:t>
            </a:r>
          </a:p>
          <a:p>
            <a:pPr algn="just"/>
            <a:r>
              <a:rPr lang="es-ES" dirty="0" smtClean="0"/>
              <a:t>La </a:t>
            </a:r>
            <a:r>
              <a:rPr lang="es-ES" dirty="0"/>
              <a:t>capacidad de contención emocional se refiere a la </a:t>
            </a:r>
            <a:r>
              <a:rPr lang="es-ES" b="1" dirty="0"/>
              <a:t>habilidad del entrevistador para acoger, sostener y regular las emociones intensas que emergen durante la entrevista</a:t>
            </a:r>
            <a:r>
              <a:rPr lang="es-ES" dirty="0"/>
              <a:t>, sin evitarlas, amplificarlas ni neutralizarlas prematuramente</a:t>
            </a:r>
            <a:r>
              <a:rPr lang="es-ES" dirty="0" smtClean="0"/>
              <a:t>.</a:t>
            </a:r>
          </a:p>
          <a:p>
            <a:pPr algn="just"/>
            <a:r>
              <a:rPr lang="es-ES" dirty="0" smtClean="0"/>
              <a:t>Desde </a:t>
            </a:r>
            <a:r>
              <a:rPr lang="es-ES" dirty="0"/>
              <a:t>un punto de vista clínico, la contención </a:t>
            </a:r>
            <a:r>
              <a:rPr lang="es-ES" b="1" dirty="0"/>
              <a:t>no implica “calmar” </a:t>
            </a:r>
            <a:r>
              <a:rPr lang="es-ES" dirty="0"/>
              <a:t>al paciente, sino </a:t>
            </a:r>
            <a:r>
              <a:rPr lang="es-ES" b="1" dirty="0"/>
              <a:t>crear un marco relacional seguro</a:t>
            </a:r>
            <a:r>
              <a:rPr lang="es-ES" dirty="0"/>
              <a:t> en el que la emoción pueda ser expresada, reconocida y mentalizada</a:t>
            </a:r>
            <a:r>
              <a:rPr lang="es-ES" dirty="0" smtClean="0"/>
              <a:t>.</a:t>
            </a:r>
          </a:p>
          <a:p>
            <a:pPr algn="just"/>
            <a:endParaRPr lang="es-ES" dirty="0"/>
          </a:p>
          <a:p>
            <a:pPr algn="just"/>
            <a:r>
              <a:rPr lang="es-ES" dirty="0"/>
              <a:t>Aunque pueda asociarse intuitivamente a la psicoterapia, la contención emocional es esencial en la entrevista diagnóstica por varias razones</a:t>
            </a:r>
            <a:r>
              <a:rPr lang="es-ES" dirty="0" smtClean="0"/>
              <a:t>:</a:t>
            </a:r>
          </a:p>
          <a:p>
            <a:pPr algn="just"/>
            <a:r>
              <a:rPr lang="es-ES" dirty="0"/>
              <a:t>-</a:t>
            </a:r>
            <a:r>
              <a:rPr lang="es-ES" dirty="0" smtClean="0"/>
              <a:t>Permite </a:t>
            </a:r>
            <a:r>
              <a:rPr lang="es-ES" dirty="0"/>
              <a:t>que el paciente acceda a contenidos emocionalmente significativos</a:t>
            </a:r>
            <a:r>
              <a:rPr lang="es-ES" dirty="0" smtClean="0"/>
              <a:t>.</a:t>
            </a:r>
          </a:p>
          <a:p>
            <a:pPr algn="just"/>
            <a:r>
              <a:rPr lang="es-ES" dirty="0"/>
              <a:t>-</a:t>
            </a:r>
            <a:r>
              <a:rPr lang="es-ES" dirty="0" smtClean="0"/>
              <a:t>Reduce </a:t>
            </a:r>
            <a:r>
              <a:rPr lang="es-ES" dirty="0"/>
              <a:t>la probabilidad de evitación o retraimiento</a:t>
            </a:r>
            <a:r>
              <a:rPr lang="es-ES" dirty="0" smtClean="0"/>
              <a:t>.</a:t>
            </a:r>
          </a:p>
          <a:p>
            <a:pPr algn="just"/>
            <a:r>
              <a:rPr lang="es-ES" dirty="0"/>
              <a:t>-</a:t>
            </a:r>
            <a:r>
              <a:rPr lang="es-ES" dirty="0" smtClean="0"/>
              <a:t>Facilita </a:t>
            </a:r>
            <a:r>
              <a:rPr lang="es-ES" dirty="0"/>
              <a:t>un relato más auténtico y menos defensivo</a:t>
            </a:r>
            <a:r>
              <a:rPr lang="es-ES" dirty="0" smtClean="0"/>
              <a:t>.</a:t>
            </a:r>
          </a:p>
          <a:p>
            <a:pPr algn="just"/>
            <a:r>
              <a:rPr lang="es-ES" dirty="0"/>
              <a:t>-</a:t>
            </a:r>
            <a:r>
              <a:rPr lang="es-ES" dirty="0" smtClean="0"/>
              <a:t>Previene </a:t>
            </a:r>
            <a:r>
              <a:rPr lang="es-ES" dirty="0"/>
              <a:t>la desorganización emocional que invalida la evaluación</a:t>
            </a:r>
            <a:r>
              <a:rPr lang="es-ES" dirty="0" smtClean="0"/>
              <a:t>.</a:t>
            </a:r>
          </a:p>
          <a:p>
            <a:pPr algn="just"/>
            <a:endParaRPr lang="es-ES" dirty="0"/>
          </a:p>
          <a:p>
            <a:pPr algn="just"/>
            <a:r>
              <a:rPr lang="es-ES" dirty="0" smtClean="0"/>
              <a:t>Ejemplo: Un </a:t>
            </a:r>
            <a:r>
              <a:rPr lang="es-ES" dirty="0"/>
              <a:t>paciente que rompe a llorar al hablar de una pérdida reciente puede</a:t>
            </a:r>
            <a:r>
              <a:rPr lang="es-ES" dirty="0" smtClean="0"/>
              <a:t>:</a:t>
            </a:r>
          </a:p>
          <a:p>
            <a:pPr algn="just"/>
            <a:r>
              <a:rPr lang="es-ES" dirty="0" smtClean="0"/>
              <a:t>-Profundizar </a:t>
            </a:r>
            <a:r>
              <a:rPr lang="es-ES" dirty="0"/>
              <a:t>en su vivencia si se siente contenido</a:t>
            </a:r>
            <a:r>
              <a:rPr lang="es-ES" dirty="0" smtClean="0"/>
              <a:t>.</a:t>
            </a:r>
          </a:p>
          <a:p>
            <a:pPr algn="just"/>
            <a:r>
              <a:rPr lang="es-ES" dirty="0"/>
              <a:t>-</a:t>
            </a:r>
            <a:r>
              <a:rPr lang="es-ES" dirty="0" smtClean="0"/>
              <a:t>Bloquearse </a:t>
            </a:r>
            <a:r>
              <a:rPr lang="es-ES" dirty="0"/>
              <a:t>o abandonar la entrevista si percibe incomodidad o prisa.</a:t>
            </a:r>
          </a:p>
          <a:p>
            <a:endParaRPr lang="es-ES" dirty="0" smtClean="0"/>
          </a:p>
          <a:p>
            <a:endParaRPr lang="es-ES" dirty="0"/>
          </a:p>
        </p:txBody>
      </p:sp>
    </p:spTree>
    <p:extLst>
      <p:ext uri="{BB962C8B-B14F-4D97-AF65-F5344CB8AC3E}">
        <p14:creationId xmlns:p14="http://schemas.microsoft.com/office/powerpoint/2010/main" val="30570586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0"/>
            <a:ext cx="1229332" cy="737600"/>
          </a:xfrm>
          <a:prstGeom prst="rect">
            <a:avLst/>
          </a:prstGeom>
        </p:spPr>
      </p:pic>
      <p:sp>
        <p:nvSpPr>
          <p:cNvPr id="2" name="Rectángulo 1"/>
          <p:cNvSpPr/>
          <p:nvPr/>
        </p:nvSpPr>
        <p:spPr>
          <a:xfrm>
            <a:off x="165835" y="527977"/>
            <a:ext cx="11919328" cy="6186309"/>
          </a:xfrm>
          <a:prstGeom prst="rect">
            <a:avLst/>
          </a:prstGeom>
        </p:spPr>
        <p:txBody>
          <a:bodyPr wrap="square">
            <a:spAutoFit/>
          </a:bodyPr>
          <a:lstStyle/>
          <a:p>
            <a:r>
              <a:rPr lang="es-ES" b="1" dirty="0"/>
              <a:t>Indicadores de necesidad de contención </a:t>
            </a:r>
            <a:r>
              <a:rPr lang="es-ES" b="1" dirty="0" smtClean="0"/>
              <a:t>emocional</a:t>
            </a:r>
            <a:r>
              <a:rPr lang="es-ES" dirty="0" smtClean="0"/>
              <a:t>. El </a:t>
            </a:r>
            <a:r>
              <a:rPr lang="es-ES" dirty="0"/>
              <a:t>entrevistador debe detectar señales de que la emoción requiere ser contenida</a:t>
            </a:r>
            <a:r>
              <a:rPr lang="es-ES" dirty="0" smtClean="0"/>
              <a:t>:</a:t>
            </a:r>
          </a:p>
          <a:p>
            <a:r>
              <a:rPr lang="es-ES" dirty="0"/>
              <a:t>-</a:t>
            </a:r>
            <a:r>
              <a:rPr lang="es-ES" dirty="0" smtClean="0"/>
              <a:t>Llanto </a:t>
            </a:r>
            <a:r>
              <a:rPr lang="es-ES" dirty="0"/>
              <a:t>intenso o incontenible</a:t>
            </a:r>
            <a:r>
              <a:rPr lang="es-ES" dirty="0" smtClean="0"/>
              <a:t>.</a:t>
            </a:r>
          </a:p>
          <a:p>
            <a:r>
              <a:rPr lang="es-ES" dirty="0"/>
              <a:t>-</a:t>
            </a:r>
            <a:r>
              <a:rPr lang="es-ES" dirty="0" smtClean="0"/>
              <a:t>Aumento </a:t>
            </a:r>
            <a:r>
              <a:rPr lang="es-ES" dirty="0"/>
              <a:t>súbito de ansiedad o agitación</a:t>
            </a:r>
            <a:r>
              <a:rPr lang="es-ES" dirty="0" smtClean="0"/>
              <a:t>.</a:t>
            </a:r>
          </a:p>
          <a:p>
            <a:r>
              <a:rPr lang="es-ES" dirty="0"/>
              <a:t>-</a:t>
            </a:r>
            <a:r>
              <a:rPr lang="es-ES" dirty="0" smtClean="0"/>
              <a:t>Silencios </a:t>
            </a:r>
            <a:r>
              <a:rPr lang="es-ES" dirty="0"/>
              <a:t>cargados de afecto</a:t>
            </a:r>
            <a:r>
              <a:rPr lang="es-ES" dirty="0" smtClean="0"/>
              <a:t>.</a:t>
            </a:r>
          </a:p>
          <a:p>
            <a:r>
              <a:rPr lang="es-ES" dirty="0"/>
              <a:t>-</a:t>
            </a:r>
            <a:r>
              <a:rPr lang="es-ES" dirty="0" smtClean="0"/>
              <a:t>Discurso </a:t>
            </a:r>
            <a:r>
              <a:rPr lang="es-ES" dirty="0"/>
              <a:t>desorganizado</a:t>
            </a:r>
            <a:r>
              <a:rPr lang="es-ES" dirty="0" smtClean="0"/>
              <a:t>.</a:t>
            </a:r>
          </a:p>
          <a:p>
            <a:r>
              <a:rPr lang="es-ES" dirty="0"/>
              <a:t>-</a:t>
            </a:r>
            <a:r>
              <a:rPr lang="es-ES" dirty="0" smtClean="0"/>
              <a:t>Manifestaciones </a:t>
            </a:r>
            <a:r>
              <a:rPr lang="es-ES" dirty="0"/>
              <a:t>somáticas (hiperventilación, temblor</a:t>
            </a:r>
            <a:r>
              <a:rPr lang="es-ES" dirty="0" smtClean="0"/>
              <a:t>).</a:t>
            </a:r>
          </a:p>
          <a:p>
            <a:pPr algn="ctr"/>
            <a:endParaRPr lang="es-ES" b="1" dirty="0"/>
          </a:p>
          <a:p>
            <a:pPr algn="ctr"/>
            <a:r>
              <a:rPr lang="es-ES" b="1" dirty="0" smtClean="0"/>
              <a:t>Estas </a:t>
            </a:r>
            <a:r>
              <a:rPr lang="es-ES" b="1" dirty="0"/>
              <a:t>señales no son interrupciones del proceso diagnóstico, sino información clínica relevante</a:t>
            </a:r>
            <a:r>
              <a:rPr lang="es-ES" b="1" dirty="0" smtClean="0"/>
              <a:t>.</a:t>
            </a:r>
          </a:p>
          <a:p>
            <a:pPr algn="ctr"/>
            <a:endParaRPr lang="es-ES" b="1" dirty="0"/>
          </a:p>
          <a:p>
            <a:pPr algn="just"/>
            <a:r>
              <a:rPr lang="es-ES" b="1" dirty="0"/>
              <a:t>Límites de la contención emocional en la entrevista </a:t>
            </a:r>
            <a:r>
              <a:rPr lang="es-ES" b="1" dirty="0" smtClean="0"/>
              <a:t>diagnóstica</a:t>
            </a:r>
            <a:r>
              <a:rPr lang="es-ES" dirty="0" smtClean="0"/>
              <a:t>. La </a:t>
            </a:r>
            <a:r>
              <a:rPr lang="es-ES" dirty="0"/>
              <a:t>contención emocional no debe convertirse en una intervención terapéutica prolongada durante la fase </a:t>
            </a:r>
            <a:r>
              <a:rPr lang="es-ES" dirty="0" smtClean="0"/>
              <a:t>diagnóstica. Límites </a:t>
            </a:r>
            <a:r>
              <a:rPr lang="es-ES" dirty="0"/>
              <a:t>claros</a:t>
            </a:r>
            <a:r>
              <a:rPr lang="es-ES" dirty="0" smtClean="0"/>
              <a:t>:</a:t>
            </a:r>
          </a:p>
          <a:p>
            <a:pPr algn="just"/>
            <a:r>
              <a:rPr lang="es-ES" dirty="0"/>
              <a:t>-</a:t>
            </a:r>
            <a:r>
              <a:rPr lang="es-ES" dirty="0" smtClean="0"/>
              <a:t>No </a:t>
            </a:r>
            <a:r>
              <a:rPr lang="es-ES" dirty="0"/>
              <a:t>profundizar excesivamente en trauma sin plan terapéutico</a:t>
            </a:r>
            <a:r>
              <a:rPr lang="es-ES" dirty="0" smtClean="0"/>
              <a:t>.</a:t>
            </a:r>
          </a:p>
          <a:p>
            <a:pPr algn="just"/>
            <a:r>
              <a:rPr lang="es-ES" dirty="0"/>
              <a:t>-</a:t>
            </a:r>
            <a:r>
              <a:rPr lang="es-ES" dirty="0" smtClean="0"/>
              <a:t>No </a:t>
            </a:r>
            <a:r>
              <a:rPr lang="es-ES" dirty="0"/>
              <a:t>realizar interpretaciones complejas</a:t>
            </a:r>
            <a:r>
              <a:rPr lang="es-ES" dirty="0" smtClean="0"/>
              <a:t>.</a:t>
            </a:r>
          </a:p>
          <a:p>
            <a:pPr algn="just"/>
            <a:r>
              <a:rPr lang="es-ES" dirty="0"/>
              <a:t>-</a:t>
            </a:r>
            <a:r>
              <a:rPr lang="es-ES" dirty="0" smtClean="0"/>
              <a:t>No </a:t>
            </a:r>
            <a:r>
              <a:rPr lang="es-ES" dirty="0"/>
              <a:t>fomentar dependencia emocional</a:t>
            </a:r>
            <a:r>
              <a:rPr lang="es-ES" dirty="0" smtClean="0"/>
              <a:t>.</a:t>
            </a:r>
          </a:p>
          <a:p>
            <a:pPr algn="just"/>
            <a:endParaRPr lang="es-ES" dirty="0"/>
          </a:p>
          <a:p>
            <a:pPr algn="just"/>
            <a:r>
              <a:rPr lang="es-ES" b="1" dirty="0"/>
              <a:t>Errores frecuentes </a:t>
            </a:r>
            <a:r>
              <a:rPr lang="es-ES" dirty="0"/>
              <a:t>en la contención </a:t>
            </a:r>
            <a:r>
              <a:rPr lang="es-ES" dirty="0" smtClean="0"/>
              <a:t>emocional</a:t>
            </a:r>
          </a:p>
          <a:p>
            <a:pPr algn="just"/>
            <a:r>
              <a:rPr lang="es-ES" dirty="0" smtClean="0"/>
              <a:t>-Evitar </a:t>
            </a:r>
            <a:r>
              <a:rPr lang="es-ES" dirty="0"/>
              <a:t>la emoción por incomodidad del entrevistador</a:t>
            </a:r>
            <a:r>
              <a:rPr lang="es-ES" dirty="0" smtClean="0"/>
              <a:t>.</a:t>
            </a:r>
          </a:p>
          <a:p>
            <a:pPr algn="just"/>
            <a:r>
              <a:rPr lang="es-ES" dirty="0" smtClean="0"/>
              <a:t>-Intelectualizar </a:t>
            </a:r>
            <a:r>
              <a:rPr lang="es-ES" dirty="0"/>
              <a:t>para “salir” del afecto</a:t>
            </a:r>
            <a:r>
              <a:rPr lang="es-ES" dirty="0" smtClean="0"/>
              <a:t>.</a:t>
            </a:r>
          </a:p>
          <a:p>
            <a:pPr algn="just"/>
            <a:r>
              <a:rPr lang="es-ES" dirty="0" smtClean="0"/>
              <a:t>-Cortar </a:t>
            </a:r>
            <a:r>
              <a:rPr lang="es-ES" dirty="0"/>
              <a:t>la emoción con consejos prematuros</a:t>
            </a:r>
            <a:r>
              <a:rPr lang="es-ES" dirty="0" smtClean="0"/>
              <a:t>.</a:t>
            </a:r>
          </a:p>
          <a:p>
            <a:pPr algn="just"/>
            <a:r>
              <a:rPr lang="es-ES" dirty="0" smtClean="0"/>
              <a:t>-</a:t>
            </a:r>
            <a:r>
              <a:rPr lang="es-ES" dirty="0" err="1" smtClean="0"/>
              <a:t>Sobreimplicarse</a:t>
            </a:r>
            <a:r>
              <a:rPr lang="es-ES" dirty="0" smtClean="0"/>
              <a:t> </a:t>
            </a:r>
            <a:r>
              <a:rPr lang="es-ES" dirty="0"/>
              <a:t>emocionalmente</a:t>
            </a:r>
            <a:r>
              <a:rPr lang="es-ES" dirty="0" smtClean="0"/>
              <a:t>.</a:t>
            </a:r>
          </a:p>
          <a:p>
            <a:pPr algn="just"/>
            <a:r>
              <a:rPr lang="es-ES" dirty="0" smtClean="0"/>
              <a:t>-Convertir </a:t>
            </a:r>
            <a:r>
              <a:rPr lang="es-ES" dirty="0"/>
              <a:t>la entrevista en una sesión de apoyo no estructurada.</a:t>
            </a:r>
          </a:p>
        </p:txBody>
      </p:sp>
    </p:spTree>
    <p:extLst>
      <p:ext uri="{BB962C8B-B14F-4D97-AF65-F5344CB8AC3E}">
        <p14:creationId xmlns:p14="http://schemas.microsoft.com/office/powerpoint/2010/main" val="10717134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200236" y="672493"/>
            <a:ext cx="11780363" cy="6186309"/>
          </a:xfrm>
          <a:prstGeom prst="rect">
            <a:avLst/>
          </a:prstGeom>
        </p:spPr>
        <p:txBody>
          <a:bodyPr wrap="square">
            <a:spAutoFit/>
          </a:bodyPr>
          <a:lstStyle/>
          <a:p>
            <a:r>
              <a:rPr lang="es-ES" b="1" dirty="0"/>
              <a:t>5.3. Manejo del </a:t>
            </a:r>
            <a:r>
              <a:rPr lang="es-ES" b="1" dirty="0" smtClean="0"/>
              <a:t>silencio</a:t>
            </a:r>
          </a:p>
          <a:p>
            <a:pPr algn="just"/>
            <a:r>
              <a:rPr lang="es-ES" dirty="0"/>
              <a:t>En la entrevista diagnóstica, el silencio no es una ausencia de intervención, sino una intervención en sí misma. Su valor clínico reside en que introduce un espacio temporal y relacional que permite</a:t>
            </a:r>
            <a:r>
              <a:rPr lang="es-ES" dirty="0" smtClean="0"/>
              <a:t>:</a:t>
            </a:r>
          </a:p>
          <a:p>
            <a:pPr algn="just"/>
            <a:r>
              <a:rPr lang="es-ES" dirty="0" smtClean="0"/>
              <a:t>-Elaboración </a:t>
            </a:r>
            <a:r>
              <a:rPr lang="es-ES" dirty="0"/>
              <a:t>emocional</a:t>
            </a:r>
            <a:r>
              <a:rPr lang="es-ES" dirty="0" smtClean="0"/>
              <a:t>.</a:t>
            </a:r>
          </a:p>
          <a:p>
            <a:pPr algn="just"/>
            <a:r>
              <a:rPr lang="es-ES" dirty="0" smtClean="0"/>
              <a:t>-Emergencia </a:t>
            </a:r>
            <a:r>
              <a:rPr lang="es-ES" dirty="0"/>
              <a:t>de contenidos significativos</a:t>
            </a:r>
            <a:r>
              <a:rPr lang="es-ES" dirty="0" smtClean="0"/>
              <a:t>.</a:t>
            </a:r>
          </a:p>
          <a:p>
            <a:pPr algn="just"/>
            <a:r>
              <a:rPr lang="es-ES" dirty="0" smtClean="0"/>
              <a:t>-Observación </a:t>
            </a:r>
            <a:r>
              <a:rPr lang="es-ES" dirty="0"/>
              <a:t>de procesos internos del paciente</a:t>
            </a:r>
            <a:r>
              <a:rPr lang="es-ES" dirty="0" smtClean="0"/>
              <a:t>.</a:t>
            </a:r>
          </a:p>
          <a:p>
            <a:pPr algn="just"/>
            <a:r>
              <a:rPr lang="es-ES" dirty="0" smtClean="0"/>
              <a:t>-Regulación </a:t>
            </a:r>
            <a:r>
              <a:rPr lang="es-ES" dirty="0"/>
              <a:t>del ritmo de la entrevista</a:t>
            </a:r>
            <a:r>
              <a:rPr lang="es-ES" dirty="0" smtClean="0"/>
              <a:t>.</a:t>
            </a:r>
          </a:p>
          <a:p>
            <a:pPr algn="just"/>
            <a:endParaRPr lang="es-ES" dirty="0"/>
          </a:p>
          <a:p>
            <a:pPr algn="ctr"/>
            <a:r>
              <a:rPr lang="es-ES" b="1" dirty="0" smtClean="0"/>
              <a:t>Desde </a:t>
            </a:r>
            <a:r>
              <a:rPr lang="es-ES" b="1" dirty="0"/>
              <a:t>una perspectiva clínica avanzada, el silencio se entiende como un acto comunicativo, no como un vacío</a:t>
            </a:r>
            <a:r>
              <a:rPr lang="es-ES" b="1" dirty="0" smtClean="0"/>
              <a:t>.</a:t>
            </a:r>
          </a:p>
          <a:p>
            <a:pPr algn="ctr"/>
            <a:endParaRPr lang="es-ES" b="1" dirty="0"/>
          </a:p>
          <a:p>
            <a:pPr algn="just"/>
            <a:r>
              <a:rPr lang="es-ES" b="1" dirty="0"/>
              <a:t>Cuándo mantener el silencio y cuándo </a:t>
            </a:r>
            <a:r>
              <a:rPr lang="es-ES" b="1" dirty="0" smtClean="0"/>
              <a:t>intervenir</a:t>
            </a:r>
          </a:p>
          <a:p>
            <a:pPr algn="just"/>
            <a:r>
              <a:rPr lang="es-ES" dirty="0" smtClean="0"/>
              <a:t>La </a:t>
            </a:r>
            <a:r>
              <a:rPr lang="es-ES" dirty="0"/>
              <a:t>decisión clínica clave es cuándo sostener el silencio y cuándo romperlo</a:t>
            </a:r>
            <a:r>
              <a:rPr lang="es-ES" dirty="0" smtClean="0"/>
              <a:t>.</a:t>
            </a:r>
          </a:p>
          <a:p>
            <a:pPr algn="just"/>
            <a:r>
              <a:rPr lang="es-ES" b="1" dirty="0" smtClean="0"/>
              <a:t>Mantener </a:t>
            </a:r>
            <a:r>
              <a:rPr lang="es-ES" b="1" dirty="0"/>
              <a:t>el silencio </a:t>
            </a:r>
            <a:r>
              <a:rPr lang="es-ES" dirty="0"/>
              <a:t>cuando</a:t>
            </a:r>
            <a:r>
              <a:rPr lang="es-ES" dirty="0" smtClean="0"/>
              <a:t>:</a:t>
            </a:r>
          </a:p>
          <a:p>
            <a:pPr algn="just"/>
            <a:r>
              <a:rPr lang="es-ES" dirty="0" smtClean="0"/>
              <a:t>-El </a:t>
            </a:r>
            <a:r>
              <a:rPr lang="es-ES" dirty="0"/>
              <a:t>paciente está elaborando</a:t>
            </a:r>
            <a:r>
              <a:rPr lang="es-ES" dirty="0" smtClean="0"/>
              <a:t>.</a:t>
            </a:r>
          </a:p>
          <a:p>
            <a:pPr algn="just"/>
            <a:r>
              <a:rPr lang="es-ES" dirty="0" smtClean="0"/>
              <a:t>-La </a:t>
            </a:r>
            <a:r>
              <a:rPr lang="es-ES" dirty="0"/>
              <a:t>emoción está emergiendo</a:t>
            </a:r>
            <a:r>
              <a:rPr lang="es-ES" dirty="0" smtClean="0"/>
              <a:t>.</a:t>
            </a:r>
          </a:p>
          <a:p>
            <a:pPr algn="just"/>
            <a:r>
              <a:rPr lang="es-ES" dirty="0" smtClean="0"/>
              <a:t>-El </a:t>
            </a:r>
            <a:r>
              <a:rPr lang="es-ES" dirty="0"/>
              <a:t>discurso continúa espontáneamente tras la pausa</a:t>
            </a:r>
            <a:r>
              <a:rPr lang="es-ES" dirty="0" smtClean="0"/>
              <a:t>.</a:t>
            </a:r>
          </a:p>
          <a:p>
            <a:pPr algn="just"/>
            <a:endParaRPr lang="es-ES" dirty="0"/>
          </a:p>
          <a:p>
            <a:pPr algn="just"/>
            <a:r>
              <a:rPr lang="es-ES" b="1" dirty="0" smtClean="0"/>
              <a:t>Intervenir </a:t>
            </a:r>
            <a:r>
              <a:rPr lang="es-ES" dirty="0"/>
              <a:t>cuando</a:t>
            </a:r>
            <a:r>
              <a:rPr lang="es-ES" dirty="0" smtClean="0"/>
              <a:t>:</a:t>
            </a:r>
          </a:p>
          <a:p>
            <a:pPr algn="just"/>
            <a:r>
              <a:rPr lang="es-ES" dirty="0" smtClean="0"/>
              <a:t>-El </a:t>
            </a:r>
            <a:r>
              <a:rPr lang="es-ES" dirty="0"/>
              <a:t>silencio se prolonga con aumento de ansiedad</a:t>
            </a:r>
            <a:r>
              <a:rPr lang="es-ES" dirty="0" smtClean="0"/>
              <a:t>.</a:t>
            </a:r>
          </a:p>
          <a:p>
            <a:pPr algn="just"/>
            <a:r>
              <a:rPr lang="es-ES" dirty="0" smtClean="0"/>
              <a:t>-El </a:t>
            </a:r>
            <a:r>
              <a:rPr lang="es-ES" dirty="0"/>
              <a:t>paciente se bloquea o desorganiza</a:t>
            </a:r>
            <a:r>
              <a:rPr lang="es-ES" dirty="0" smtClean="0"/>
              <a:t>.</a:t>
            </a:r>
          </a:p>
          <a:p>
            <a:pPr algn="just"/>
            <a:r>
              <a:rPr lang="es-ES" dirty="0" smtClean="0"/>
              <a:t>-Aparece </a:t>
            </a:r>
            <a:r>
              <a:rPr lang="es-ES" dirty="0"/>
              <a:t>evitación persistente.</a:t>
            </a:r>
          </a:p>
          <a:p>
            <a:endParaRPr lang="es-ES" dirty="0"/>
          </a:p>
        </p:txBody>
      </p:sp>
      <p:sp>
        <p:nvSpPr>
          <p:cNvPr id="3" name="Rectángulo 2"/>
          <p:cNvSpPr/>
          <p:nvPr/>
        </p:nvSpPr>
        <p:spPr>
          <a:xfrm>
            <a:off x="6090418" y="4421966"/>
            <a:ext cx="6096000" cy="1754326"/>
          </a:xfrm>
          <a:prstGeom prst="rect">
            <a:avLst/>
          </a:prstGeom>
        </p:spPr>
        <p:txBody>
          <a:bodyPr>
            <a:spAutoFit/>
          </a:bodyPr>
          <a:lstStyle/>
          <a:p>
            <a:r>
              <a:rPr lang="es-ES" dirty="0"/>
              <a:t>Errores frecuentes en el manejo del </a:t>
            </a:r>
            <a:r>
              <a:rPr lang="es-ES" dirty="0" smtClean="0"/>
              <a:t>silencio</a:t>
            </a:r>
          </a:p>
          <a:p>
            <a:r>
              <a:rPr lang="es-ES" dirty="0"/>
              <a:t>-</a:t>
            </a:r>
            <a:r>
              <a:rPr lang="es-ES" dirty="0" smtClean="0"/>
              <a:t>Romper </a:t>
            </a:r>
            <a:r>
              <a:rPr lang="es-ES" dirty="0"/>
              <a:t>el silencio por ansiedad del entrevistador</a:t>
            </a:r>
            <a:r>
              <a:rPr lang="es-ES" dirty="0" smtClean="0"/>
              <a:t>.</a:t>
            </a:r>
          </a:p>
          <a:p>
            <a:r>
              <a:rPr lang="es-ES" dirty="0"/>
              <a:t>-</a:t>
            </a:r>
            <a:r>
              <a:rPr lang="es-ES" dirty="0" smtClean="0"/>
              <a:t>Llenar </a:t>
            </a:r>
            <a:r>
              <a:rPr lang="es-ES" dirty="0"/>
              <a:t>el silencio con preguntas </a:t>
            </a:r>
            <a:r>
              <a:rPr lang="es-ES" dirty="0" smtClean="0"/>
              <a:t>irrelevantes.</a:t>
            </a:r>
          </a:p>
          <a:p>
            <a:r>
              <a:rPr lang="es-ES" dirty="0"/>
              <a:t>-</a:t>
            </a:r>
            <a:r>
              <a:rPr lang="es-ES" dirty="0" smtClean="0"/>
              <a:t>Interpretar </a:t>
            </a:r>
            <a:r>
              <a:rPr lang="es-ES" dirty="0"/>
              <a:t>precipitadamente</a:t>
            </a:r>
            <a:r>
              <a:rPr lang="es-ES" dirty="0" smtClean="0"/>
              <a:t>.</a:t>
            </a:r>
          </a:p>
          <a:p>
            <a:r>
              <a:rPr lang="es-ES" dirty="0"/>
              <a:t>-</a:t>
            </a:r>
            <a:r>
              <a:rPr lang="es-ES" dirty="0" smtClean="0"/>
              <a:t>Convertir </a:t>
            </a:r>
            <a:r>
              <a:rPr lang="es-ES" dirty="0"/>
              <a:t>el silencio en una prueba de resistencia</a:t>
            </a:r>
            <a:r>
              <a:rPr lang="es-ES" dirty="0" smtClean="0"/>
              <a:t>.</a:t>
            </a:r>
          </a:p>
          <a:p>
            <a:r>
              <a:rPr lang="es-ES" dirty="0"/>
              <a:t>-</a:t>
            </a:r>
            <a:r>
              <a:rPr lang="es-ES" dirty="0" smtClean="0"/>
              <a:t>Evitar </a:t>
            </a:r>
            <a:r>
              <a:rPr lang="es-ES" dirty="0"/>
              <a:t>silencios sistemáticamente.</a:t>
            </a:r>
          </a:p>
        </p:txBody>
      </p:sp>
    </p:spTree>
    <p:extLst>
      <p:ext uri="{BB962C8B-B14F-4D97-AF65-F5344CB8AC3E}">
        <p14:creationId xmlns:p14="http://schemas.microsoft.com/office/powerpoint/2010/main" val="22353912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924629"/>
            <a:ext cx="11938181" cy="5078313"/>
          </a:xfrm>
          <a:prstGeom prst="rect">
            <a:avLst/>
          </a:prstGeom>
        </p:spPr>
        <p:txBody>
          <a:bodyPr wrap="square">
            <a:spAutoFit/>
          </a:bodyPr>
          <a:lstStyle/>
          <a:p>
            <a:r>
              <a:rPr lang="es-ES" b="1" dirty="0"/>
              <a:t>5.4. Regulación de la distancia </a:t>
            </a:r>
            <a:r>
              <a:rPr lang="es-ES" b="1" dirty="0" smtClean="0"/>
              <a:t>profesional</a:t>
            </a:r>
          </a:p>
          <a:p>
            <a:pPr algn="just"/>
            <a:r>
              <a:rPr lang="es-ES" dirty="0"/>
              <a:t>La distancia profesional hace referencia al </a:t>
            </a:r>
            <a:r>
              <a:rPr lang="es-ES" b="1" dirty="0"/>
              <a:t>equilibrio dinámico entre cercanía emocional y límites profesionales </a:t>
            </a:r>
            <a:r>
              <a:rPr lang="es-ES" dirty="0"/>
              <a:t>que el entrevistador establece y mantiene durante la entrevista diagnóstica</a:t>
            </a:r>
            <a:r>
              <a:rPr lang="es-ES" dirty="0" smtClean="0"/>
              <a:t>. No </a:t>
            </a:r>
            <a:r>
              <a:rPr lang="es-ES" dirty="0"/>
              <a:t>se trata de una distancia fija, sino de una regulación continua, ajustada a</a:t>
            </a:r>
            <a:r>
              <a:rPr lang="es-ES" dirty="0" smtClean="0"/>
              <a:t>:</a:t>
            </a:r>
          </a:p>
          <a:p>
            <a:pPr algn="just"/>
            <a:r>
              <a:rPr lang="es-ES" dirty="0" smtClean="0"/>
              <a:t>-El </a:t>
            </a:r>
            <a:r>
              <a:rPr lang="es-ES" dirty="0"/>
              <a:t>momento de la entrevista</a:t>
            </a:r>
            <a:r>
              <a:rPr lang="es-ES" dirty="0" smtClean="0"/>
              <a:t>.</a:t>
            </a:r>
          </a:p>
          <a:p>
            <a:pPr algn="just"/>
            <a:r>
              <a:rPr lang="es-ES" dirty="0" smtClean="0"/>
              <a:t>-El </a:t>
            </a:r>
            <a:r>
              <a:rPr lang="es-ES" dirty="0"/>
              <a:t>estado emocional del paciente</a:t>
            </a:r>
            <a:r>
              <a:rPr lang="es-ES" dirty="0" smtClean="0"/>
              <a:t>.</a:t>
            </a:r>
          </a:p>
          <a:p>
            <a:pPr algn="just"/>
            <a:r>
              <a:rPr lang="es-ES" dirty="0" smtClean="0"/>
              <a:t>-El </a:t>
            </a:r>
            <a:r>
              <a:rPr lang="es-ES" dirty="0"/>
              <a:t>nivel de gravedad clínica</a:t>
            </a:r>
            <a:r>
              <a:rPr lang="es-ES" dirty="0" smtClean="0"/>
              <a:t>.</a:t>
            </a:r>
          </a:p>
          <a:p>
            <a:pPr algn="just"/>
            <a:r>
              <a:rPr lang="es-ES" dirty="0"/>
              <a:t>-</a:t>
            </a:r>
            <a:r>
              <a:rPr lang="es-ES" dirty="0" smtClean="0"/>
              <a:t>El </a:t>
            </a:r>
            <a:r>
              <a:rPr lang="es-ES" dirty="0"/>
              <a:t>encuadre y contexto asistencial</a:t>
            </a:r>
            <a:r>
              <a:rPr lang="es-ES" dirty="0" smtClean="0"/>
              <a:t>.</a:t>
            </a:r>
          </a:p>
          <a:p>
            <a:pPr algn="just"/>
            <a:endParaRPr lang="es-ES" dirty="0"/>
          </a:p>
          <a:p>
            <a:pPr algn="ctr"/>
            <a:r>
              <a:rPr lang="es-ES" b="1" dirty="0"/>
              <a:t>Una cercanía excesiva puede llevar a minimizar síntomas; una distancia excesiva puede inhibir el relato</a:t>
            </a:r>
            <a:r>
              <a:rPr lang="es-ES" b="1" dirty="0" smtClean="0"/>
              <a:t>.</a:t>
            </a:r>
          </a:p>
          <a:p>
            <a:pPr algn="ctr"/>
            <a:endParaRPr lang="es-ES" b="1" dirty="0"/>
          </a:p>
          <a:p>
            <a:pPr algn="just"/>
            <a:r>
              <a:rPr lang="es-ES" b="1" dirty="0"/>
              <a:t>Riesgos de una distancia profesional </a:t>
            </a:r>
            <a:r>
              <a:rPr lang="es-ES" b="1" dirty="0" smtClean="0"/>
              <a:t>inadecuada</a:t>
            </a:r>
          </a:p>
          <a:p>
            <a:pPr algn="just"/>
            <a:r>
              <a:rPr lang="es-ES" dirty="0" smtClean="0"/>
              <a:t>Excesiva cercanía. Consecuencias:</a:t>
            </a:r>
          </a:p>
          <a:p>
            <a:pPr algn="just"/>
            <a:r>
              <a:rPr lang="es-ES" dirty="0" smtClean="0"/>
              <a:t>Pérdida </a:t>
            </a:r>
            <a:r>
              <a:rPr lang="es-ES" dirty="0"/>
              <a:t>de objetividad</a:t>
            </a:r>
            <a:r>
              <a:rPr lang="es-ES" dirty="0" smtClean="0"/>
              <a:t>.</a:t>
            </a:r>
          </a:p>
          <a:p>
            <a:pPr algn="just"/>
            <a:r>
              <a:rPr lang="es-ES" dirty="0" smtClean="0"/>
              <a:t>Dependencia </a:t>
            </a:r>
            <a:r>
              <a:rPr lang="es-ES" dirty="0"/>
              <a:t>del paciente</a:t>
            </a:r>
            <a:r>
              <a:rPr lang="es-ES" dirty="0" smtClean="0"/>
              <a:t>.</a:t>
            </a:r>
          </a:p>
          <a:p>
            <a:pPr algn="just"/>
            <a:r>
              <a:rPr lang="es-ES" dirty="0" smtClean="0"/>
              <a:t>Dificultad </a:t>
            </a:r>
            <a:r>
              <a:rPr lang="es-ES" dirty="0"/>
              <a:t>para evaluar riesgos</a:t>
            </a:r>
            <a:r>
              <a:rPr lang="es-ES" dirty="0" smtClean="0"/>
              <a:t>.</a:t>
            </a:r>
          </a:p>
          <a:p>
            <a:pPr algn="just"/>
            <a:r>
              <a:rPr lang="es-ES" dirty="0" smtClean="0"/>
              <a:t>Confusión </a:t>
            </a:r>
            <a:r>
              <a:rPr lang="es-ES" dirty="0"/>
              <a:t>de roles</a:t>
            </a:r>
            <a:r>
              <a:rPr lang="es-ES" dirty="0" smtClean="0"/>
              <a:t>.</a:t>
            </a:r>
          </a:p>
          <a:p>
            <a:pPr algn="just"/>
            <a:r>
              <a:rPr lang="es-ES" dirty="0" smtClean="0"/>
              <a:t>Ejemplo: Evitar </a:t>
            </a:r>
            <a:r>
              <a:rPr lang="es-ES" dirty="0"/>
              <a:t>explorar ideación suicida por miedo a “hacer daño</a:t>
            </a:r>
            <a:r>
              <a:rPr lang="es-ES" dirty="0" smtClean="0"/>
              <a:t>”.</a:t>
            </a:r>
            <a:endParaRPr lang="es-ES" dirty="0"/>
          </a:p>
        </p:txBody>
      </p:sp>
      <p:sp>
        <p:nvSpPr>
          <p:cNvPr id="3" name="Rectángulo 2"/>
          <p:cNvSpPr/>
          <p:nvPr/>
        </p:nvSpPr>
        <p:spPr>
          <a:xfrm>
            <a:off x="7016684" y="4195723"/>
            <a:ext cx="6096000" cy="2031325"/>
          </a:xfrm>
          <a:prstGeom prst="rect">
            <a:avLst/>
          </a:prstGeom>
        </p:spPr>
        <p:txBody>
          <a:bodyPr>
            <a:spAutoFit/>
          </a:bodyPr>
          <a:lstStyle/>
          <a:p>
            <a:r>
              <a:rPr lang="es-ES" dirty="0" smtClean="0"/>
              <a:t>Excesiva distancia. Consecuencias:</a:t>
            </a:r>
          </a:p>
          <a:p>
            <a:r>
              <a:rPr lang="es-ES" dirty="0" smtClean="0"/>
              <a:t>Empobrecimiento </a:t>
            </a:r>
            <a:r>
              <a:rPr lang="es-ES" dirty="0"/>
              <a:t>del relato</a:t>
            </a:r>
            <a:r>
              <a:rPr lang="es-ES" dirty="0" smtClean="0"/>
              <a:t>.</a:t>
            </a:r>
          </a:p>
          <a:p>
            <a:r>
              <a:rPr lang="es-ES" dirty="0" smtClean="0"/>
              <a:t>Falta </a:t>
            </a:r>
            <a:r>
              <a:rPr lang="es-ES" dirty="0"/>
              <a:t>de alianza</a:t>
            </a:r>
            <a:r>
              <a:rPr lang="es-ES" dirty="0" smtClean="0"/>
              <a:t>.</a:t>
            </a:r>
          </a:p>
          <a:p>
            <a:r>
              <a:rPr lang="es-ES" dirty="0" smtClean="0"/>
              <a:t>Abandono </a:t>
            </a:r>
            <a:r>
              <a:rPr lang="es-ES" dirty="0"/>
              <a:t>precoz</a:t>
            </a:r>
            <a:r>
              <a:rPr lang="es-ES" dirty="0" smtClean="0"/>
              <a:t>.</a:t>
            </a:r>
          </a:p>
          <a:p>
            <a:endParaRPr lang="es-ES" dirty="0"/>
          </a:p>
          <a:p>
            <a:r>
              <a:rPr lang="es-ES" dirty="0" smtClean="0"/>
              <a:t>Ejemplo: Entrevista </a:t>
            </a:r>
            <a:r>
              <a:rPr lang="es-ES" dirty="0"/>
              <a:t>centrada exclusivamente </a:t>
            </a:r>
            <a:r>
              <a:rPr lang="es-ES" dirty="0" smtClean="0"/>
              <a:t>en </a:t>
            </a:r>
          </a:p>
          <a:p>
            <a:r>
              <a:rPr lang="es-ES" dirty="0" err="1" smtClean="0"/>
              <a:t>checklist</a:t>
            </a:r>
            <a:r>
              <a:rPr lang="es-ES" dirty="0" smtClean="0"/>
              <a:t> </a:t>
            </a:r>
            <a:r>
              <a:rPr lang="es-ES" dirty="0"/>
              <a:t>de síntomas.</a:t>
            </a:r>
          </a:p>
        </p:txBody>
      </p:sp>
    </p:spTree>
    <p:extLst>
      <p:ext uri="{BB962C8B-B14F-4D97-AF65-F5344CB8AC3E}">
        <p14:creationId xmlns:p14="http://schemas.microsoft.com/office/powerpoint/2010/main" val="2929960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338036" y="1531558"/>
            <a:ext cx="6096000" cy="646331"/>
          </a:xfrm>
          <a:prstGeom prst="rect">
            <a:avLst/>
          </a:prstGeom>
        </p:spPr>
        <p:txBody>
          <a:bodyPr>
            <a:spAutoFit/>
          </a:bodyPr>
          <a:lstStyle/>
          <a:p>
            <a:r>
              <a:rPr lang="es-ES" dirty="0"/>
              <a:t>Los </a:t>
            </a:r>
            <a:r>
              <a:rPr lang="es-ES" b="1" dirty="0"/>
              <a:t>sesgos cognitivos </a:t>
            </a:r>
            <a:r>
              <a:rPr lang="es-ES" dirty="0"/>
              <a:t>son atajos mentales que pueden distorsionar el juicio clínico</a:t>
            </a:r>
          </a:p>
        </p:txBody>
      </p:sp>
      <p:sp>
        <p:nvSpPr>
          <p:cNvPr id="4" name="Rectángulo 3"/>
          <p:cNvSpPr/>
          <p:nvPr/>
        </p:nvSpPr>
        <p:spPr>
          <a:xfrm>
            <a:off x="338036" y="832288"/>
            <a:ext cx="11737700" cy="369332"/>
          </a:xfrm>
          <a:prstGeom prst="rect">
            <a:avLst/>
          </a:prstGeom>
        </p:spPr>
        <p:txBody>
          <a:bodyPr wrap="square">
            <a:spAutoFit/>
          </a:bodyPr>
          <a:lstStyle/>
          <a:p>
            <a:r>
              <a:rPr lang="es-ES" b="1" dirty="0" smtClean="0"/>
              <a:t>5.5 Sesgos cognitivos y </a:t>
            </a:r>
            <a:r>
              <a:rPr lang="es-ES" b="1" dirty="0" err="1" smtClean="0"/>
              <a:t>contratrasferencia</a:t>
            </a:r>
            <a:endParaRPr lang="es-ES" b="1" dirty="0"/>
          </a:p>
        </p:txBody>
      </p:sp>
      <p:sp>
        <p:nvSpPr>
          <p:cNvPr id="6" name="Rectángulo 5"/>
          <p:cNvSpPr/>
          <p:nvPr/>
        </p:nvSpPr>
        <p:spPr>
          <a:xfrm>
            <a:off x="338036" y="2317631"/>
            <a:ext cx="5732826" cy="4247317"/>
          </a:xfrm>
          <a:prstGeom prst="rect">
            <a:avLst/>
          </a:prstGeom>
        </p:spPr>
        <p:txBody>
          <a:bodyPr wrap="square">
            <a:spAutoFit/>
          </a:bodyPr>
          <a:lstStyle/>
          <a:p>
            <a:pPr algn="just"/>
            <a:r>
              <a:rPr lang="es-ES" dirty="0"/>
              <a:t>-</a:t>
            </a:r>
            <a:r>
              <a:rPr lang="es-ES" b="1" dirty="0" smtClean="0"/>
              <a:t>Sesgo </a:t>
            </a:r>
            <a:r>
              <a:rPr lang="es-ES" b="1" dirty="0"/>
              <a:t>de </a:t>
            </a:r>
            <a:r>
              <a:rPr lang="es-ES" b="1" dirty="0" smtClean="0"/>
              <a:t>confirmación</a:t>
            </a:r>
            <a:r>
              <a:rPr lang="es-ES" dirty="0" smtClean="0"/>
              <a:t>: Tendencia </a:t>
            </a:r>
            <a:r>
              <a:rPr lang="es-ES" dirty="0"/>
              <a:t>a buscar información que confirme la hipótesis inicial</a:t>
            </a:r>
            <a:r>
              <a:rPr lang="es-ES" dirty="0" smtClean="0"/>
              <a:t>. Ejemplo: Asumir </a:t>
            </a:r>
            <a:r>
              <a:rPr lang="es-ES" dirty="0"/>
              <a:t>un trastorno de ansiedad desde el inicio y pasar por alto síntomas </a:t>
            </a:r>
            <a:r>
              <a:rPr lang="es-ES" dirty="0" smtClean="0"/>
              <a:t>depresivos.</a:t>
            </a:r>
          </a:p>
          <a:p>
            <a:pPr algn="just"/>
            <a:r>
              <a:rPr lang="es-ES" dirty="0" smtClean="0"/>
              <a:t>- </a:t>
            </a:r>
            <a:r>
              <a:rPr lang="es-ES" b="1" dirty="0" smtClean="0"/>
              <a:t>Efecto halo</a:t>
            </a:r>
            <a:r>
              <a:rPr lang="es-ES" dirty="0" smtClean="0"/>
              <a:t>: Una </a:t>
            </a:r>
            <a:r>
              <a:rPr lang="es-ES" dirty="0"/>
              <a:t>característica sobresaliente del paciente (por ejemplo, buena capacidad verbal) influye en la valoración global</a:t>
            </a:r>
            <a:r>
              <a:rPr lang="es-ES" dirty="0" smtClean="0"/>
              <a:t>. Ejemplo: Subestimar </a:t>
            </a:r>
            <a:r>
              <a:rPr lang="es-ES" dirty="0"/>
              <a:t>la gravedad psicopatológica por un discurso </a:t>
            </a:r>
            <a:r>
              <a:rPr lang="es-ES" dirty="0" smtClean="0"/>
              <a:t>elaborado.</a:t>
            </a:r>
          </a:p>
          <a:p>
            <a:pPr algn="just"/>
            <a:r>
              <a:rPr lang="es-ES" dirty="0" smtClean="0"/>
              <a:t>- </a:t>
            </a:r>
            <a:r>
              <a:rPr lang="es-ES" b="1" dirty="0" smtClean="0"/>
              <a:t>Sesgo </a:t>
            </a:r>
            <a:r>
              <a:rPr lang="es-ES" b="1" dirty="0"/>
              <a:t>de </a:t>
            </a:r>
            <a:r>
              <a:rPr lang="es-ES" b="1" dirty="0" smtClean="0"/>
              <a:t>anclaje</a:t>
            </a:r>
            <a:r>
              <a:rPr lang="es-ES" dirty="0" smtClean="0"/>
              <a:t>: Fijación </a:t>
            </a:r>
            <a:r>
              <a:rPr lang="es-ES" dirty="0"/>
              <a:t>excesiva en la primera información recibida</a:t>
            </a:r>
            <a:r>
              <a:rPr lang="es-ES" dirty="0" smtClean="0"/>
              <a:t>. Ejemplo: Mantener </a:t>
            </a:r>
            <a:r>
              <a:rPr lang="es-ES" dirty="0"/>
              <a:t>la etiqueta diagnóstica derivada de otro profesional sin </a:t>
            </a:r>
            <a:r>
              <a:rPr lang="es-ES" dirty="0" smtClean="0"/>
              <a:t>cuestionarla.</a:t>
            </a:r>
          </a:p>
          <a:p>
            <a:pPr algn="just"/>
            <a:r>
              <a:rPr lang="es-ES" dirty="0"/>
              <a:t>-</a:t>
            </a:r>
            <a:r>
              <a:rPr lang="es-ES" b="1" dirty="0" smtClean="0"/>
              <a:t>Sesgo </a:t>
            </a:r>
            <a:r>
              <a:rPr lang="es-ES" b="1" dirty="0"/>
              <a:t>de </a:t>
            </a:r>
            <a:r>
              <a:rPr lang="es-ES" b="1" dirty="0" smtClean="0"/>
              <a:t>disponibilidad: </a:t>
            </a:r>
            <a:r>
              <a:rPr lang="es-ES" dirty="0" smtClean="0"/>
              <a:t>Sobrevalorar </a:t>
            </a:r>
            <a:r>
              <a:rPr lang="es-ES" dirty="0"/>
              <a:t>diagnósticos frecuentes o recientemente vistos</a:t>
            </a:r>
            <a:r>
              <a:rPr lang="es-ES" dirty="0" smtClean="0"/>
              <a:t>. Ejemplo: Diagnosticar </a:t>
            </a:r>
            <a:r>
              <a:rPr lang="es-ES" dirty="0"/>
              <a:t>depresión en todos los pacientes tras evaluar varios casos similares.</a:t>
            </a:r>
          </a:p>
        </p:txBody>
      </p:sp>
      <p:sp>
        <p:nvSpPr>
          <p:cNvPr id="7" name="Rectángulo 6"/>
          <p:cNvSpPr/>
          <p:nvPr/>
        </p:nvSpPr>
        <p:spPr>
          <a:xfrm>
            <a:off x="6724454" y="1531558"/>
            <a:ext cx="5351282" cy="4247317"/>
          </a:xfrm>
          <a:prstGeom prst="rect">
            <a:avLst/>
          </a:prstGeom>
        </p:spPr>
        <p:txBody>
          <a:bodyPr wrap="square">
            <a:spAutoFit/>
          </a:bodyPr>
          <a:lstStyle/>
          <a:p>
            <a:r>
              <a:rPr lang="es-ES" dirty="0"/>
              <a:t>La </a:t>
            </a:r>
            <a:r>
              <a:rPr lang="es-ES" b="1" dirty="0"/>
              <a:t>contratransferencia</a:t>
            </a:r>
            <a:r>
              <a:rPr lang="es-ES" dirty="0"/>
              <a:t> hace referencia al conjunto de reacciones emocionales, cognitivas y conductuales que el paciente suscita en el entrevistador</a:t>
            </a:r>
            <a:r>
              <a:rPr lang="es-ES" dirty="0" smtClean="0"/>
              <a:t>. Lejos </a:t>
            </a:r>
            <a:r>
              <a:rPr lang="es-ES" dirty="0"/>
              <a:t>de concebirse únicamente como un obstáculo, la contratransferencia es también una fuente de información clínica, si es reconocida y elaborada adecuadamente</a:t>
            </a:r>
            <a:r>
              <a:rPr lang="es-ES" dirty="0" smtClean="0"/>
              <a:t>.</a:t>
            </a:r>
          </a:p>
          <a:p>
            <a:endParaRPr lang="es-ES" dirty="0"/>
          </a:p>
          <a:p>
            <a:r>
              <a:rPr lang="es-ES" dirty="0" smtClean="0"/>
              <a:t>Ejemplos </a:t>
            </a:r>
            <a:r>
              <a:rPr lang="es-ES" dirty="0"/>
              <a:t>frecuentes de reacciones </a:t>
            </a:r>
            <a:r>
              <a:rPr lang="es-ES" dirty="0" err="1"/>
              <a:t>contratransferenciales</a:t>
            </a:r>
            <a:r>
              <a:rPr lang="es-ES" dirty="0" smtClean="0"/>
              <a:t>:</a:t>
            </a:r>
          </a:p>
          <a:p>
            <a:r>
              <a:rPr lang="es-ES" dirty="0" smtClean="0"/>
              <a:t>-Impaciencia.</a:t>
            </a:r>
          </a:p>
          <a:p>
            <a:r>
              <a:rPr lang="es-ES" dirty="0" smtClean="0"/>
              <a:t>-Sobreprotección.</a:t>
            </a:r>
          </a:p>
          <a:p>
            <a:r>
              <a:rPr lang="es-ES" dirty="0" smtClean="0"/>
              <a:t>-Distanciamiento </a:t>
            </a:r>
            <a:r>
              <a:rPr lang="es-ES" dirty="0"/>
              <a:t>emocional</a:t>
            </a:r>
            <a:r>
              <a:rPr lang="es-ES" dirty="0" smtClean="0"/>
              <a:t>.</a:t>
            </a:r>
          </a:p>
          <a:p>
            <a:r>
              <a:rPr lang="es-ES" dirty="0" smtClean="0"/>
              <a:t>-Simpatía </a:t>
            </a:r>
            <a:r>
              <a:rPr lang="es-ES" dirty="0"/>
              <a:t>excesiva</a:t>
            </a:r>
            <a:r>
              <a:rPr lang="es-ES" dirty="0" smtClean="0"/>
              <a:t>.</a:t>
            </a:r>
          </a:p>
          <a:p>
            <a:r>
              <a:rPr lang="es-ES" dirty="0" smtClean="0"/>
              <a:t>-Sensación </a:t>
            </a:r>
            <a:r>
              <a:rPr lang="es-ES" dirty="0"/>
              <a:t>de inutilidad o incompetencia.</a:t>
            </a:r>
          </a:p>
        </p:txBody>
      </p:sp>
    </p:spTree>
    <p:extLst>
      <p:ext uri="{BB962C8B-B14F-4D97-AF65-F5344CB8AC3E}">
        <p14:creationId xmlns:p14="http://schemas.microsoft.com/office/powerpoint/2010/main" val="33800082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graphicFrame>
        <p:nvGraphicFramePr>
          <p:cNvPr id="3" name="Tabla 2"/>
          <p:cNvGraphicFramePr>
            <a:graphicFrameLocks noGrp="1"/>
          </p:cNvGraphicFramePr>
          <p:nvPr>
            <p:extLst>
              <p:ext uri="{D42A27DB-BD31-4B8C-83A1-F6EECF244321}">
                <p14:modId xmlns:p14="http://schemas.microsoft.com/office/powerpoint/2010/main" val="1813215296"/>
              </p:ext>
            </p:extLst>
          </p:nvPr>
        </p:nvGraphicFramePr>
        <p:xfrm>
          <a:off x="936357" y="1030617"/>
          <a:ext cx="11035683" cy="5558718"/>
        </p:xfrm>
        <a:graphic>
          <a:graphicData uri="http://schemas.openxmlformats.org/drawingml/2006/table">
            <a:tbl>
              <a:tblPr/>
              <a:tblGrid>
                <a:gridCol w="3678561">
                  <a:extLst>
                    <a:ext uri="{9D8B030D-6E8A-4147-A177-3AD203B41FA5}">
                      <a16:colId xmlns:a16="http://schemas.microsoft.com/office/drawing/2014/main" val="116098988"/>
                    </a:ext>
                  </a:extLst>
                </a:gridCol>
                <a:gridCol w="3678561">
                  <a:extLst>
                    <a:ext uri="{9D8B030D-6E8A-4147-A177-3AD203B41FA5}">
                      <a16:colId xmlns:a16="http://schemas.microsoft.com/office/drawing/2014/main" val="1262599311"/>
                    </a:ext>
                  </a:extLst>
                </a:gridCol>
                <a:gridCol w="3678561">
                  <a:extLst>
                    <a:ext uri="{9D8B030D-6E8A-4147-A177-3AD203B41FA5}">
                      <a16:colId xmlns:a16="http://schemas.microsoft.com/office/drawing/2014/main" val="1133202971"/>
                    </a:ext>
                  </a:extLst>
                </a:gridCol>
              </a:tblGrid>
              <a:tr h="336828">
                <a:tc>
                  <a:txBody>
                    <a:bodyPr/>
                    <a:lstStyle/>
                    <a:p>
                      <a:r>
                        <a:rPr lang="es-ES" sz="1600" b="1" dirty="0"/>
                        <a:t>Dimensión</a:t>
                      </a:r>
                      <a:endParaRPr lang="es-ES" sz="1600" dirty="0"/>
                    </a:p>
                  </a:txBody>
                  <a:tcPr marL="65929" marR="65929" marT="32965" marB="32965" anchor="ctr">
                    <a:lnL>
                      <a:noFill/>
                    </a:lnL>
                    <a:lnR>
                      <a:noFill/>
                    </a:lnR>
                    <a:lnT>
                      <a:noFill/>
                    </a:lnT>
                    <a:lnB>
                      <a:noFill/>
                    </a:lnB>
                    <a:solidFill>
                      <a:schemeClr val="bg1">
                        <a:lumMod val="85000"/>
                      </a:schemeClr>
                    </a:solidFill>
                  </a:tcPr>
                </a:tc>
                <a:tc>
                  <a:txBody>
                    <a:bodyPr/>
                    <a:lstStyle/>
                    <a:p>
                      <a:r>
                        <a:rPr lang="es-ES" sz="1600" b="1" dirty="0"/>
                        <a:t>Sesgos cognitivos</a:t>
                      </a:r>
                      <a:endParaRPr lang="es-ES" sz="1600" dirty="0"/>
                    </a:p>
                  </a:txBody>
                  <a:tcPr marL="65929" marR="65929" marT="32965" marB="32965" anchor="ctr">
                    <a:lnL>
                      <a:noFill/>
                    </a:lnL>
                    <a:lnR>
                      <a:noFill/>
                    </a:lnR>
                    <a:lnT>
                      <a:noFill/>
                    </a:lnT>
                    <a:lnB>
                      <a:noFill/>
                    </a:lnB>
                    <a:solidFill>
                      <a:schemeClr val="bg1">
                        <a:lumMod val="85000"/>
                      </a:schemeClr>
                    </a:solidFill>
                  </a:tcPr>
                </a:tc>
                <a:tc>
                  <a:txBody>
                    <a:bodyPr/>
                    <a:lstStyle/>
                    <a:p>
                      <a:r>
                        <a:rPr lang="es-ES" sz="1600" b="1" dirty="0"/>
                        <a:t>Contratransferencia</a:t>
                      </a:r>
                      <a:endParaRPr lang="es-ES" sz="1600" dirty="0"/>
                    </a:p>
                  </a:txBody>
                  <a:tcPr marL="65929" marR="65929" marT="32965" marB="32965" anchor="ctr">
                    <a:lnL>
                      <a:noFill/>
                    </a:lnL>
                    <a:lnR>
                      <a:noFill/>
                    </a:lnR>
                    <a:lnT>
                      <a:noFill/>
                    </a:lnT>
                    <a:lnB>
                      <a:noFill/>
                    </a:lnB>
                    <a:solidFill>
                      <a:schemeClr val="bg1">
                        <a:lumMod val="85000"/>
                      </a:schemeClr>
                    </a:solidFill>
                  </a:tcPr>
                </a:tc>
                <a:extLst>
                  <a:ext uri="{0D108BD9-81ED-4DB2-BD59-A6C34878D82A}">
                    <a16:rowId xmlns:a16="http://schemas.microsoft.com/office/drawing/2014/main" val="3806156701"/>
                  </a:ext>
                </a:extLst>
              </a:tr>
              <a:tr h="842281">
                <a:tc>
                  <a:txBody>
                    <a:bodyPr/>
                    <a:lstStyle/>
                    <a:p>
                      <a:r>
                        <a:rPr lang="es-ES" sz="1600" b="1" dirty="0"/>
                        <a:t>Definición</a:t>
                      </a:r>
                      <a:endParaRPr lang="es-ES" sz="1600" dirty="0"/>
                    </a:p>
                  </a:txBody>
                  <a:tcPr marL="65929" marR="65929" marT="32965" marB="32965" anchor="ctr">
                    <a:lnL>
                      <a:noFill/>
                    </a:lnL>
                    <a:lnR>
                      <a:noFill/>
                    </a:lnR>
                    <a:lnT>
                      <a:noFill/>
                    </a:lnT>
                    <a:lnB>
                      <a:noFill/>
                    </a:lnB>
                  </a:tcPr>
                </a:tc>
                <a:tc>
                  <a:txBody>
                    <a:bodyPr/>
                    <a:lstStyle/>
                    <a:p>
                      <a:r>
                        <a:rPr lang="es-ES" sz="1600" dirty="0"/>
                        <a:t>Distorsiones sistemáticas del juicio clínico basadas en atajos cognitivos</a:t>
                      </a:r>
                    </a:p>
                  </a:txBody>
                  <a:tcPr marL="65929" marR="65929" marT="32965" marB="32965" anchor="ctr">
                    <a:lnL>
                      <a:noFill/>
                    </a:lnL>
                    <a:lnR>
                      <a:noFill/>
                    </a:lnR>
                    <a:lnT>
                      <a:noFill/>
                    </a:lnT>
                    <a:lnB>
                      <a:noFill/>
                    </a:lnB>
                  </a:tcPr>
                </a:tc>
                <a:tc>
                  <a:txBody>
                    <a:bodyPr/>
                    <a:lstStyle/>
                    <a:p>
                      <a:r>
                        <a:rPr lang="es-ES" sz="1600"/>
                        <a:t>Reacciones emocionales, cognitivas y conductuales del entrevistador ante el paciente</a:t>
                      </a:r>
                    </a:p>
                  </a:txBody>
                  <a:tcPr marL="65929" marR="65929" marT="32965" marB="32965" anchor="ctr">
                    <a:lnL>
                      <a:noFill/>
                    </a:lnL>
                    <a:lnR>
                      <a:noFill/>
                    </a:lnR>
                    <a:lnT>
                      <a:noFill/>
                    </a:lnT>
                    <a:lnB>
                      <a:noFill/>
                    </a:lnB>
                  </a:tcPr>
                </a:tc>
                <a:extLst>
                  <a:ext uri="{0D108BD9-81ED-4DB2-BD59-A6C34878D82A}">
                    <a16:rowId xmlns:a16="http://schemas.microsoft.com/office/drawing/2014/main" val="940251284"/>
                  </a:ext>
                </a:extLst>
              </a:tr>
              <a:tr h="336828">
                <a:tc>
                  <a:txBody>
                    <a:bodyPr/>
                    <a:lstStyle/>
                    <a:p>
                      <a:r>
                        <a:rPr lang="es-ES" sz="1600" b="1" dirty="0"/>
                        <a:t>Nivel de funcionamiento</a:t>
                      </a:r>
                      <a:endParaRPr lang="es-ES" sz="1600" dirty="0"/>
                    </a:p>
                  </a:txBody>
                  <a:tcPr marL="65929" marR="65929" marT="32965" marB="32965" anchor="ctr">
                    <a:lnL>
                      <a:noFill/>
                    </a:lnL>
                    <a:lnR>
                      <a:noFill/>
                    </a:lnR>
                    <a:lnT>
                      <a:noFill/>
                    </a:lnT>
                    <a:lnB>
                      <a:noFill/>
                    </a:lnB>
                  </a:tcPr>
                </a:tc>
                <a:tc>
                  <a:txBody>
                    <a:bodyPr/>
                    <a:lstStyle/>
                    <a:p>
                      <a:r>
                        <a:rPr lang="es-ES" sz="1600" dirty="0"/>
                        <a:t>Predominantemente cognitivo</a:t>
                      </a:r>
                    </a:p>
                  </a:txBody>
                  <a:tcPr marL="65929" marR="65929" marT="32965" marB="32965" anchor="ctr">
                    <a:lnL>
                      <a:noFill/>
                    </a:lnL>
                    <a:lnR>
                      <a:noFill/>
                    </a:lnR>
                    <a:lnT>
                      <a:noFill/>
                    </a:lnT>
                    <a:lnB>
                      <a:noFill/>
                    </a:lnB>
                  </a:tcPr>
                </a:tc>
                <a:tc>
                  <a:txBody>
                    <a:bodyPr/>
                    <a:lstStyle/>
                    <a:p>
                      <a:r>
                        <a:rPr lang="es-ES" sz="1600" dirty="0"/>
                        <a:t>Emocional, relacional y cognitivo</a:t>
                      </a:r>
                    </a:p>
                  </a:txBody>
                  <a:tcPr marL="65929" marR="65929" marT="32965" marB="32965" anchor="ctr">
                    <a:lnL>
                      <a:noFill/>
                    </a:lnL>
                    <a:lnR>
                      <a:noFill/>
                    </a:lnR>
                    <a:lnT>
                      <a:noFill/>
                    </a:lnT>
                    <a:lnB>
                      <a:noFill/>
                    </a:lnB>
                  </a:tcPr>
                </a:tc>
                <a:extLst>
                  <a:ext uri="{0D108BD9-81ED-4DB2-BD59-A6C34878D82A}">
                    <a16:rowId xmlns:a16="http://schemas.microsoft.com/office/drawing/2014/main" val="2971859372"/>
                  </a:ext>
                </a:extLst>
              </a:tr>
              <a:tr h="842281">
                <a:tc>
                  <a:txBody>
                    <a:bodyPr/>
                    <a:lstStyle/>
                    <a:p>
                      <a:r>
                        <a:rPr lang="es-ES" sz="1600" b="1"/>
                        <a:t>Origen</a:t>
                      </a:r>
                      <a:endParaRPr lang="es-ES" sz="1600"/>
                    </a:p>
                  </a:txBody>
                  <a:tcPr marL="65929" marR="65929" marT="32965" marB="32965" anchor="ctr">
                    <a:lnL>
                      <a:noFill/>
                    </a:lnL>
                    <a:lnR>
                      <a:noFill/>
                    </a:lnR>
                    <a:lnT>
                      <a:noFill/>
                    </a:lnT>
                    <a:lnB>
                      <a:noFill/>
                    </a:lnB>
                  </a:tcPr>
                </a:tc>
                <a:tc>
                  <a:txBody>
                    <a:bodyPr/>
                    <a:lstStyle/>
                    <a:p>
                      <a:r>
                        <a:rPr lang="es-ES" sz="1600" dirty="0"/>
                        <a:t>Procesos mentales automáticos, experiencia previa, expectativas diagnósticas</a:t>
                      </a:r>
                    </a:p>
                  </a:txBody>
                  <a:tcPr marL="65929" marR="65929" marT="32965" marB="32965" anchor="ctr">
                    <a:lnL>
                      <a:noFill/>
                    </a:lnL>
                    <a:lnR>
                      <a:noFill/>
                    </a:lnR>
                    <a:lnT>
                      <a:noFill/>
                    </a:lnT>
                    <a:lnB>
                      <a:noFill/>
                    </a:lnB>
                  </a:tcPr>
                </a:tc>
                <a:tc>
                  <a:txBody>
                    <a:bodyPr/>
                    <a:lstStyle/>
                    <a:p>
                      <a:r>
                        <a:rPr lang="es-ES" sz="1600" dirty="0"/>
                        <a:t>Historia personal del entrevistador y dinámica interpersonal con el paciente</a:t>
                      </a:r>
                    </a:p>
                  </a:txBody>
                  <a:tcPr marL="65929" marR="65929" marT="32965" marB="32965" anchor="ctr">
                    <a:lnL>
                      <a:noFill/>
                    </a:lnL>
                    <a:lnR>
                      <a:noFill/>
                    </a:lnR>
                    <a:lnT>
                      <a:noFill/>
                    </a:lnT>
                    <a:lnB>
                      <a:noFill/>
                    </a:lnB>
                  </a:tcPr>
                </a:tc>
                <a:extLst>
                  <a:ext uri="{0D108BD9-81ED-4DB2-BD59-A6C34878D82A}">
                    <a16:rowId xmlns:a16="http://schemas.microsoft.com/office/drawing/2014/main" val="431205767"/>
                  </a:ext>
                </a:extLst>
              </a:tr>
              <a:tr h="589555">
                <a:tc>
                  <a:txBody>
                    <a:bodyPr/>
                    <a:lstStyle/>
                    <a:p>
                      <a:r>
                        <a:rPr lang="es-ES" sz="1600" b="1"/>
                        <a:t>Grado de conciencia</a:t>
                      </a:r>
                      <a:endParaRPr lang="es-ES" sz="1600"/>
                    </a:p>
                  </a:txBody>
                  <a:tcPr marL="65929" marR="65929" marT="32965" marB="32965" anchor="ctr">
                    <a:lnL>
                      <a:noFill/>
                    </a:lnL>
                    <a:lnR>
                      <a:noFill/>
                    </a:lnR>
                    <a:lnT>
                      <a:noFill/>
                    </a:lnT>
                    <a:lnB>
                      <a:noFill/>
                    </a:lnB>
                  </a:tcPr>
                </a:tc>
                <a:tc>
                  <a:txBody>
                    <a:bodyPr/>
                    <a:lstStyle/>
                    <a:p>
                      <a:r>
                        <a:rPr lang="es-ES" sz="1600"/>
                        <a:t>Generalmente inconsciente</a:t>
                      </a:r>
                    </a:p>
                  </a:txBody>
                  <a:tcPr marL="65929" marR="65929" marT="32965" marB="32965" anchor="ctr">
                    <a:lnL>
                      <a:noFill/>
                    </a:lnL>
                    <a:lnR>
                      <a:noFill/>
                    </a:lnR>
                    <a:lnT>
                      <a:noFill/>
                    </a:lnT>
                    <a:lnB>
                      <a:noFill/>
                    </a:lnB>
                  </a:tcPr>
                </a:tc>
                <a:tc>
                  <a:txBody>
                    <a:bodyPr/>
                    <a:lstStyle/>
                    <a:p>
                      <a:r>
                        <a:rPr lang="es-ES" sz="1600" dirty="0"/>
                        <a:t>Parcialmente consciente o inconsciente</a:t>
                      </a:r>
                    </a:p>
                  </a:txBody>
                  <a:tcPr marL="65929" marR="65929" marT="32965" marB="32965" anchor="ctr">
                    <a:lnL>
                      <a:noFill/>
                    </a:lnL>
                    <a:lnR>
                      <a:noFill/>
                    </a:lnR>
                    <a:lnT>
                      <a:noFill/>
                    </a:lnT>
                    <a:lnB>
                      <a:noFill/>
                    </a:lnB>
                  </a:tcPr>
                </a:tc>
                <a:extLst>
                  <a:ext uri="{0D108BD9-81ED-4DB2-BD59-A6C34878D82A}">
                    <a16:rowId xmlns:a16="http://schemas.microsoft.com/office/drawing/2014/main" val="1345931157"/>
                  </a:ext>
                </a:extLst>
              </a:tr>
              <a:tr h="842281">
                <a:tc>
                  <a:txBody>
                    <a:bodyPr/>
                    <a:lstStyle/>
                    <a:p>
                      <a:r>
                        <a:rPr lang="es-ES" sz="1600" b="1" dirty="0"/>
                        <a:t>Manifestación en la entrevista</a:t>
                      </a:r>
                      <a:endParaRPr lang="es-ES" sz="1600" dirty="0"/>
                    </a:p>
                  </a:txBody>
                  <a:tcPr marL="65929" marR="65929" marT="32965" marB="32965" anchor="ctr">
                    <a:lnL>
                      <a:noFill/>
                    </a:lnL>
                    <a:lnR>
                      <a:noFill/>
                    </a:lnR>
                    <a:lnT>
                      <a:noFill/>
                    </a:lnT>
                    <a:lnB>
                      <a:noFill/>
                    </a:lnB>
                  </a:tcPr>
                </a:tc>
                <a:tc>
                  <a:txBody>
                    <a:bodyPr/>
                    <a:lstStyle/>
                    <a:p>
                      <a:r>
                        <a:rPr lang="es-ES" sz="1600"/>
                        <a:t>Selección sesgada de información, hipótesis prematuras</a:t>
                      </a:r>
                    </a:p>
                  </a:txBody>
                  <a:tcPr marL="65929" marR="65929" marT="32965" marB="32965" anchor="ctr">
                    <a:lnL>
                      <a:noFill/>
                    </a:lnL>
                    <a:lnR>
                      <a:noFill/>
                    </a:lnR>
                    <a:lnT>
                      <a:noFill/>
                    </a:lnT>
                    <a:lnB>
                      <a:noFill/>
                    </a:lnB>
                  </a:tcPr>
                </a:tc>
                <a:tc>
                  <a:txBody>
                    <a:bodyPr/>
                    <a:lstStyle/>
                    <a:p>
                      <a:r>
                        <a:rPr lang="es-ES" sz="1600" dirty="0"/>
                        <a:t>Emociones intensas, actitudes defensivas, </a:t>
                      </a:r>
                      <a:r>
                        <a:rPr lang="es-ES" sz="1600" dirty="0" err="1"/>
                        <a:t>sobreimplicación</a:t>
                      </a:r>
                      <a:r>
                        <a:rPr lang="es-ES" sz="1600" dirty="0"/>
                        <a:t> o distanciamiento</a:t>
                      </a:r>
                    </a:p>
                  </a:txBody>
                  <a:tcPr marL="65929" marR="65929" marT="32965" marB="32965" anchor="ctr">
                    <a:lnL>
                      <a:noFill/>
                    </a:lnL>
                    <a:lnR>
                      <a:noFill/>
                    </a:lnR>
                    <a:lnT>
                      <a:noFill/>
                    </a:lnT>
                    <a:lnB>
                      <a:noFill/>
                    </a:lnB>
                  </a:tcPr>
                </a:tc>
                <a:extLst>
                  <a:ext uri="{0D108BD9-81ED-4DB2-BD59-A6C34878D82A}">
                    <a16:rowId xmlns:a16="http://schemas.microsoft.com/office/drawing/2014/main" val="2557912389"/>
                  </a:ext>
                </a:extLst>
              </a:tr>
              <a:tr h="842281">
                <a:tc>
                  <a:txBody>
                    <a:bodyPr/>
                    <a:lstStyle/>
                    <a:p>
                      <a:r>
                        <a:rPr lang="es-ES" sz="1600" b="1"/>
                        <a:t>Ejemplos frecuentes</a:t>
                      </a:r>
                      <a:endParaRPr lang="es-ES" sz="1600"/>
                    </a:p>
                  </a:txBody>
                  <a:tcPr marL="65929" marR="65929" marT="32965" marB="32965" anchor="ctr">
                    <a:lnL>
                      <a:noFill/>
                    </a:lnL>
                    <a:lnR>
                      <a:noFill/>
                    </a:lnR>
                    <a:lnT>
                      <a:noFill/>
                    </a:lnT>
                    <a:lnB>
                      <a:noFill/>
                    </a:lnB>
                  </a:tcPr>
                </a:tc>
                <a:tc>
                  <a:txBody>
                    <a:bodyPr/>
                    <a:lstStyle/>
                    <a:p>
                      <a:r>
                        <a:rPr lang="es-ES" sz="1600"/>
                        <a:t>Sesgo de confirmación, anclaje, efecto halo, disponibilidad</a:t>
                      </a:r>
                    </a:p>
                  </a:txBody>
                  <a:tcPr marL="65929" marR="65929" marT="32965" marB="32965" anchor="ctr">
                    <a:lnL>
                      <a:noFill/>
                    </a:lnL>
                    <a:lnR>
                      <a:noFill/>
                    </a:lnR>
                    <a:lnT>
                      <a:noFill/>
                    </a:lnT>
                    <a:lnB>
                      <a:noFill/>
                    </a:lnB>
                  </a:tcPr>
                </a:tc>
                <a:tc>
                  <a:txBody>
                    <a:bodyPr/>
                    <a:lstStyle/>
                    <a:p>
                      <a:r>
                        <a:rPr lang="es-ES" sz="1600" dirty="0"/>
                        <a:t>Irritación, sobreprotección, aburrimiento, rechazo, identificación excesiva</a:t>
                      </a:r>
                    </a:p>
                  </a:txBody>
                  <a:tcPr marL="65929" marR="65929" marT="32965" marB="32965" anchor="ctr">
                    <a:lnL>
                      <a:noFill/>
                    </a:lnL>
                    <a:lnR>
                      <a:noFill/>
                    </a:lnR>
                    <a:lnT>
                      <a:noFill/>
                    </a:lnT>
                    <a:lnB>
                      <a:noFill/>
                    </a:lnB>
                  </a:tcPr>
                </a:tc>
                <a:extLst>
                  <a:ext uri="{0D108BD9-81ED-4DB2-BD59-A6C34878D82A}">
                    <a16:rowId xmlns:a16="http://schemas.microsoft.com/office/drawing/2014/main" val="2432417237"/>
                  </a:ext>
                </a:extLst>
              </a:tr>
              <a:tr h="589555">
                <a:tc>
                  <a:txBody>
                    <a:bodyPr/>
                    <a:lstStyle/>
                    <a:p>
                      <a:r>
                        <a:rPr lang="es-ES" sz="1600" b="1"/>
                        <a:t>Impacto clínico</a:t>
                      </a:r>
                      <a:endParaRPr lang="es-ES" sz="1600"/>
                    </a:p>
                  </a:txBody>
                  <a:tcPr marL="65929" marR="65929" marT="32965" marB="32965" anchor="ctr">
                    <a:lnL>
                      <a:noFill/>
                    </a:lnL>
                    <a:lnR>
                      <a:noFill/>
                    </a:lnR>
                    <a:lnT>
                      <a:noFill/>
                    </a:lnT>
                    <a:lnB>
                      <a:noFill/>
                    </a:lnB>
                  </a:tcPr>
                </a:tc>
                <a:tc>
                  <a:txBody>
                    <a:bodyPr/>
                    <a:lstStyle/>
                    <a:p>
                      <a:r>
                        <a:rPr lang="es-ES" sz="1600"/>
                        <a:t>Diagnósticos imprecisos o incompletos</a:t>
                      </a:r>
                    </a:p>
                  </a:txBody>
                  <a:tcPr marL="65929" marR="65929" marT="32965" marB="32965" anchor="ctr">
                    <a:lnL>
                      <a:noFill/>
                    </a:lnL>
                    <a:lnR>
                      <a:noFill/>
                    </a:lnR>
                    <a:lnT>
                      <a:noFill/>
                    </a:lnT>
                    <a:lnB>
                      <a:noFill/>
                    </a:lnB>
                  </a:tcPr>
                </a:tc>
                <a:tc>
                  <a:txBody>
                    <a:bodyPr/>
                    <a:lstStyle/>
                    <a:p>
                      <a:r>
                        <a:rPr lang="es-ES" sz="1600" dirty="0"/>
                        <a:t>Ruptura de la alianza terapéutica, intervenciones inadecuadas</a:t>
                      </a:r>
                    </a:p>
                  </a:txBody>
                  <a:tcPr marL="65929" marR="65929" marT="32965" marB="32965" anchor="ctr">
                    <a:lnL>
                      <a:noFill/>
                    </a:lnL>
                    <a:lnR>
                      <a:noFill/>
                    </a:lnR>
                    <a:lnT>
                      <a:noFill/>
                    </a:lnT>
                    <a:lnB>
                      <a:noFill/>
                    </a:lnB>
                  </a:tcPr>
                </a:tc>
                <a:extLst>
                  <a:ext uri="{0D108BD9-81ED-4DB2-BD59-A6C34878D82A}">
                    <a16:rowId xmlns:a16="http://schemas.microsoft.com/office/drawing/2014/main" val="1187188678"/>
                  </a:ext>
                </a:extLst>
              </a:tr>
              <a:tr h="336828">
                <a:tc>
                  <a:txBody>
                    <a:bodyPr/>
                    <a:lstStyle/>
                    <a:p>
                      <a:r>
                        <a:rPr lang="es-ES" sz="1600" b="1"/>
                        <a:t>Valor clínico</a:t>
                      </a:r>
                      <a:endParaRPr lang="es-ES" sz="1600"/>
                    </a:p>
                  </a:txBody>
                  <a:tcPr marL="65929" marR="65929" marT="32965" marB="32965" anchor="ctr">
                    <a:lnL>
                      <a:noFill/>
                    </a:lnL>
                    <a:lnR>
                      <a:noFill/>
                    </a:lnR>
                    <a:lnT>
                      <a:noFill/>
                    </a:lnT>
                    <a:lnB>
                      <a:noFill/>
                    </a:lnB>
                  </a:tcPr>
                </a:tc>
                <a:tc>
                  <a:txBody>
                    <a:bodyPr/>
                    <a:lstStyle/>
                    <a:p>
                      <a:r>
                        <a:rPr lang="es-ES" sz="1600"/>
                        <a:t>Riesgo</a:t>
                      </a:r>
                    </a:p>
                  </a:txBody>
                  <a:tcPr marL="65929" marR="65929" marT="32965" marB="32965" anchor="ctr">
                    <a:lnL>
                      <a:noFill/>
                    </a:lnL>
                    <a:lnR>
                      <a:noFill/>
                    </a:lnR>
                    <a:lnT>
                      <a:noFill/>
                    </a:lnT>
                    <a:lnB>
                      <a:noFill/>
                    </a:lnB>
                  </a:tcPr>
                </a:tc>
                <a:tc>
                  <a:txBody>
                    <a:bodyPr/>
                    <a:lstStyle/>
                    <a:p>
                      <a:r>
                        <a:rPr lang="es-ES" sz="1600" dirty="0" smtClean="0"/>
                        <a:t>Riesgo</a:t>
                      </a:r>
                      <a:endParaRPr lang="es-ES" sz="1600" dirty="0"/>
                    </a:p>
                  </a:txBody>
                  <a:tcPr marL="65929" marR="65929" marT="32965" marB="32965" anchor="ctr">
                    <a:lnL>
                      <a:noFill/>
                    </a:lnL>
                    <a:lnR>
                      <a:noFill/>
                    </a:lnR>
                    <a:lnT>
                      <a:noFill/>
                    </a:lnT>
                    <a:lnB>
                      <a:noFill/>
                    </a:lnB>
                  </a:tcPr>
                </a:tc>
                <a:extLst>
                  <a:ext uri="{0D108BD9-81ED-4DB2-BD59-A6C34878D82A}">
                    <a16:rowId xmlns:a16="http://schemas.microsoft.com/office/drawing/2014/main" val="4011685602"/>
                  </a:ext>
                </a:extLst>
              </a:tr>
            </a:tbl>
          </a:graphicData>
        </a:graphic>
      </p:graphicFrame>
      <p:cxnSp>
        <p:nvCxnSpPr>
          <p:cNvPr id="4" name="Conector recto 3"/>
          <p:cNvCxnSpPr/>
          <p:nvPr/>
        </p:nvCxnSpPr>
        <p:spPr>
          <a:xfrm flipV="1">
            <a:off x="936357" y="1395168"/>
            <a:ext cx="11057641" cy="4713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46311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370788" y="924629"/>
            <a:ext cx="11629534" cy="5355312"/>
          </a:xfrm>
          <a:prstGeom prst="rect">
            <a:avLst/>
          </a:prstGeom>
        </p:spPr>
        <p:txBody>
          <a:bodyPr wrap="square">
            <a:spAutoFit/>
          </a:bodyPr>
          <a:lstStyle/>
          <a:p>
            <a:r>
              <a:rPr lang="es-ES" b="1" dirty="0"/>
              <a:t>6</a:t>
            </a:r>
            <a:r>
              <a:rPr lang="es-ES" b="1" dirty="0" smtClean="0"/>
              <a:t>. </a:t>
            </a:r>
            <a:r>
              <a:rPr lang="es-ES" b="1" dirty="0"/>
              <a:t>Errores frecuentes en la entrevista </a:t>
            </a:r>
            <a:r>
              <a:rPr lang="es-ES" b="1" dirty="0" smtClean="0"/>
              <a:t>diagnóstica</a:t>
            </a:r>
          </a:p>
          <a:p>
            <a:pPr algn="just"/>
            <a:endParaRPr lang="es-ES" b="1" dirty="0" smtClean="0"/>
          </a:p>
          <a:p>
            <a:pPr algn="just"/>
            <a:r>
              <a:rPr lang="es-ES" b="1" dirty="0"/>
              <a:t>6.1. Confundir entrevista diagnóstica con entrevista </a:t>
            </a:r>
            <a:r>
              <a:rPr lang="es-ES" b="1" dirty="0" smtClean="0"/>
              <a:t>terapéutica</a:t>
            </a:r>
          </a:p>
          <a:p>
            <a:pPr algn="just"/>
            <a:r>
              <a:rPr lang="es-ES" dirty="0" smtClean="0"/>
              <a:t>Uno </a:t>
            </a:r>
            <a:r>
              <a:rPr lang="es-ES" dirty="0"/>
              <a:t>de los errores más habituales, especialmente en profesionales con orientación clínica marcada, es intervenir terapéuticamente durante la fase diagnóstica, sin haber completado una evaluación adecuada</a:t>
            </a:r>
            <a:r>
              <a:rPr lang="es-ES" dirty="0" smtClean="0"/>
              <a:t>. </a:t>
            </a:r>
          </a:p>
          <a:p>
            <a:pPr algn="just"/>
            <a:endParaRPr lang="es-ES" dirty="0" smtClean="0"/>
          </a:p>
          <a:p>
            <a:pPr algn="just"/>
            <a:r>
              <a:rPr lang="es-ES" dirty="0" smtClean="0"/>
              <a:t>Manifestaciones frecuentes:</a:t>
            </a:r>
          </a:p>
          <a:p>
            <a:pPr algn="just"/>
            <a:r>
              <a:rPr lang="es-ES" dirty="0" smtClean="0"/>
              <a:t>-Ofrecer </a:t>
            </a:r>
            <a:r>
              <a:rPr lang="es-ES" dirty="0"/>
              <a:t>interpretaciones prematuras</a:t>
            </a:r>
            <a:r>
              <a:rPr lang="es-ES" dirty="0" smtClean="0"/>
              <a:t>.</a:t>
            </a:r>
          </a:p>
          <a:p>
            <a:pPr algn="just"/>
            <a:r>
              <a:rPr lang="es-ES" dirty="0" smtClean="0"/>
              <a:t>-Validaciones </a:t>
            </a:r>
            <a:r>
              <a:rPr lang="es-ES" dirty="0"/>
              <a:t>emocionales excesivas</a:t>
            </a:r>
            <a:r>
              <a:rPr lang="es-ES" dirty="0" smtClean="0"/>
              <a:t>.</a:t>
            </a:r>
          </a:p>
          <a:p>
            <a:pPr algn="just"/>
            <a:r>
              <a:rPr lang="es-ES" dirty="0" smtClean="0"/>
              <a:t>-</a:t>
            </a:r>
            <a:r>
              <a:rPr lang="es-ES" dirty="0" err="1" smtClean="0"/>
              <a:t>Psicoeducación</a:t>
            </a:r>
            <a:r>
              <a:rPr lang="es-ES" dirty="0" smtClean="0"/>
              <a:t> </a:t>
            </a:r>
            <a:r>
              <a:rPr lang="es-ES" dirty="0"/>
              <a:t>temprana</a:t>
            </a:r>
            <a:r>
              <a:rPr lang="es-ES" dirty="0" smtClean="0"/>
              <a:t>.</a:t>
            </a:r>
          </a:p>
          <a:p>
            <a:pPr algn="just"/>
            <a:r>
              <a:rPr lang="es-ES" dirty="0" smtClean="0"/>
              <a:t>-Intentos </a:t>
            </a:r>
            <a:r>
              <a:rPr lang="es-ES" dirty="0"/>
              <a:t>de alivio sintomático inmediato</a:t>
            </a:r>
            <a:r>
              <a:rPr lang="es-ES" dirty="0" smtClean="0"/>
              <a:t>.</a:t>
            </a:r>
          </a:p>
          <a:p>
            <a:pPr algn="just"/>
            <a:endParaRPr lang="es-ES" dirty="0"/>
          </a:p>
          <a:p>
            <a:pPr algn="just"/>
            <a:r>
              <a:rPr lang="es-ES" dirty="0" smtClean="0"/>
              <a:t>Riesgos clínicos:</a:t>
            </a:r>
          </a:p>
          <a:p>
            <a:pPr algn="just"/>
            <a:r>
              <a:rPr lang="es-ES" dirty="0" smtClean="0"/>
              <a:t>-Contaminación </a:t>
            </a:r>
            <a:r>
              <a:rPr lang="es-ES" dirty="0"/>
              <a:t>del proceso evaluativo</a:t>
            </a:r>
            <a:r>
              <a:rPr lang="es-ES" dirty="0" smtClean="0"/>
              <a:t>.</a:t>
            </a:r>
          </a:p>
          <a:p>
            <a:pPr algn="just"/>
            <a:r>
              <a:rPr lang="es-ES" dirty="0" smtClean="0"/>
              <a:t>-Reducción </a:t>
            </a:r>
            <a:r>
              <a:rPr lang="es-ES" dirty="0"/>
              <a:t>de la exploración clínica</a:t>
            </a:r>
            <a:r>
              <a:rPr lang="es-ES" dirty="0" smtClean="0"/>
              <a:t>.</a:t>
            </a:r>
          </a:p>
          <a:p>
            <a:pPr algn="just"/>
            <a:r>
              <a:rPr lang="es-ES" dirty="0" smtClean="0"/>
              <a:t>-Fijación </a:t>
            </a:r>
            <a:r>
              <a:rPr lang="es-ES" dirty="0"/>
              <a:t>prematura del encuadre terapéutico</a:t>
            </a:r>
            <a:r>
              <a:rPr lang="es-ES" dirty="0" smtClean="0"/>
              <a:t>.</a:t>
            </a:r>
          </a:p>
          <a:p>
            <a:pPr algn="just"/>
            <a:endParaRPr lang="es-ES" dirty="0"/>
          </a:p>
          <a:p>
            <a:pPr algn="just"/>
            <a:r>
              <a:rPr lang="es-ES" dirty="0" smtClean="0"/>
              <a:t>Ejemplo: “Eso </a:t>
            </a:r>
            <a:r>
              <a:rPr lang="es-ES" dirty="0"/>
              <a:t>que te ocurre es claramente ansiedad, vamos a trabajar técnicas de respiración”, sin haber evaluado otras hipótesis.</a:t>
            </a:r>
          </a:p>
        </p:txBody>
      </p:sp>
    </p:spTree>
    <p:extLst>
      <p:ext uri="{BB962C8B-B14F-4D97-AF65-F5344CB8AC3E}">
        <p14:creationId xmlns:p14="http://schemas.microsoft.com/office/powerpoint/2010/main" val="41788792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165834" y="775976"/>
            <a:ext cx="11891047" cy="3416320"/>
          </a:xfrm>
          <a:prstGeom prst="rect">
            <a:avLst/>
          </a:prstGeom>
        </p:spPr>
        <p:txBody>
          <a:bodyPr wrap="square">
            <a:spAutoFit/>
          </a:bodyPr>
          <a:lstStyle/>
          <a:p>
            <a:pPr algn="just"/>
            <a:r>
              <a:rPr lang="es-ES" b="1" dirty="0"/>
              <a:t>6.2. Cerrar el diagnóstico de forma </a:t>
            </a:r>
            <a:r>
              <a:rPr lang="es-ES" b="1" dirty="0" smtClean="0"/>
              <a:t>prematura</a:t>
            </a:r>
          </a:p>
          <a:p>
            <a:pPr algn="just"/>
            <a:r>
              <a:rPr lang="es-ES" dirty="0" smtClean="0"/>
              <a:t>Tendencia </a:t>
            </a:r>
            <a:r>
              <a:rPr lang="es-ES" dirty="0"/>
              <a:t>a establecer un diagnóstico antes de explorar suficientemente todas las </a:t>
            </a:r>
            <a:r>
              <a:rPr lang="es-ES" dirty="0" smtClean="0"/>
              <a:t>áreas relevantes. </a:t>
            </a:r>
          </a:p>
          <a:p>
            <a:pPr algn="just"/>
            <a:endParaRPr lang="es-ES" dirty="0"/>
          </a:p>
          <a:p>
            <a:pPr algn="just"/>
            <a:r>
              <a:rPr lang="es-ES" dirty="0" smtClean="0"/>
              <a:t>Manifestaciones</a:t>
            </a:r>
          </a:p>
          <a:p>
            <a:pPr algn="just"/>
            <a:r>
              <a:rPr lang="es-ES" dirty="0" smtClean="0"/>
              <a:t>Entrevistas </a:t>
            </a:r>
            <a:r>
              <a:rPr lang="es-ES" dirty="0"/>
              <a:t>demasiado breves</a:t>
            </a:r>
            <a:r>
              <a:rPr lang="es-ES" dirty="0" smtClean="0"/>
              <a:t>.</a:t>
            </a:r>
          </a:p>
          <a:p>
            <a:pPr algn="just"/>
            <a:r>
              <a:rPr lang="es-ES" dirty="0" smtClean="0"/>
              <a:t>Falta </a:t>
            </a:r>
            <a:r>
              <a:rPr lang="es-ES" dirty="0"/>
              <a:t>de exploración longitudinal</a:t>
            </a:r>
            <a:r>
              <a:rPr lang="es-ES" dirty="0" smtClean="0"/>
              <a:t>.</a:t>
            </a:r>
          </a:p>
          <a:p>
            <a:pPr algn="just"/>
            <a:r>
              <a:rPr lang="es-ES" dirty="0" smtClean="0"/>
              <a:t>Escasa </a:t>
            </a:r>
            <a:r>
              <a:rPr lang="es-ES" dirty="0"/>
              <a:t>verificación de criterios diagnósticos</a:t>
            </a:r>
            <a:r>
              <a:rPr lang="es-ES" dirty="0" smtClean="0"/>
              <a:t>.</a:t>
            </a:r>
          </a:p>
          <a:p>
            <a:pPr algn="just"/>
            <a:endParaRPr lang="es-ES" dirty="0"/>
          </a:p>
          <a:p>
            <a:pPr algn="just"/>
            <a:r>
              <a:rPr lang="es-ES" dirty="0" smtClean="0"/>
              <a:t>Riesgos</a:t>
            </a:r>
          </a:p>
          <a:p>
            <a:pPr algn="just"/>
            <a:r>
              <a:rPr lang="es-ES" dirty="0" smtClean="0"/>
              <a:t>Diagnósticos </a:t>
            </a:r>
            <a:r>
              <a:rPr lang="es-ES" dirty="0"/>
              <a:t>incompletos o erróneos</a:t>
            </a:r>
            <a:r>
              <a:rPr lang="es-ES" dirty="0" smtClean="0"/>
              <a:t>.</a:t>
            </a:r>
          </a:p>
          <a:p>
            <a:pPr algn="just"/>
            <a:r>
              <a:rPr lang="es-ES" dirty="0" smtClean="0"/>
              <a:t>Omisión </a:t>
            </a:r>
            <a:r>
              <a:rPr lang="es-ES" dirty="0"/>
              <a:t>de comorbilidades</a:t>
            </a:r>
            <a:r>
              <a:rPr lang="es-ES" dirty="0" smtClean="0"/>
              <a:t>.</a:t>
            </a:r>
          </a:p>
          <a:p>
            <a:pPr algn="just"/>
            <a:r>
              <a:rPr lang="es-ES" dirty="0" smtClean="0"/>
              <a:t>Tratamientos </a:t>
            </a:r>
            <a:r>
              <a:rPr lang="es-ES" dirty="0"/>
              <a:t>inadecuados.</a:t>
            </a:r>
          </a:p>
        </p:txBody>
      </p:sp>
    </p:spTree>
    <p:extLst>
      <p:ext uri="{BB962C8B-B14F-4D97-AF65-F5344CB8AC3E}">
        <p14:creationId xmlns:p14="http://schemas.microsoft.com/office/powerpoint/2010/main" val="9245129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3" name="Rectángulo 2"/>
          <p:cNvSpPr/>
          <p:nvPr/>
        </p:nvSpPr>
        <p:spPr>
          <a:xfrm>
            <a:off x="165834" y="841964"/>
            <a:ext cx="11909901" cy="3416320"/>
          </a:xfrm>
          <a:prstGeom prst="rect">
            <a:avLst/>
          </a:prstGeom>
        </p:spPr>
        <p:txBody>
          <a:bodyPr wrap="square">
            <a:spAutoFit/>
          </a:bodyPr>
          <a:lstStyle/>
          <a:p>
            <a:r>
              <a:rPr lang="es-ES" b="1" dirty="0"/>
              <a:t>6.3. Uso rígido o mecánico de protocolos y </a:t>
            </a:r>
            <a:r>
              <a:rPr lang="es-ES" b="1" dirty="0" smtClean="0"/>
              <a:t>manuales</a:t>
            </a:r>
          </a:p>
          <a:p>
            <a:r>
              <a:rPr lang="es-ES" dirty="0" smtClean="0"/>
              <a:t>Aplicar </a:t>
            </a:r>
            <a:r>
              <a:rPr lang="es-ES" dirty="0"/>
              <a:t>criterios diagnósticos o guiones de entrevista de forma automática, sin adaptación clínica</a:t>
            </a:r>
            <a:r>
              <a:rPr lang="es-ES" dirty="0" smtClean="0"/>
              <a:t>.</a:t>
            </a:r>
          </a:p>
          <a:p>
            <a:endParaRPr lang="es-ES" dirty="0"/>
          </a:p>
          <a:p>
            <a:r>
              <a:rPr lang="es-ES" dirty="0" smtClean="0"/>
              <a:t>Manifestaciones:</a:t>
            </a:r>
          </a:p>
          <a:p>
            <a:r>
              <a:rPr lang="es-ES" dirty="0" smtClean="0"/>
              <a:t>Preguntas </a:t>
            </a:r>
            <a:r>
              <a:rPr lang="es-ES" dirty="0"/>
              <a:t>cerradas excesivas</a:t>
            </a:r>
            <a:r>
              <a:rPr lang="es-ES" dirty="0" smtClean="0"/>
              <a:t>.</a:t>
            </a:r>
          </a:p>
          <a:p>
            <a:r>
              <a:rPr lang="es-ES" dirty="0" smtClean="0"/>
              <a:t>Falta </a:t>
            </a:r>
            <a:r>
              <a:rPr lang="es-ES" dirty="0"/>
              <a:t>de seguimiento del discurso del paciente</a:t>
            </a:r>
            <a:r>
              <a:rPr lang="es-ES" dirty="0" smtClean="0"/>
              <a:t>.</a:t>
            </a:r>
          </a:p>
          <a:p>
            <a:r>
              <a:rPr lang="es-ES" dirty="0" smtClean="0"/>
              <a:t>Ignorar </a:t>
            </a:r>
            <a:r>
              <a:rPr lang="es-ES" dirty="0"/>
              <a:t>información clínica relevante no prevista</a:t>
            </a:r>
            <a:r>
              <a:rPr lang="es-ES" dirty="0" smtClean="0"/>
              <a:t>.</a:t>
            </a:r>
          </a:p>
          <a:p>
            <a:endParaRPr lang="es-ES" dirty="0"/>
          </a:p>
          <a:p>
            <a:r>
              <a:rPr lang="es-ES" dirty="0" smtClean="0"/>
              <a:t>Riesgos:</a:t>
            </a:r>
          </a:p>
          <a:p>
            <a:r>
              <a:rPr lang="es-ES" dirty="0" smtClean="0"/>
              <a:t>Pérdida </a:t>
            </a:r>
            <a:r>
              <a:rPr lang="es-ES" dirty="0"/>
              <a:t>de información </a:t>
            </a:r>
            <a:r>
              <a:rPr lang="es-ES" dirty="0" smtClean="0"/>
              <a:t>cualitativa.</a:t>
            </a:r>
          </a:p>
          <a:p>
            <a:r>
              <a:rPr lang="es-ES" dirty="0" smtClean="0"/>
              <a:t>Deshumanización </a:t>
            </a:r>
            <a:r>
              <a:rPr lang="es-ES" dirty="0"/>
              <a:t>del proceso</a:t>
            </a:r>
            <a:r>
              <a:rPr lang="es-ES" dirty="0" smtClean="0"/>
              <a:t>.</a:t>
            </a:r>
          </a:p>
          <a:p>
            <a:r>
              <a:rPr lang="es-ES" dirty="0" smtClean="0"/>
              <a:t>Deterioro </a:t>
            </a:r>
            <a:r>
              <a:rPr lang="es-ES" dirty="0"/>
              <a:t>de la alianza diagnóstica.</a:t>
            </a:r>
          </a:p>
        </p:txBody>
      </p:sp>
    </p:spTree>
    <p:extLst>
      <p:ext uri="{BB962C8B-B14F-4D97-AF65-F5344CB8AC3E}">
        <p14:creationId xmlns:p14="http://schemas.microsoft.com/office/powerpoint/2010/main" val="20436079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841964"/>
            <a:ext cx="11872194" cy="3416320"/>
          </a:xfrm>
          <a:prstGeom prst="rect">
            <a:avLst/>
          </a:prstGeom>
        </p:spPr>
        <p:txBody>
          <a:bodyPr wrap="square">
            <a:spAutoFit/>
          </a:bodyPr>
          <a:lstStyle/>
          <a:p>
            <a:r>
              <a:rPr lang="es-ES" b="1" dirty="0"/>
              <a:t>6.4. Falta de exploración del contexto y la </a:t>
            </a:r>
            <a:r>
              <a:rPr lang="es-ES" b="1" dirty="0" smtClean="0"/>
              <a:t>funcionalidad</a:t>
            </a:r>
          </a:p>
          <a:p>
            <a:r>
              <a:rPr lang="es-ES" dirty="0" smtClean="0"/>
              <a:t>Centrarse </a:t>
            </a:r>
            <a:r>
              <a:rPr lang="es-ES" dirty="0"/>
              <a:t>exclusivamente en los síntomas sin analizar su función, contexto y significado</a:t>
            </a:r>
            <a:r>
              <a:rPr lang="es-ES" dirty="0" smtClean="0"/>
              <a:t>.</a:t>
            </a:r>
          </a:p>
          <a:p>
            <a:endParaRPr lang="es-ES" dirty="0"/>
          </a:p>
          <a:p>
            <a:r>
              <a:rPr lang="es-ES" dirty="0" smtClean="0"/>
              <a:t>Manifestaciones:</a:t>
            </a:r>
          </a:p>
          <a:p>
            <a:r>
              <a:rPr lang="es-ES" dirty="0" smtClean="0"/>
              <a:t>Listado </a:t>
            </a:r>
            <a:r>
              <a:rPr lang="es-ES" dirty="0"/>
              <a:t>de síntomas sin análisis funcional</a:t>
            </a:r>
            <a:r>
              <a:rPr lang="es-ES" dirty="0" smtClean="0"/>
              <a:t>.</a:t>
            </a:r>
          </a:p>
          <a:p>
            <a:r>
              <a:rPr lang="es-ES" dirty="0" smtClean="0"/>
              <a:t>Escasa </a:t>
            </a:r>
            <a:r>
              <a:rPr lang="es-ES" dirty="0"/>
              <a:t>atención a factores psicosociales</a:t>
            </a:r>
            <a:r>
              <a:rPr lang="es-ES" dirty="0" smtClean="0"/>
              <a:t>.</a:t>
            </a:r>
          </a:p>
          <a:p>
            <a:r>
              <a:rPr lang="es-ES" dirty="0" smtClean="0"/>
              <a:t>Desconexión </a:t>
            </a:r>
            <a:r>
              <a:rPr lang="es-ES" dirty="0"/>
              <a:t>entre síntomas y entorno vital</a:t>
            </a:r>
            <a:r>
              <a:rPr lang="es-ES" dirty="0" smtClean="0"/>
              <a:t>.</a:t>
            </a:r>
          </a:p>
          <a:p>
            <a:endParaRPr lang="es-ES" dirty="0"/>
          </a:p>
          <a:p>
            <a:r>
              <a:rPr lang="es-ES" dirty="0" smtClean="0"/>
              <a:t>Riesgos:</a:t>
            </a:r>
          </a:p>
          <a:p>
            <a:r>
              <a:rPr lang="es-ES" dirty="0" smtClean="0"/>
              <a:t>Diagnósticos </a:t>
            </a:r>
            <a:r>
              <a:rPr lang="es-ES" dirty="0"/>
              <a:t>descriptivos, no comprensivos</a:t>
            </a:r>
            <a:r>
              <a:rPr lang="es-ES" dirty="0" smtClean="0"/>
              <a:t>.</a:t>
            </a:r>
          </a:p>
          <a:p>
            <a:r>
              <a:rPr lang="es-ES" dirty="0" smtClean="0"/>
              <a:t>Intervenciones </a:t>
            </a:r>
            <a:r>
              <a:rPr lang="es-ES" dirty="0"/>
              <a:t>poco </a:t>
            </a:r>
            <a:r>
              <a:rPr lang="es-ES" dirty="0" smtClean="0"/>
              <a:t>ajustadas.</a:t>
            </a:r>
          </a:p>
          <a:p>
            <a:r>
              <a:rPr lang="es-ES" dirty="0" err="1" smtClean="0"/>
              <a:t>Invisibilización</a:t>
            </a:r>
            <a:r>
              <a:rPr lang="es-ES" dirty="0" smtClean="0"/>
              <a:t> </a:t>
            </a:r>
            <a:r>
              <a:rPr lang="es-ES" dirty="0"/>
              <a:t>de factores mantenedores.</a:t>
            </a:r>
          </a:p>
        </p:txBody>
      </p:sp>
    </p:spTree>
    <p:extLst>
      <p:ext uri="{BB962C8B-B14F-4D97-AF65-F5344CB8AC3E}">
        <p14:creationId xmlns:p14="http://schemas.microsoft.com/office/powerpoint/2010/main" val="19207031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924629"/>
            <a:ext cx="11872194" cy="3970318"/>
          </a:xfrm>
          <a:prstGeom prst="rect">
            <a:avLst/>
          </a:prstGeom>
        </p:spPr>
        <p:txBody>
          <a:bodyPr wrap="square">
            <a:spAutoFit/>
          </a:bodyPr>
          <a:lstStyle/>
          <a:p>
            <a:r>
              <a:rPr lang="es-ES" b="1" dirty="0"/>
              <a:t>6.5. No explorar adecuadamente áreas </a:t>
            </a:r>
            <a:r>
              <a:rPr lang="es-ES" b="1" dirty="0" smtClean="0"/>
              <a:t>sensibles</a:t>
            </a:r>
          </a:p>
          <a:p>
            <a:r>
              <a:rPr lang="es-ES" dirty="0" smtClean="0"/>
              <a:t>Evitar </a:t>
            </a:r>
            <a:r>
              <a:rPr lang="es-ES" dirty="0"/>
              <a:t>temas clínicamente relevantes por incomodidad del entrevistador</a:t>
            </a:r>
            <a:r>
              <a:rPr lang="es-ES" dirty="0" smtClean="0"/>
              <a:t>.</a:t>
            </a:r>
          </a:p>
          <a:p>
            <a:endParaRPr lang="es-ES" dirty="0"/>
          </a:p>
          <a:p>
            <a:r>
              <a:rPr lang="es-ES" dirty="0" smtClean="0"/>
              <a:t>Áreas </a:t>
            </a:r>
            <a:r>
              <a:rPr lang="es-ES" dirty="0"/>
              <a:t>frecuentemente </a:t>
            </a:r>
            <a:r>
              <a:rPr lang="es-ES" dirty="0" smtClean="0"/>
              <a:t>evitadas:</a:t>
            </a:r>
          </a:p>
          <a:p>
            <a:r>
              <a:rPr lang="es-ES" dirty="0"/>
              <a:t>-</a:t>
            </a:r>
            <a:r>
              <a:rPr lang="es-ES" dirty="0" smtClean="0"/>
              <a:t>Ideación </a:t>
            </a:r>
            <a:r>
              <a:rPr lang="es-ES" dirty="0"/>
              <a:t>suicida</a:t>
            </a:r>
            <a:r>
              <a:rPr lang="es-ES" dirty="0" smtClean="0"/>
              <a:t>.</a:t>
            </a:r>
          </a:p>
          <a:p>
            <a:r>
              <a:rPr lang="es-ES" dirty="0" smtClean="0"/>
              <a:t>-Consumo </a:t>
            </a:r>
            <a:r>
              <a:rPr lang="es-ES" dirty="0"/>
              <a:t>de sustancias</a:t>
            </a:r>
            <a:r>
              <a:rPr lang="es-ES" dirty="0" smtClean="0"/>
              <a:t>.</a:t>
            </a:r>
          </a:p>
          <a:p>
            <a:r>
              <a:rPr lang="es-ES" dirty="0" smtClean="0"/>
              <a:t>-Violencia.</a:t>
            </a:r>
          </a:p>
          <a:p>
            <a:r>
              <a:rPr lang="es-ES" dirty="0" smtClean="0"/>
              <a:t>-Sexualidad.</a:t>
            </a:r>
          </a:p>
          <a:p>
            <a:r>
              <a:rPr lang="es-ES" dirty="0" smtClean="0"/>
              <a:t>-Historia </a:t>
            </a:r>
            <a:r>
              <a:rPr lang="es-ES" dirty="0"/>
              <a:t>traumática</a:t>
            </a:r>
            <a:r>
              <a:rPr lang="es-ES" dirty="0" smtClean="0"/>
              <a:t>.</a:t>
            </a:r>
          </a:p>
          <a:p>
            <a:endParaRPr lang="es-ES" dirty="0"/>
          </a:p>
          <a:p>
            <a:r>
              <a:rPr lang="es-ES" dirty="0" smtClean="0"/>
              <a:t>Riesgos:</a:t>
            </a:r>
          </a:p>
          <a:p>
            <a:r>
              <a:rPr lang="es-ES" dirty="0" smtClean="0"/>
              <a:t>-Subestimación </a:t>
            </a:r>
            <a:r>
              <a:rPr lang="es-ES" dirty="0"/>
              <a:t>del riesgo clínico</a:t>
            </a:r>
            <a:r>
              <a:rPr lang="es-ES" dirty="0" smtClean="0"/>
              <a:t>.</a:t>
            </a:r>
          </a:p>
          <a:p>
            <a:r>
              <a:rPr lang="es-ES" dirty="0" smtClean="0"/>
              <a:t>-Falta </a:t>
            </a:r>
            <a:r>
              <a:rPr lang="es-ES" dirty="0"/>
              <a:t>de detección de urgencias</a:t>
            </a:r>
            <a:r>
              <a:rPr lang="es-ES" dirty="0" smtClean="0"/>
              <a:t>.</a:t>
            </a:r>
          </a:p>
          <a:p>
            <a:r>
              <a:rPr lang="es-ES" dirty="0"/>
              <a:t>-</a:t>
            </a:r>
            <a:r>
              <a:rPr lang="es-ES" dirty="0" smtClean="0"/>
              <a:t>Responsabilidad </a:t>
            </a:r>
            <a:r>
              <a:rPr lang="es-ES" dirty="0"/>
              <a:t>ética y legal.</a:t>
            </a:r>
          </a:p>
        </p:txBody>
      </p:sp>
    </p:spTree>
    <p:extLst>
      <p:ext uri="{BB962C8B-B14F-4D97-AF65-F5344CB8AC3E}">
        <p14:creationId xmlns:p14="http://schemas.microsoft.com/office/powerpoint/2010/main" val="28297211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829635"/>
            <a:ext cx="11891047" cy="3416320"/>
          </a:xfrm>
          <a:prstGeom prst="rect">
            <a:avLst/>
          </a:prstGeom>
        </p:spPr>
        <p:txBody>
          <a:bodyPr wrap="square">
            <a:spAutoFit/>
          </a:bodyPr>
          <a:lstStyle/>
          <a:p>
            <a:r>
              <a:rPr lang="es-ES" b="1" dirty="0"/>
              <a:t>6.6. </a:t>
            </a:r>
            <a:r>
              <a:rPr lang="es-ES" b="1" dirty="0" err="1" smtClean="0"/>
              <a:t>Sobrerealidad</a:t>
            </a:r>
            <a:r>
              <a:rPr lang="es-ES" b="1" dirty="0" smtClean="0"/>
              <a:t> </a:t>
            </a:r>
            <a:r>
              <a:rPr lang="es-ES" b="1" dirty="0"/>
              <a:t>en el </a:t>
            </a:r>
            <a:r>
              <a:rPr lang="es-ES" b="1" dirty="0" err="1"/>
              <a:t>autorreporte</a:t>
            </a:r>
            <a:r>
              <a:rPr lang="es-ES" b="1" dirty="0"/>
              <a:t> del </a:t>
            </a:r>
            <a:r>
              <a:rPr lang="es-ES" b="1" dirty="0" smtClean="0"/>
              <a:t>paciente</a:t>
            </a:r>
          </a:p>
          <a:p>
            <a:r>
              <a:rPr lang="es-ES" dirty="0" smtClean="0"/>
              <a:t>Aceptar </a:t>
            </a:r>
            <a:r>
              <a:rPr lang="es-ES" dirty="0"/>
              <a:t>el discurso del paciente como única fuente de información</a:t>
            </a:r>
            <a:r>
              <a:rPr lang="es-ES" dirty="0" smtClean="0"/>
              <a:t>.</a:t>
            </a:r>
          </a:p>
          <a:p>
            <a:endParaRPr lang="es-ES" dirty="0"/>
          </a:p>
          <a:p>
            <a:r>
              <a:rPr lang="es-ES" dirty="0" smtClean="0"/>
              <a:t>Manifestaciones:</a:t>
            </a:r>
          </a:p>
          <a:p>
            <a:r>
              <a:rPr lang="es-ES" dirty="0"/>
              <a:t>-</a:t>
            </a:r>
            <a:r>
              <a:rPr lang="es-ES" dirty="0" smtClean="0"/>
              <a:t>Falta </a:t>
            </a:r>
            <a:r>
              <a:rPr lang="es-ES" dirty="0"/>
              <a:t>de contraste</a:t>
            </a:r>
            <a:r>
              <a:rPr lang="es-ES" dirty="0" smtClean="0"/>
              <a:t>.</a:t>
            </a:r>
          </a:p>
          <a:p>
            <a:r>
              <a:rPr lang="es-ES" dirty="0" smtClean="0"/>
              <a:t>-Ausencia </a:t>
            </a:r>
            <a:r>
              <a:rPr lang="es-ES" dirty="0"/>
              <a:t>de entrevistas colaterales</a:t>
            </a:r>
            <a:r>
              <a:rPr lang="es-ES" dirty="0" smtClean="0"/>
              <a:t>.</a:t>
            </a:r>
          </a:p>
          <a:p>
            <a:r>
              <a:rPr lang="es-ES" dirty="0" smtClean="0"/>
              <a:t>-Escaso </a:t>
            </a:r>
            <a:r>
              <a:rPr lang="es-ES" dirty="0"/>
              <a:t>uso de pruebas complementarias</a:t>
            </a:r>
            <a:r>
              <a:rPr lang="es-ES" dirty="0" smtClean="0"/>
              <a:t>.</a:t>
            </a:r>
          </a:p>
          <a:p>
            <a:endParaRPr lang="es-ES" dirty="0"/>
          </a:p>
          <a:p>
            <a:r>
              <a:rPr lang="es-ES" dirty="0" smtClean="0"/>
              <a:t>Riesgos:</a:t>
            </a:r>
          </a:p>
          <a:p>
            <a:r>
              <a:rPr lang="es-ES" dirty="0" smtClean="0"/>
              <a:t>-Distorsiones </a:t>
            </a:r>
            <a:r>
              <a:rPr lang="es-ES" dirty="0"/>
              <a:t>conscientes o inconscientes</a:t>
            </a:r>
            <a:r>
              <a:rPr lang="es-ES" dirty="0" smtClean="0"/>
              <a:t>.</a:t>
            </a:r>
          </a:p>
          <a:p>
            <a:r>
              <a:rPr lang="es-ES" dirty="0" smtClean="0"/>
              <a:t>-Diagnósticos </a:t>
            </a:r>
            <a:r>
              <a:rPr lang="es-ES" dirty="0"/>
              <a:t>basados en narrativas defensivas</a:t>
            </a:r>
            <a:r>
              <a:rPr lang="es-ES" dirty="0" smtClean="0"/>
              <a:t>.</a:t>
            </a:r>
          </a:p>
          <a:p>
            <a:r>
              <a:rPr lang="es-ES" dirty="0"/>
              <a:t>-</a:t>
            </a:r>
            <a:r>
              <a:rPr lang="es-ES" dirty="0" smtClean="0"/>
              <a:t>Falta </a:t>
            </a:r>
            <a:r>
              <a:rPr lang="es-ES" dirty="0"/>
              <a:t>de validez clínica.</a:t>
            </a:r>
          </a:p>
        </p:txBody>
      </p:sp>
    </p:spTree>
    <p:extLst>
      <p:ext uri="{BB962C8B-B14F-4D97-AF65-F5344CB8AC3E}">
        <p14:creationId xmlns:p14="http://schemas.microsoft.com/office/powerpoint/2010/main" val="12201614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5" y="801355"/>
            <a:ext cx="11900474" cy="3416320"/>
          </a:xfrm>
          <a:prstGeom prst="rect">
            <a:avLst/>
          </a:prstGeom>
        </p:spPr>
        <p:txBody>
          <a:bodyPr wrap="square">
            <a:spAutoFit/>
          </a:bodyPr>
          <a:lstStyle/>
          <a:p>
            <a:r>
              <a:rPr lang="es-ES" b="1" dirty="0"/>
              <a:t>6.7. Influencia no reconocida de sesgos y </a:t>
            </a:r>
            <a:r>
              <a:rPr lang="es-ES" b="1" dirty="0" smtClean="0"/>
              <a:t>contratransferencia</a:t>
            </a:r>
          </a:p>
          <a:p>
            <a:r>
              <a:rPr lang="es-ES" dirty="0" smtClean="0"/>
              <a:t>No </a:t>
            </a:r>
            <a:r>
              <a:rPr lang="es-ES" dirty="0"/>
              <a:t>identificar cómo las propias reacciones del entrevistador influyen en el proceso diagnóstico</a:t>
            </a:r>
            <a:r>
              <a:rPr lang="es-ES" dirty="0" smtClean="0"/>
              <a:t>.</a:t>
            </a:r>
          </a:p>
          <a:p>
            <a:endParaRPr lang="es-ES" dirty="0"/>
          </a:p>
          <a:p>
            <a:r>
              <a:rPr lang="es-ES" dirty="0" smtClean="0"/>
              <a:t>Manifestaciones</a:t>
            </a:r>
          </a:p>
          <a:p>
            <a:r>
              <a:rPr lang="es-ES" dirty="0" smtClean="0"/>
              <a:t>-Antipatía </a:t>
            </a:r>
            <a:r>
              <a:rPr lang="es-ES" dirty="0"/>
              <a:t>o simpatía excesiva</a:t>
            </a:r>
            <a:r>
              <a:rPr lang="es-ES" dirty="0" smtClean="0"/>
              <a:t>.</a:t>
            </a:r>
          </a:p>
          <a:p>
            <a:r>
              <a:rPr lang="es-ES" dirty="0" smtClean="0"/>
              <a:t>-Evitación </a:t>
            </a:r>
            <a:r>
              <a:rPr lang="es-ES" dirty="0"/>
              <a:t>de ciertos temas</a:t>
            </a:r>
            <a:r>
              <a:rPr lang="es-ES" dirty="0" smtClean="0"/>
              <a:t>.</a:t>
            </a:r>
          </a:p>
          <a:p>
            <a:r>
              <a:rPr lang="es-ES" dirty="0" smtClean="0"/>
              <a:t>-</a:t>
            </a:r>
            <a:r>
              <a:rPr lang="es-ES" dirty="0" err="1" smtClean="0"/>
              <a:t>Sobreidentificación</a:t>
            </a:r>
            <a:r>
              <a:rPr lang="es-ES" dirty="0" smtClean="0"/>
              <a:t> </a:t>
            </a:r>
            <a:r>
              <a:rPr lang="es-ES" dirty="0"/>
              <a:t>con el paciente</a:t>
            </a:r>
            <a:r>
              <a:rPr lang="es-ES" dirty="0" smtClean="0"/>
              <a:t>.</a:t>
            </a:r>
          </a:p>
          <a:p>
            <a:endParaRPr lang="es-ES" dirty="0"/>
          </a:p>
          <a:p>
            <a:r>
              <a:rPr lang="es-ES" dirty="0" smtClean="0"/>
              <a:t>Riesgos:</a:t>
            </a:r>
          </a:p>
          <a:p>
            <a:r>
              <a:rPr lang="es-ES" dirty="0" smtClean="0"/>
              <a:t>-Juicio </a:t>
            </a:r>
            <a:r>
              <a:rPr lang="es-ES" dirty="0"/>
              <a:t>clínico distorsionado</a:t>
            </a:r>
            <a:r>
              <a:rPr lang="es-ES" dirty="0" smtClean="0"/>
              <a:t>.</a:t>
            </a:r>
          </a:p>
          <a:p>
            <a:r>
              <a:rPr lang="es-ES" dirty="0" smtClean="0"/>
              <a:t>-Ruptura </a:t>
            </a:r>
            <a:r>
              <a:rPr lang="es-ES" dirty="0"/>
              <a:t>de la neutralidad técnica</a:t>
            </a:r>
            <a:r>
              <a:rPr lang="es-ES" dirty="0" smtClean="0"/>
              <a:t>.</a:t>
            </a:r>
          </a:p>
          <a:p>
            <a:r>
              <a:rPr lang="es-ES" dirty="0" smtClean="0"/>
              <a:t>-Decisiones </a:t>
            </a:r>
            <a:r>
              <a:rPr lang="es-ES" dirty="0"/>
              <a:t>clínicas erróneas.</a:t>
            </a:r>
          </a:p>
        </p:txBody>
      </p:sp>
    </p:spTree>
    <p:extLst>
      <p:ext uri="{BB962C8B-B14F-4D97-AF65-F5344CB8AC3E}">
        <p14:creationId xmlns:p14="http://schemas.microsoft.com/office/powerpoint/2010/main" val="33557563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810781"/>
            <a:ext cx="11843913" cy="3416320"/>
          </a:xfrm>
          <a:prstGeom prst="rect">
            <a:avLst/>
          </a:prstGeom>
        </p:spPr>
        <p:txBody>
          <a:bodyPr wrap="square">
            <a:spAutoFit/>
          </a:bodyPr>
          <a:lstStyle/>
          <a:p>
            <a:r>
              <a:rPr lang="es-ES" b="1" dirty="0"/>
              <a:t>6.8. Gestión inadecuada del tiempo y del </a:t>
            </a:r>
            <a:r>
              <a:rPr lang="es-ES" b="1" dirty="0" smtClean="0"/>
              <a:t>encuadre</a:t>
            </a:r>
          </a:p>
          <a:p>
            <a:r>
              <a:rPr lang="es-ES" dirty="0" smtClean="0"/>
              <a:t>No </a:t>
            </a:r>
            <a:r>
              <a:rPr lang="es-ES" dirty="0"/>
              <a:t>delimitar adecuadamente el marco temporal y los objetivos de la entrevista</a:t>
            </a:r>
            <a:r>
              <a:rPr lang="es-ES" dirty="0" smtClean="0"/>
              <a:t>.</a:t>
            </a:r>
          </a:p>
          <a:p>
            <a:endParaRPr lang="es-ES" dirty="0"/>
          </a:p>
          <a:p>
            <a:r>
              <a:rPr lang="es-ES" dirty="0" smtClean="0"/>
              <a:t>Manifestaciones:</a:t>
            </a:r>
          </a:p>
          <a:p>
            <a:r>
              <a:rPr lang="es-ES" dirty="0" smtClean="0"/>
              <a:t>-Entrevistas </a:t>
            </a:r>
            <a:r>
              <a:rPr lang="es-ES" dirty="0"/>
              <a:t>desorganizadas</a:t>
            </a:r>
            <a:r>
              <a:rPr lang="es-ES" dirty="0" smtClean="0"/>
              <a:t>.</a:t>
            </a:r>
          </a:p>
          <a:p>
            <a:r>
              <a:rPr lang="es-ES" dirty="0" smtClean="0"/>
              <a:t>-Pérdida </a:t>
            </a:r>
            <a:r>
              <a:rPr lang="es-ES" dirty="0"/>
              <a:t>del foco diagnóstico</a:t>
            </a:r>
            <a:r>
              <a:rPr lang="es-ES" dirty="0" smtClean="0"/>
              <a:t>.</a:t>
            </a:r>
          </a:p>
          <a:p>
            <a:r>
              <a:rPr lang="es-ES" dirty="0" smtClean="0"/>
              <a:t>-Sensación </a:t>
            </a:r>
            <a:r>
              <a:rPr lang="es-ES" dirty="0"/>
              <a:t>de caos o improvisación</a:t>
            </a:r>
            <a:r>
              <a:rPr lang="es-ES" dirty="0" smtClean="0"/>
              <a:t>.</a:t>
            </a:r>
          </a:p>
          <a:p>
            <a:endParaRPr lang="es-ES" dirty="0"/>
          </a:p>
          <a:p>
            <a:r>
              <a:rPr lang="es-ES" dirty="0" smtClean="0"/>
              <a:t>Riesgos:</a:t>
            </a:r>
          </a:p>
          <a:p>
            <a:r>
              <a:rPr lang="es-ES" dirty="0" smtClean="0"/>
              <a:t>-Información </a:t>
            </a:r>
            <a:r>
              <a:rPr lang="es-ES" dirty="0"/>
              <a:t>incompleta</a:t>
            </a:r>
            <a:r>
              <a:rPr lang="es-ES" dirty="0" smtClean="0"/>
              <a:t>.</a:t>
            </a:r>
          </a:p>
          <a:p>
            <a:r>
              <a:rPr lang="es-ES" dirty="0" smtClean="0"/>
              <a:t>-Frustración </a:t>
            </a:r>
            <a:r>
              <a:rPr lang="es-ES" dirty="0"/>
              <a:t>del paciente</a:t>
            </a:r>
            <a:r>
              <a:rPr lang="es-ES" dirty="0" smtClean="0"/>
              <a:t>.</a:t>
            </a:r>
          </a:p>
          <a:p>
            <a:r>
              <a:rPr lang="es-ES" dirty="0"/>
              <a:t>-</a:t>
            </a:r>
            <a:r>
              <a:rPr lang="es-ES" dirty="0" smtClean="0"/>
              <a:t>Ineficiencia </a:t>
            </a:r>
            <a:r>
              <a:rPr lang="es-ES" dirty="0"/>
              <a:t>clínica.</a:t>
            </a:r>
          </a:p>
        </p:txBody>
      </p:sp>
    </p:spTree>
    <p:extLst>
      <p:ext uri="{BB962C8B-B14F-4D97-AF65-F5344CB8AC3E}">
        <p14:creationId xmlns:p14="http://schemas.microsoft.com/office/powerpoint/2010/main" val="24172639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801354"/>
            <a:ext cx="11891047" cy="3416320"/>
          </a:xfrm>
          <a:prstGeom prst="rect">
            <a:avLst/>
          </a:prstGeom>
        </p:spPr>
        <p:txBody>
          <a:bodyPr wrap="square">
            <a:spAutoFit/>
          </a:bodyPr>
          <a:lstStyle/>
          <a:p>
            <a:r>
              <a:rPr lang="es-ES" b="1" dirty="0"/>
              <a:t>6.9. Errores en la comunicación </a:t>
            </a:r>
            <a:r>
              <a:rPr lang="es-ES" b="1" dirty="0" smtClean="0"/>
              <a:t>diagnóstica</a:t>
            </a:r>
          </a:p>
          <a:p>
            <a:r>
              <a:rPr lang="es-ES" dirty="0" smtClean="0"/>
              <a:t>Comunicar </a:t>
            </a:r>
            <a:r>
              <a:rPr lang="es-ES" dirty="0"/>
              <a:t>el diagnóstico de forma poco clara, alarmista o excesivamente técnica</a:t>
            </a:r>
            <a:r>
              <a:rPr lang="es-ES" dirty="0" smtClean="0"/>
              <a:t>.</a:t>
            </a:r>
          </a:p>
          <a:p>
            <a:endParaRPr lang="es-ES" dirty="0"/>
          </a:p>
          <a:p>
            <a:r>
              <a:rPr lang="es-ES" dirty="0" smtClean="0"/>
              <a:t>Manifestaciones:</a:t>
            </a:r>
          </a:p>
          <a:p>
            <a:r>
              <a:rPr lang="es-ES" dirty="0" smtClean="0"/>
              <a:t>-Uso </a:t>
            </a:r>
            <a:r>
              <a:rPr lang="es-ES" dirty="0"/>
              <a:t>de jerga clínica</a:t>
            </a:r>
            <a:r>
              <a:rPr lang="es-ES" dirty="0" smtClean="0"/>
              <a:t>.</a:t>
            </a:r>
          </a:p>
          <a:p>
            <a:r>
              <a:rPr lang="es-ES" dirty="0" smtClean="0"/>
              <a:t>-Falta </a:t>
            </a:r>
            <a:r>
              <a:rPr lang="es-ES" dirty="0"/>
              <a:t>de adaptación al nivel del paciente</a:t>
            </a:r>
            <a:r>
              <a:rPr lang="es-ES" dirty="0" smtClean="0"/>
              <a:t>.</a:t>
            </a:r>
          </a:p>
          <a:p>
            <a:r>
              <a:rPr lang="es-ES" dirty="0" smtClean="0"/>
              <a:t>-Ausencia </a:t>
            </a:r>
            <a:r>
              <a:rPr lang="es-ES" dirty="0"/>
              <a:t>de validación emocional</a:t>
            </a:r>
            <a:r>
              <a:rPr lang="es-ES" dirty="0" smtClean="0"/>
              <a:t>.</a:t>
            </a:r>
          </a:p>
          <a:p>
            <a:endParaRPr lang="es-ES" dirty="0" smtClean="0"/>
          </a:p>
          <a:p>
            <a:r>
              <a:rPr lang="es-ES" dirty="0" smtClean="0"/>
              <a:t>Riesgos:</a:t>
            </a:r>
          </a:p>
          <a:p>
            <a:r>
              <a:rPr lang="es-ES" dirty="0" smtClean="0"/>
              <a:t>-Rechazo </a:t>
            </a:r>
            <a:r>
              <a:rPr lang="es-ES" dirty="0"/>
              <a:t>del diagnóstico</a:t>
            </a:r>
            <a:r>
              <a:rPr lang="es-ES" dirty="0" smtClean="0"/>
              <a:t>.</a:t>
            </a:r>
          </a:p>
          <a:p>
            <a:r>
              <a:rPr lang="es-ES" dirty="0" smtClean="0"/>
              <a:t>-Aumento </a:t>
            </a:r>
            <a:r>
              <a:rPr lang="es-ES" dirty="0"/>
              <a:t>de ansiedad</a:t>
            </a:r>
            <a:r>
              <a:rPr lang="es-ES" dirty="0" smtClean="0"/>
              <a:t>.</a:t>
            </a:r>
          </a:p>
          <a:p>
            <a:r>
              <a:rPr lang="es-ES" dirty="0"/>
              <a:t>-</a:t>
            </a:r>
            <a:r>
              <a:rPr lang="es-ES" dirty="0" smtClean="0"/>
              <a:t>Deterioro </a:t>
            </a:r>
            <a:r>
              <a:rPr lang="es-ES" dirty="0"/>
              <a:t>de la alianza terapéutica.</a:t>
            </a:r>
          </a:p>
        </p:txBody>
      </p:sp>
    </p:spTree>
    <p:extLst>
      <p:ext uri="{BB962C8B-B14F-4D97-AF65-F5344CB8AC3E}">
        <p14:creationId xmlns:p14="http://schemas.microsoft.com/office/powerpoint/2010/main" val="12733903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924629"/>
            <a:ext cx="11909901" cy="3416320"/>
          </a:xfrm>
          <a:prstGeom prst="rect">
            <a:avLst/>
          </a:prstGeom>
        </p:spPr>
        <p:txBody>
          <a:bodyPr wrap="square">
            <a:spAutoFit/>
          </a:bodyPr>
          <a:lstStyle/>
          <a:p>
            <a:r>
              <a:rPr lang="es-ES" b="1" dirty="0"/>
              <a:t>6.10. Falta de integración de la información </a:t>
            </a:r>
            <a:r>
              <a:rPr lang="es-ES" b="1" dirty="0" smtClean="0"/>
              <a:t>recogida</a:t>
            </a:r>
          </a:p>
          <a:p>
            <a:r>
              <a:rPr lang="es-ES" dirty="0" smtClean="0"/>
              <a:t>Recoger </a:t>
            </a:r>
            <a:r>
              <a:rPr lang="es-ES" dirty="0"/>
              <a:t>mucha información sin articularla en una formulación clínica coherente</a:t>
            </a:r>
            <a:r>
              <a:rPr lang="es-ES" dirty="0" smtClean="0"/>
              <a:t>.</a:t>
            </a:r>
          </a:p>
          <a:p>
            <a:endParaRPr lang="es-ES" dirty="0"/>
          </a:p>
          <a:p>
            <a:r>
              <a:rPr lang="es-ES" dirty="0" smtClean="0"/>
              <a:t>Manifestaciones:</a:t>
            </a:r>
          </a:p>
          <a:p>
            <a:r>
              <a:rPr lang="es-ES" dirty="0" smtClean="0"/>
              <a:t>-Listas </a:t>
            </a:r>
            <a:r>
              <a:rPr lang="es-ES" dirty="0"/>
              <a:t>de datos inconexos</a:t>
            </a:r>
            <a:r>
              <a:rPr lang="es-ES" dirty="0" smtClean="0"/>
              <a:t>.</a:t>
            </a:r>
          </a:p>
          <a:p>
            <a:r>
              <a:rPr lang="es-ES" dirty="0" smtClean="0"/>
              <a:t>-Ausencia </a:t>
            </a:r>
            <a:r>
              <a:rPr lang="es-ES" dirty="0"/>
              <a:t>de hipótesis integradoras</a:t>
            </a:r>
            <a:r>
              <a:rPr lang="es-ES" dirty="0" smtClean="0"/>
              <a:t>.</a:t>
            </a:r>
          </a:p>
          <a:p>
            <a:r>
              <a:rPr lang="es-ES" dirty="0" smtClean="0"/>
              <a:t>-Diagnóstico </a:t>
            </a:r>
            <a:r>
              <a:rPr lang="es-ES" dirty="0"/>
              <a:t>sin comprensión dinámica</a:t>
            </a:r>
            <a:r>
              <a:rPr lang="es-ES" dirty="0" smtClean="0"/>
              <a:t>.</a:t>
            </a:r>
          </a:p>
          <a:p>
            <a:endParaRPr lang="es-ES" dirty="0"/>
          </a:p>
          <a:p>
            <a:r>
              <a:rPr lang="es-ES" dirty="0" smtClean="0"/>
              <a:t>Riesgos:</a:t>
            </a:r>
          </a:p>
          <a:p>
            <a:r>
              <a:rPr lang="es-ES" dirty="0" smtClean="0"/>
              <a:t>-Intervenciones </a:t>
            </a:r>
            <a:r>
              <a:rPr lang="es-ES" dirty="0"/>
              <a:t>poco eficaces</a:t>
            </a:r>
            <a:r>
              <a:rPr lang="es-ES" dirty="0" smtClean="0"/>
              <a:t>.</a:t>
            </a:r>
          </a:p>
          <a:p>
            <a:r>
              <a:rPr lang="es-ES" dirty="0" smtClean="0"/>
              <a:t>-Sensación </a:t>
            </a:r>
            <a:r>
              <a:rPr lang="es-ES" dirty="0"/>
              <a:t>de arbitrariedad clínica</a:t>
            </a:r>
            <a:r>
              <a:rPr lang="es-ES" dirty="0" smtClean="0"/>
              <a:t>.</a:t>
            </a:r>
          </a:p>
          <a:p>
            <a:r>
              <a:rPr lang="es-ES" dirty="0"/>
              <a:t>-</a:t>
            </a:r>
            <a:r>
              <a:rPr lang="es-ES" dirty="0" smtClean="0"/>
              <a:t>Empobrecimiento </a:t>
            </a:r>
            <a:r>
              <a:rPr lang="es-ES" dirty="0"/>
              <a:t>del razonamiento profesional.</a:t>
            </a:r>
          </a:p>
        </p:txBody>
      </p:sp>
    </p:spTree>
    <p:extLst>
      <p:ext uri="{BB962C8B-B14F-4D97-AF65-F5344CB8AC3E}">
        <p14:creationId xmlns:p14="http://schemas.microsoft.com/office/powerpoint/2010/main" val="13151171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CuadroTexto 1"/>
          <p:cNvSpPr txBox="1"/>
          <p:nvPr/>
        </p:nvSpPr>
        <p:spPr>
          <a:xfrm>
            <a:off x="2205873" y="197963"/>
            <a:ext cx="5552388" cy="369332"/>
          </a:xfrm>
          <a:prstGeom prst="rect">
            <a:avLst/>
          </a:prstGeom>
          <a:noFill/>
        </p:spPr>
        <p:txBody>
          <a:bodyPr wrap="square" rtlCol="0">
            <a:spAutoFit/>
          </a:bodyPr>
          <a:lstStyle/>
          <a:p>
            <a:r>
              <a:rPr lang="es-ES" b="1" dirty="0" smtClean="0"/>
              <a:t>LECTURAS RECOMENDADAS</a:t>
            </a:r>
            <a:endParaRPr lang="es-ES" b="1" dirty="0"/>
          </a:p>
        </p:txBody>
      </p:sp>
      <p:sp>
        <p:nvSpPr>
          <p:cNvPr id="3" name="Rectángulo 2"/>
          <p:cNvSpPr/>
          <p:nvPr/>
        </p:nvSpPr>
        <p:spPr>
          <a:xfrm>
            <a:off x="165834" y="924629"/>
            <a:ext cx="11891047" cy="4801314"/>
          </a:xfrm>
          <a:prstGeom prst="rect">
            <a:avLst/>
          </a:prstGeom>
        </p:spPr>
        <p:txBody>
          <a:bodyPr wrap="square">
            <a:spAutoFit/>
          </a:bodyPr>
          <a:lstStyle/>
          <a:p>
            <a:pPr algn="just">
              <a:buAutoNum type="arabicPeriod"/>
            </a:pPr>
            <a:r>
              <a:rPr lang="es-ES" b="1" dirty="0" smtClean="0"/>
              <a:t>Manuales </a:t>
            </a:r>
            <a:r>
              <a:rPr lang="es-ES" b="1" dirty="0"/>
              <a:t>clásicos y de referencia en Psicología </a:t>
            </a:r>
            <a:r>
              <a:rPr lang="es-ES" b="1" dirty="0" smtClean="0"/>
              <a:t>Clínica.</a:t>
            </a:r>
            <a:r>
              <a:rPr lang="es-ES" dirty="0" smtClean="0"/>
              <a:t> Estas </a:t>
            </a:r>
            <a:r>
              <a:rPr lang="es-ES" dirty="0"/>
              <a:t>obras proporcionan el marco conceptual general de la entrevista diagnóstica</a:t>
            </a:r>
            <a:r>
              <a:rPr lang="es-ES" dirty="0" smtClean="0"/>
              <a:t>.</a:t>
            </a:r>
          </a:p>
          <a:p>
            <a:pPr algn="just"/>
            <a:r>
              <a:rPr lang="es-ES" dirty="0"/>
              <a:t>-</a:t>
            </a:r>
            <a:r>
              <a:rPr lang="es-ES" dirty="0" smtClean="0"/>
              <a:t>Goldman</a:t>
            </a:r>
            <a:r>
              <a:rPr lang="es-ES" dirty="0"/>
              <a:t>, H. H. (2010).</a:t>
            </a:r>
            <a:r>
              <a:rPr lang="es-ES" dirty="0" err="1"/>
              <a:t>Review</a:t>
            </a:r>
            <a:r>
              <a:rPr lang="es-ES" dirty="0"/>
              <a:t> of General </a:t>
            </a:r>
            <a:r>
              <a:rPr lang="es-ES" dirty="0" err="1"/>
              <a:t>Psychiatry</a:t>
            </a:r>
            <a:r>
              <a:rPr lang="es-ES" dirty="0"/>
              <a:t>. McGraw-Hill.– Capítulos sobre evaluación clínica y entrevista psiquiátrica.– Muy útil para integrar entrevista psicológica y psicopatología</a:t>
            </a:r>
            <a:r>
              <a:rPr lang="es-ES" dirty="0" smtClean="0"/>
              <a:t>.</a:t>
            </a:r>
          </a:p>
          <a:p>
            <a:pPr algn="just"/>
            <a:r>
              <a:rPr lang="es-ES" dirty="0"/>
              <a:t>-</a:t>
            </a:r>
            <a:r>
              <a:rPr lang="es-ES" dirty="0" smtClean="0"/>
              <a:t>Morrison</a:t>
            </a:r>
            <a:r>
              <a:rPr lang="es-ES" dirty="0"/>
              <a:t>, J. (2014).</a:t>
            </a:r>
            <a:r>
              <a:rPr lang="es-ES" dirty="0" err="1"/>
              <a:t>The</a:t>
            </a:r>
            <a:r>
              <a:rPr lang="es-ES" dirty="0"/>
              <a:t> </a:t>
            </a:r>
            <a:r>
              <a:rPr lang="es-ES" dirty="0" err="1"/>
              <a:t>First</a:t>
            </a:r>
            <a:r>
              <a:rPr lang="es-ES" dirty="0"/>
              <a:t> Interview. </a:t>
            </a:r>
            <a:r>
              <a:rPr lang="es-ES" dirty="0" err="1"/>
              <a:t>Guilford</a:t>
            </a:r>
            <a:r>
              <a:rPr lang="es-ES" dirty="0"/>
              <a:t> </a:t>
            </a:r>
            <a:r>
              <a:rPr lang="es-ES" dirty="0" err="1"/>
              <a:t>Press</a:t>
            </a:r>
            <a:r>
              <a:rPr lang="es-ES" dirty="0"/>
              <a:t>.– Obra clásica centrada en la primera entrevista clínica.– Excelente para trabajar errores frecuentes, alianza y estructura</a:t>
            </a:r>
            <a:r>
              <a:rPr lang="es-ES" dirty="0" smtClean="0"/>
              <a:t>.</a:t>
            </a:r>
          </a:p>
          <a:p>
            <a:pPr algn="just"/>
            <a:r>
              <a:rPr lang="es-ES" dirty="0"/>
              <a:t>-</a:t>
            </a:r>
            <a:r>
              <a:rPr lang="es-ES" dirty="0" err="1" smtClean="0"/>
              <a:t>Trull</a:t>
            </a:r>
            <a:r>
              <a:rPr lang="es-ES" dirty="0"/>
              <a:t>, T. J., &amp; </a:t>
            </a:r>
            <a:r>
              <a:rPr lang="es-ES" dirty="0" err="1"/>
              <a:t>Prinstein</a:t>
            </a:r>
            <a:r>
              <a:rPr lang="es-ES" dirty="0"/>
              <a:t>, M. J. (2013).</a:t>
            </a:r>
            <a:r>
              <a:rPr lang="es-ES" dirty="0" err="1"/>
              <a:t>Clinical</a:t>
            </a:r>
            <a:r>
              <a:rPr lang="es-ES" dirty="0"/>
              <a:t> </a:t>
            </a:r>
            <a:r>
              <a:rPr lang="es-ES" dirty="0" err="1"/>
              <a:t>Psychology</a:t>
            </a:r>
            <a:r>
              <a:rPr lang="es-ES" dirty="0"/>
              <a:t>. </a:t>
            </a:r>
            <a:r>
              <a:rPr lang="es-ES" dirty="0" err="1"/>
              <a:t>Cengage</a:t>
            </a:r>
            <a:r>
              <a:rPr lang="es-ES" dirty="0"/>
              <a:t> </a:t>
            </a:r>
            <a:r>
              <a:rPr lang="es-ES" dirty="0" err="1"/>
              <a:t>Learning</a:t>
            </a:r>
            <a:r>
              <a:rPr lang="es-ES" dirty="0"/>
              <a:t>.– Enfoque integrador sobre evaluación, entrevista y diagnóstico</a:t>
            </a:r>
            <a:r>
              <a:rPr lang="es-ES" dirty="0" smtClean="0"/>
              <a:t>.</a:t>
            </a:r>
          </a:p>
          <a:p>
            <a:pPr algn="just"/>
            <a:endParaRPr lang="es-ES" dirty="0"/>
          </a:p>
          <a:p>
            <a:pPr algn="just"/>
            <a:r>
              <a:rPr lang="es-ES" b="1" dirty="0" smtClean="0"/>
              <a:t>2</a:t>
            </a:r>
            <a:r>
              <a:rPr lang="es-ES" b="1" dirty="0"/>
              <a:t>. Entrevista clínica y evaluación </a:t>
            </a:r>
            <a:r>
              <a:rPr lang="es-ES" b="1" dirty="0" smtClean="0"/>
              <a:t>psicológica</a:t>
            </a:r>
            <a:r>
              <a:rPr lang="es-ES" dirty="0" smtClean="0"/>
              <a:t>. Lecturas </a:t>
            </a:r>
            <a:r>
              <a:rPr lang="es-ES" dirty="0"/>
              <a:t>específicas sobre técnica de entrevista y proceso evaluativo</a:t>
            </a:r>
            <a:r>
              <a:rPr lang="es-ES" dirty="0" smtClean="0"/>
              <a:t>.</a:t>
            </a:r>
          </a:p>
          <a:p>
            <a:pPr algn="just"/>
            <a:r>
              <a:rPr lang="es-ES" dirty="0"/>
              <a:t>-</a:t>
            </a:r>
            <a:r>
              <a:rPr lang="es-ES" dirty="0" err="1" smtClean="0"/>
              <a:t>Groth-Marnat</a:t>
            </a:r>
            <a:r>
              <a:rPr lang="es-ES" dirty="0"/>
              <a:t>, G., &amp; Wright, A. J. (2016).</a:t>
            </a:r>
            <a:r>
              <a:rPr lang="es-ES" dirty="0" err="1"/>
              <a:t>Handbook</a:t>
            </a:r>
            <a:r>
              <a:rPr lang="es-ES" dirty="0"/>
              <a:t> of </a:t>
            </a:r>
            <a:r>
              <a:rPr lang="es-ES" dirty="0" err="1"/>
              <a:t>Psychological</a:t>
            </a:r>
            <a:r>
              <a:rPr lang="es-ES" dirty="0"/>
              <a:t> </a:t>
            </a:r>
            <a:r>
              <a:rPr lang="es-ES" dirty="0" err="1"/>
              <a:t>Assessment</a:t>
            </a:r>
            <a:r>
              <a:rPr lang="es-ES" dirty="0"/>
              <a:t>. </a:t>
            </a:r>
            <a:r>
              <a:rPr lang="es-ES" dirty="0" err="1"/>
              <a:t>Wiley</a:t>
            </a:r>
            <a:r>
              <a:rPr lang="es-ES" dirty="0"/>
              <a:t>.– Referencia imprescindible.– Integra entrevista clínica, pruebas psicológicas y formulación</a:t>
            </a:r>
            <a:r>
              <a:rPr lang="es-ES" dirty="0" smtClean="0"/>
              <a:t>.</a:t>
            </a:r>
          </a:p>
          <a:p>
            <a:pPr algn="just"/>
            <a:r>
              <a:rPr lang="es-ES" dirty="0"/>
              <a:t>-</a:t>
            </a:r>
            <a:r>
              <a:rPr lang="es-ES" dirty="0" smtClean="0"/>
              <a:t>Fernández-Ballesteros</a:t>
            </a:r>
            <a:r>
              <a:rPr lang="es-ES" dirty="0"/>
              <a:t>, R. (2015).Evaluación psicológica. Pirámide.– Clásico en lengua española.– Muy adecuado para fundamentación teórica y docente</a:t>
            </a:r>
            <a:r>
              <a:rPr lang="es-ES" dirty="0" smtClean="0"/>
              <a:t>.</a:t>
            </a:r>
          </a:p>
          <a:p>
            <a:pPr algn="just"/>
            <a:r>
              <a:rPr lang="es-ES" dirty="0"/>
              <a:t>-</a:t>
            </a:r>
            <a:r>
              <a:rPr lang="es-ES" dirty="0" err="1" smtClean="0"/>
              <a:t>Haynes</a:t>
            </a:r>
            <a:r>
              <a:rPr lang="es-ES" dirty="0"/>
              <a:t>, S. N., Smith, G. T., &amp; </a:t>
            </a:r>
            <a:r>
              <a:rPr lang="es-ES" dirty="0" err="1"/>
              <a:t>Hunsley</a:t>
            </a:r>
            <a:r>
              <a:rPr lang="es-ES" dirty="0"/>
              <a:t>, J. (2011).</a:t>
            </a:r>
            <a:r>
              <a:rPr lang="es-ES" dirty="0" err="1"/>
              <a:t>Scientific</a:t>
            </a:r>
            <a:r>
              <a:rPr lang="es-ES" dirty="0"/>
              <a:t> </a:t>
            </a:r>
            <a:r>
              <a:rPr lang="es-ES" dirty="0" err="1"/>
              <a:t>Foundations</a:t>
            </a:r>
            <a:r>
              <a:rPr lang="es-ES" dirty="0"/>
              <a:t> of </a:t>
            </a:r>
            <a:r>
              <a:rPr lang="es-ES" dirty="0" err="1"/>
              <a:t>Clinical</a:t>
            </a:r>
            <a:r>
              <a:rPr lang="es-ES" dirty="0"/>
              <a:t> </a:t>
            </a:r>
            <a:r>
              <a:rPr lang="es-ES" dirty="0" err="1"/>
              <a:t>Assessment</a:t>
            </a:r>
            <a:r>
              <a:rPr lang="es-ES" dirty="0"/>
              <a:t>. </a:t>
            </a:r>
            <a:r>
              <a:rPr lang="es-ES" dirty="0" err="1"/>
              <a:t>Routledge</a:t>
            </a:r>
            <a:r>
              <a:rPr lang="es-ES" dirty="0"/>
              <a:t>.– Rigor metodológico aplicado a la entrevista</a:t>
            </a:r>
            <a:r>
              <a:rPr lang="es-ES" dirty="0" smtClean="0"/>
              <a:t>.</a:t>
            </a:r>
          </a:p>
          <a:p>
            <a:endParaRPr lang="es-ES" dirty="0"/>
          </a:p>
        </p:txBody>
      </p:sp>
    </p:spTree>
    <p:extLst>
      <p:ext uri="{BB962C8B-B14F-4D97-AF65-F5344CB8AC3E}">
        <p14:creationId xmlns:p14="http://schemas.microsoft.com/office/powerpoint/2010/main" val="11622555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5" y="1"/>
            <a:ext cx="1541046" cy="924628"/>
          </a:xfrm>
          <a:prstGeom prst="rect">
            <a:avLst/>
          </a:prstGeom>
        </p:spPr>
      </p:pic>
      <p:sp>
        <p:nvSpPr>
          <p:cNvPr id="2" name="Rectángulo 1"/>
          <p:cNvSpPr/>
          <p:nvPr/>
        </p:nvSpPr>
        <p:spPr>
          <a:xfrm>
            <a:off x="165834" y="784711"/>
            <a:ext cx="11891047" cy="5078313"/>
          </a:xfrm>
          <a:prstGeom prst="rect">
            <a:avLst/>
          </a:prstGeom>
        </p:spPr>
        <p:txBody>
          <a:bodyPr wrap="square">
            <a:spAutoFit/>
          </a:bodyPr>
          <a:lstStyle/>
          <a:p>
            <a:pPr algn="just"/>
            <a:r>
              <a:rPr lang="es-ES" b="1" dirty="0"/>
              <a:t>3. Entrevista diagnóstica estructurada y </a:t>
            </a:r>
            <a:r>
              <a:rPr lang="es-ES" b="1" dirty="0" smtClean="0"/>
              <a:t>semiestructurada</a:t>
            </a:r>
            <a:r>
              <a:rPr lang="es-ES" dirty="0" smtClean="0"/>
              <a:t>. Para </a:t>
            </a:r>
            <a:r>
              <a:rPr lang="es-ES" dirty="0"/>
              <a:t>profundizar en criterios diagnósticos y fiabilidad</a:t>
            </a:r>
            <a:r>
              <a:rPr lang="es-ES" dirty="0" smtClean="0"/>
              <a:t>.</a:t>
            </a:r>
          </a:p>
          <a:p>
            <a:pPr algn="just"/>
            <a:r>
              <a:rPr lang="es-ES" dirty="0"/>
              <a:t>-</a:t>
            </a:r>
            <a:r>
              <a:rPr lang="es-ES" dirty="0" err="1" smtClean="0"/>
              <a:t>First</a:t>
            </a:r>
            <a:r>
              <a:rPr lang="es-ES" dirty="0"/>
              <a:t>, M. B., Williams, J. B. W., </a:t>
            </a:r>
            <a:r>
              <a:rPr lang="es-ES" dirty="0" err="1"/>
              <a:t>Karg</a:t>
            </a:r>
            <a:r>
              <a:rPr lang="es-ES" dirty="0"/>
              <a:t>, R. S., &amp; </a:t>
            </a:r>
            <a:r>
              <a:rPr lang="es-ES" dirty="0" err="1"/>
              <a:t>Spitzer</a:t>
            </a:r>
            <a:r>
              <a:rPr lang="es-ES" dirty="0"/>
              <a:t>, R. L. (2016).</a:t>
            </a:r>
            <a:r>
              <a:rPr lang="es-ES" dirty="0" err="1"/>
              <a:t>Structured</a:t>
            </a:r>
            <a:r>
              <a:rPr lang="es-ES" dirty="0"/>
              <a:t> </a:t>
            </a:r>
            <a:r>
              <a:rPr lang="es-ES" dirty="0" err="1"/>
              <a:t>Clinical</a:t>
            </a:r>
            <a:r>
              <a:rPr lang="es-ES" dirty="0"/>
              <a:t> Interview </a:t>
            </a:r>
            <a:r>
              <a:rPr lang="es-ES" dirty="0" err="1"/>
              <a:t>for</a:t>
            </a:r>
            <a:r>
              <a:rPr lang="es-ES" dirty="0"/>
              <a:t> DSM-5 (SCID-5). APA.– Referencia técnica para entrevistas estructuradas.– Muy útil para comparar con la entrevista clínica abierta</a:t>
            </a:r>
            <a:r>
              <a:rPr lang="es-ES" dirty="0" smtClean="0"/>
              <a:t>.</a:t>
            </a:r>
          </a:p>
          <a:p>
            <a:pPr algn="just"/>
            <a:r>
              <a:rPr lang="es-ES" dirty="0"/>
              <a:t>-</a:t>
            </a:r>
            <a:r>
              <a:rPr lang="es-ES" dirty="0" smtClean="0"/>
              <a:t>American </a:t>
            </a:r>
            <a:r>
              <a:rPr lang="es-ES" dirty="0" err="1"/>
              <a:t>Psychiatric</a:t>
            </a:r>
            <a:r>
              <a:rPr lang="es-ES" dirty="0"/>
              <a:t> </a:t>
            </a:r>
            <a:r>
              <a:rPr lang="es-ES" dirty="0" err="1"/>
              <a:t>Association</a:t>
            </a:r>
            <a:r>
              <a:rPr lang="es-ES" dirty="0"/>
              <a:t> (2022).DSM-5-TR. APA.– No es un manual de entrevista, pero imprescindible para el encuadre diagnóstico</a:t>
            </a:r>
            <a:r>
              <a:rPr lang="es-ES" dirty="0" smtClean="0"/>
              <a:t>.</a:t>
            </a:r>
          </a:p>
          <a:p>
            <a:pPr algn="just"/>
            <a:endParaRPr lang="es-ES" dirty="0"/>
          </a:p>
          <a:p>
            <a:pPr algn="just"/>
            <a:r>
              <a:rPr lang="es-ES" dirty="0" smtClean="0"/>
              <a:t>4</a:t>
            </a:r>
            <a:r>
              <a:rPr lang="es-ES" dirty="0"/>
              <a:t>. </a:t>
            </a:r>
            <a:r>
              <a:rPr lang="es-ES" b="1" dirty="0"/>
              <a:t>Alianza terapéutica, contratransferencia y proceso </a:t>
            </a:r>
            <a:r>
              <a:rPr lang="es-ES" b="1" dirty="0" smtClean="0"/>
              <a:t>relacional</a:t>
            </a:r>
            <a:r>
              <a:rPr lang="es-ES" dirty="0" smtClean="0"/>
              <a:t>. Lecturas </a:t>
            </a:r>
            <a:r>
              <a:rPr lang="es-ES" dirty="0"/>
              <a:t>clave para los aspectos clínicos y relacionales de la entrevista</a:t>
            </a:r>
            <a:r>
              <a:rPr lang="es-ES" dirty="0" smtClean="0"/>
              <a:t>.</a:t>
            </a:r>
          </a:p>
          <a:p>
            <a:pPr algn="just"/>
            <a:r>
              <a:rPr lang="es-ES" dirty="0"/>
              <a:t>-</a:t>
            </a:r>
            <a:r>
              <a:rPr lang="es-ES" dirty="0" err="1" smtClean="0"/>
              <a:t>Gelso</a:t>
            </a:r>
            <a:r>
              <a:rPr lang="es-ES" dirty="0"/>
              <a:t>, C. J., &amp; Hayes, J. A. (2007).</a:t>
            </a:r>
            <a:r>
              <a:rPr lang="es-ES" dirty="0" err="1"/>
              <a:t>Countertransference</a:t>
            </a:r>
            <a:r>
              <a:rPr lang="es-ES" dirty="0"/>
              <a:t> and </a:t>
            </a:r>
            <a:r>
              <a:rPr lang="es-ES" dirty="0" err="1"/>
              <a:t>the</a:t>
            </a:r>
            <a:r>
              <a:rPr lang="es-ES" dirty="0"/>
              <a:t> </a:t>
            </a:r>
            <a:r>
              <a:rPr lang="es-ES" dirty="0" err="1"/>
              <a:t>Therapist’s</a:t>
            </a:r>
            <a:r>
              <a:rPr lang="es-ES" dirty="0"/>
              <a:t> </a:t>
            </a:r>
            <a:r>
              <a:rPr lang="es-ES" dirty="0" err="1"/>
              <a:t>Inner</a:t>
            </a:r>
            <a:r>
              <a:rPr lang="es-ES" dirty="0"/>
              <a:t> </a:t>
            </a:r>
            <a:r>
              <a:rPr lang="es-ES" dirty="0" err="1"/>
              <a:t>Experience</a:t>
            </a:r>
            <a:r>
              <a:rPr lang="es-ES" dirty="0"/>
              <a:t>. </a:t>
            </a:r>
            <a:r>
              <a:rPr lang="es-ES" dirty="0" err="1"/>
              <a:t>Routledge</a:t>
            </a:r>
            <a:r>
              <a:rPr lang="es-ES" dirty="0"/>
              <a:t>.– Referencia fundamental para trabajar contratransferencia</a:t>
            </a:r>
            <a:r>
              <a:rPr lang="es-ES" dirty="0" smtClean="0"/>
              <a:t>.</a:t>
            </a:r>
          </a:p>
          <a:p>
            <a:pPr algn="just"/>
            <a:r>
              <a:rPr lang="es-ES" dirty="0"/>
              <a:t>-</a:t>
            </a:r>
            <a:r>
              <a:rPr lang="es-ES" dirty="0" err="1" smtClean="0"/>
              <a:t>Horvath</a:t>
            </a:r>
            <a:r>
              <a:rPr lang="es-ES" dirty="0"/>
              <a:t>, A. O., Del Re, A. C., </a:t>
            </a:r>
            <a:r>
              <a:rPr lang="es-ES" dirty="0" err="1"/>
              <a:t>Flückiger</a:t>
            </a:r>
            <a:r>
              <a:rPr lang="es-ES" dirty="0"/>
              <a:t>, C., &amp; </a:t>
            </a:r>
            <a:r>
              <a:rPr lang="es-ES" dirty="0" err="1"/>
              <a:t>Symonds</a:t>
            </a:r>
            <a:r>
              <a:rPr lang="es-ES" dirty="0"/>
              <a:t>, D. (2011).Alliance in individual </a:t>
            </a:r>
            <a:r>
              <a:rPr lang="es-ES" dirty="0" err="1"/>
              <a:t>psychotherapy</a:t>
            </a:r>
            <a:r>
              <a:rPr lang="es-ES" dirty="0"/>
              <a:t>. </a:t>
            </a:r>
            <a:r>
              <a:rPr lang="es-ES" dirty="0" err="1"/>
              <a:t>Psychotherapy</a:t>
            </a:r>
            <a:r>
              <a:rPr lang="es-ES" dirty="0"/>
              <a:t>.– Aunque centrado en terapia, aplicable a la entrevista diagnóstica</a:t>
            </a:r>
            <a:r>
              <a:rPr lang="es-ES" dirty="0" smtClean="0"/>
              <a:t>.</a:t>
            </a:r>
          </a:p>
          <a:p>
            <a:pPr algn="just"/>
            <a:endParaRPr lang="es-ES" b="1" dirty="0"/>
          </a:p>
          <a:p>
            <a:pPr algn="just"/>
            <a:r>
              <a:rPr lang="es-ES" b="1" dirty="0" smtClean="0"/>
              <a:t>5</a:t>
            </a:r>
            <a:r>
              <a:rPr lang="es-ES" b="1" dirty="0"/>
              <a:t>. Psicopatología y formulación </a:t>
            </a:r>
            <a:r>
              <a:rPr lang="es-ES" b="1" dirty="0" smtClean="0"/>
              <a:t>clínica</a:t>
            </a:r>
            <a:r>
              <a:rPr lang="es-ES" dirty="0" smtClean="0"/>
              <a:t>. Para </a:t>
            </a:r>
            <a:r>
              <a:rPr lang="es-ES" dirty="0"/>
              <a:t>conectar entrevista, diagnóstico y comprensión del caso</a:t>
            </a:r>
            <a:r>
              <a:rPr lang="es-ES" dirty="0" smtClean="0"/>
              <a:t>.</a:t>
            </a:r>
          </a:p>
          <a:p>
            <a:pPr algn="just"/>
            <a:r>
              <a:rPr lang="es-ES" dirty="0"/>
              <a:t>-</a:t>
            </a:r>
            <a:r>
              <a:rPr lang="es-ES" dirty="0" smtClean="0"/>
              <a:t>Belloch</a:t>
            </a:r>
            <a:r>
              <a:rPr lang="es-ES" dirty="0"/>
              <a:t>, A., </a:t>
            </a:r>
            <a:r>
              <a:rPr lang="es-ES" dirty="0" err="1"/>
              <a:t>Sandín</a:t>
            </a:r>
            <a:r>
              <a:rPr lang="es-ES" dirty="0"/>
              <a:t>, B., &amp; Ramos, F. (2020).Manual de psicopatología. McGraw-Hill.– Excelente complemento para ilustrar la exploración clínica</a:t>
            </a:r>
            <a:r>
              <a:rPr lang="es-ES" dirty="0" smtClean="0"/>
              <a:t>.</a:t>
            </a:r>
          </a:p>
          <a:p>
            <a:pPr algn="just"/>
            <a:r>
              <a:rPr lang="es-ES" dirty="0"/>
              <a:t>-</a:t>
            </a:r>
            <a:r>
              <a:rPr lang="es-ES" dirty="0" err="1" smtClean="0"/>
              <a:t>Eells</a:t>
            </a:r>
            <a:r>
              <a:rPr lang="es-ES" dirty="0"/>
              <a:t>, T. D. (2015).</a:t>
            </a:r>
            <a:r>
              <a:rPr lang="es-ES" dirty="0" err="1"/>
              <a:t>Handbook</a:t>
            </a:r>
            <a:r>
              <a:rPr lang="es-ES" dirty="0"/>
              <a:t> of </a:t>
            </a:r>
            <a:r>
              <a:rPr lang="es-ES" dirty="0" err="1"/>
              <a:t>Psychotherapy</a:t>
            </a:r>
            <a:r>
              <a:rPr lang="es-ES" dirty="0"/>
              <a:t> Case </a:t>
            </a:r>
            <a:r>
              <a:rPr lang="es-ES" dirty="0" err="1"/>
              <a:t>Formulation</a:t>
            </a:r>
            <a:r>
              <a:rPr lang="es-ES" dirty="0"/>
              <a:t>. </a:t>
            </a:r>
            <a:r>
              <a:rPr lang="es-ES" dirty="0" err="1"/>
              <a:t>Guilford</a:t>
            </a:r>
            <a:r>
              <a:rPr lang="es-ES" dirty="0"/>
              <a:t> </a:t>
            </a:r>
            <a:r>
              <a:rPr lang="es-ES" dirty="0" err="1"/>
              <a:t>Press</a:t>
            </a:r>
            <a:r>
              <a:rPr lang="es-ES" dirty="0"/>
              <a:t>.– Ideal para trabajar la integración de la información obtenida en la entrevista.</a:t>
            </a:r>
            <a:endParaRPr lang="es-ES" dirty="0"/>
          </a:p>
        </p:txBody>
      </p:sp>
    </p:spTree>
    <p:extLst>
      <p:ext uri="{BB962C8B-B14F-4D97-AF65-F5344CB8AC3E}">
        <p14:creationId xmlns:p14="http://schemas.microsoft.com/office/powerpoint/2010/main" val="10646134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5834" y="0"/>
            <a:ext cx="2143125" cy="1285875"/>
          </a:xfrm>
          <a:prstGeom prst="rect">
            <a:avLst/>
          </a:prstGeom>
        </p:spPr>
      </p:pic>
      <p:pic>
        <p:nvPicPr>
          <p:cNvPr id="6" name="Imagen 5"/>
          <p:cNvPicPr>
            <a:picLocks noChangeAspect="1"/>
          </p:cNvPicPr>
          <p:nvPr/>
        </p:nvPicPr>
        <p:blipFill>
          <a:blip r:embed="rId3"/>
          <a:stretch>
            <a:fillRect/>
          </a:stretch>
        </p:blipFill>
        <p:spPr>
          <a:xfrm>
            <a:off x="2950590" y="2007909"/>
            <a:ext cx="6476214" cy="3700694"/>
          </a:xfrm>
          <a:prstGeom prst="rect">
            <a:avLst/>
          </a:prstGeom>
        </p:spPr>
      </p:pic>
      <p:sp>
        <p:nvSpPr>
          <p:cNvPr id="7" name="CuadroTexto 6"/>
          <p:cNvSpPr txBox="1"/>
          <p:nvPr/>
        </p:nvSpPr>
        <p:spPr>
          <a:xfrm>
            <a:off x="5279010" y="2073897"/>
            <a:ext cx="2875175" cy="646331"/>
          </a:xfrm>
          <a:prstGeom prst="rect">
            <a:avLst/>
          </a:prstGeom>
          <a:noFill/>
        </p:spPr>
        <p:txBody>
          <a:bodyPr wrap="square" rtlCol="0">
            <a:spAutoFit/>
          </a:bodyPr>
          <a:lstStyle/>
          <a:p>
            <a:r>
              <a:rPr lang="es-ES" b="1" dirty="0" smtClean="0"/>
              <a:t>¡GRACIAS POR </a:t>
            </a:r>
          </a:p>
          <a:p>
            <a:r>
              <a:rPr lang="es-ES" b="1" dirty="0" smtClean="0"/>
              <a:t>SU ATENCIÓN!</a:t>
            </a:r>
            <a:endParaRPr lang="es-ES" b="1" dirty="0"/>
          </a:p>
        </p:txBody>
      </p:sp>
    </p:spTree>
    <p:extLst>
      <p:ext uri="{BB962C8B-B14F-4D97-AF65-F5344CB8AC3E}">
        <p14:creationId xmlns:p14="http://schemas.microsoft.com/office/powerpoint/2010/main" val="15118068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3111</TotalTime>
  <Words>10643</Words>
  <Application>Microsoft Office PowerPoint</Application>
  <PresentationFormat>Panorámica</PresentationFormat>
  <Paragraphs>1134</Paragraphs>
  <Slides>76</Slides>
  <Notes>2</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76</vt:i4>
      </vt:variant>
    </vt:vector>
  </HeadingPairs>
  <TitlesOfParts>
    <vt:vector size="80"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ph_2k3@hotmail.com</dc:creator>
  <cp:lastModifiedBy>USUARIO</cp:lastModifiedBy>
  <cp:revision>327</cp:revision>
  <dcterms:created xsi:type="dcterms:W3CDTF">2025-09-02T13:20:34Z</dcterms:created>
  <dcterms:modified xsi:type="dcterms:W3CDTF">2026-01-10T18:57:06Z</dcterms:modified>
</cp:coreProperties>
</file>