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7" r:id="rId2"/>
    <p:sldId id="256" r:id="rId3"/>
    <p:sldId id="294" r:id="rId4"/>
    <p:sldId id="295" r:id="rId5"/>
    <p:sldId id="366" r:id="rId6"/>
    <p:sldId id="365" r:id="rId7"/>
    <p:sldId id="367" r:id="rId8"/>
    <p:sldId id="368" r:id="rId9"/>
    <p:sldId id="369" r:id="rId10"/>
    <p:sldId id="302" r:id="rId11"/>
    <p:sldId id="370" r:id="rId12"/>
    <p:sldId id="371" r:id="rId13"/>
    <p:sldId id="376" r:id="rId14"/>
    <p:sldId id="377" r:id="rId15"/>
    <p:sldId id="378" r:id="rId16"/>
    <p:sldId id="379" r:id="rId17"/>
    <p:sldId id="380" r:id="rId18"/>
    <p:sldId id="374" r:id="rId19"/>
    <p:sldId id="373" r:id="rId20"/>
    <p:sldId id="375" r:id="rId21"/>
    <p:sldId id="372"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14" r:id="rId41"/>
    <p:sldId id="405" r:id="rId42"/>
    <p:sldId id="415" r:id="rId43"/>
    <p:sldId id="416" r:id="rId44"/>
    <p:sldId id="417" r:id="rId45"/>
    <p:sldId id="418" r:id="rId46"/>
    <p:sldId id="406" r:id="rId47"/>
    <p:sldId id="419" r:id="rId48"/>
    <p:sldId id="420" r:id="rId49"/>
    <p:sldId id="407" r:id="rId50"/>
    <p:sldId id="408" r:id="rId51"/>
    <p:sldId id="409" r:id="rId52"/>
    <p:sldId id="410" r:id="rId53"/>
    <p:sldId id="411" r:id="rId54"/>
    <p:sldId id="412" r:id="rId55"/>
    <p:sldId id="296" r:id="rId56"/>
    <p:sldId id="297" r:id="rId57"/>
    <p:sldId id="381" r:id="rId58"/>
    <p:sldId id="382" r:id="rId59"/>
    <p:sldId id="383" r:id="rId60"/>
    <p:sldId id="384" r:id="rId61"/>
    <p:sldId id="385" r:id="rId62"/>
    <p:sldId id="386" r:id="rId63"/>
    <p:sldId id="301" r:id="rId64"/>
    <p:sldId id="303" r:id="rId65"/>
    <p:sldId id="304" r:id="rId66"/>
    <p:sldId id="305" r:id="rId67"/>
    <p:sldId id="306" r:id="rId68"/>
    <p:sldId id="298" r:id="rId69"/>
    <p:sldId id="307" r:id="rId70"/>
    <p:sldId id="360" r:id="rId71"/>
    <p:sldId id="361" r:id="rId72"/>
    <p:sldId id="362" r:id="rId73"/>
    <p:sldId id="413" r:id="rId74"/>
    <p:sldId id="293" r:id="rId7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2" clrIdx="0">
    <p:extLst>
      <p:ext uri="{19B8F6BF-5375-455C-9EA6-DF929625EA0E}">
        <p15:presenceInfo xmlns:p15="http://schemas.microsoft.com/office/powerpoint/2012/main" userId="ce797ecfbbb535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6" d="100"/>
          <a:sy n="66"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1-20T19:27:51.625" idx="2">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89C36-3F33-4669-901E-C298738DFC26}" type="datetimeFigureOut">
              <a:rPr lang="es-ES" smtClean="0"/>
              <a:t>22/01/2026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FAE64-7E23-41D5-A583-DA6E5405E3BE}" type="slidenum">
              <a:rPr lang="es-ES" smtClean="0"/>
              <a:t>‹Nº›</a:t>
            </a:fld>
            <a:endParaRPr lang="es-ES"/>
          </a:p>
        </p:txBody>
      </p:sp>
    </p:spTree>
    <p:extLst>
      <p:ext uri="{BB962C8B-B14F-4D97-AF65-F5344CB8AC3E}">
        <p14:creationId xmlns:p14="http://schemas.microsoft.com/office/powerpoint/2010/main" val="352476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22/01/2026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3755898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22/01/2026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109496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04D6ABFC-6E4B-48BB-8E95-F0C5F7ACB144}" type="datetimeFigureOut">
              <a:rPr lang="es-ES" smtClean="0"/>
              <a:t>22/01/2026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64883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04D6ABFC-6E4B-48BB-8E95-F0C5F7ACB144}" type="datetimeFigureOut">
              <a:rPr lang="es-ES" smtClean="0"/>
              <a:t>22/01/2026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236640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04D6ABFC-6E4B-48BB-8E95-F0C5F7ACB144}" type="datetimeFigureOut">
              <a:rPr lang="es-ES" smtClean="0"/>
              <a:t>22/01/2026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2596895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04D6ABFC-6E4B-48BB-8E95-F0C5F7ACB144}" type="datetimeFigureOut">
              <a:rPr lang="es-ES" smtClean="0"/>
              <a:t>22/01/2026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45706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4D6ABFC-6E4B-48BB-8E95-F0C5F7ACB144}" type="datetimeFigureOut">
              <a:rPr lang="es-ES" smtClean="0"/>
              <a:t>22/01/2026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990445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4D6ABFC-6E4B-48BB-8E95-F0C5F7ACB144}" type="datetimeFigureOut">
              <a:rPr lang="es-ES" smtClean="0"/>
              <a:t>22/01/2026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418270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4D6ABFC-6E4B-48BB-8E95-F0C5F7ACB144}" type="datetimeFigureOut">
              <a:rPr lang="es-ES" smtClean="0"/>
              <a:t>22/01/2026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339148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22/01/2026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66168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22/01/2026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38148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6ABFC-6E4B-48BB-8E95-F0C5F7ACB144}" type="datetimeFigureOut">
              <a:rPr lang="es-ES" smtClean="0"/>
              <a:t>22/01/2026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034FC0-7BFA-42B2-8DFB-9BEA6AA4851F}" type="slidenum">
              <a:rPr lang="es-ES" smtClean="0"/>
              <a:t>‹Nº›</a:t>
            </a:fld>
            <a:endParaRPr lang="es-ES"/>
          </a:p>
        </p:txBody>
      </p:sp>
    </p:spTree>
    <p:extLst>
      <p:ext uri="{BB962C8B-B14F-4D97-AF65-F5344CB8AC3E}">
        <p14:creationId xmlns:p14="http://schemas.microsoft.com/office/powerpoint/2010/main" val="2626555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577775" y="1201003"/>
            <a:ext cx="3980597" cy="2388358"/>
          </a:xfrm>
          <a:prstGeom prst="rect">
            <a:avLst/>
          </a:prstGeom>
        </p:spPr>
      </p:pic>
      <p:sp>
        <p:nvSpPr>
          <p:cNvPr id="2" name="Rectángulo 1"/>
          <p:cNvSpPr/>
          <p:nvPr/>
        </p:nvSpPr>
        <p:spPr>
          <a:xfrm>
            <a:off x="1542197" y="3404695"/>
            <a:ext cx="9376012" cy="1938992"/>
          </a:xfrm>
          <a:prstGeom prst="rect">
            <a:avLst/>
          </a:prstGeom>
        </p:spPr>
        <p:txBody>
          <a:bodyPr wrap="square">
            <a:spAutoFit/>
          </a:bodyPr>
          <a:lstStyle/>
          <a:p>
            <a:pPr algn="ctr"/>
            <a:r>
              <a:rPr lang="es-ES" sz="2400" dirty="0" smtClean="0">
                <a:solidFill>
                  <a:srgbClr val="FF0000"/>
                </a:solidFill>
              </a:rPr>
              <a:t>MÁSTER INTERNACIONAL EN PSICOLOGÍA CLÍNICA</a:t>
            </a:r>
          </a:p>
          <a:p>
            <a:pPr algn="ctr"/>
            <a:endParaRPr lang="es-ES" sz="2400" dirty="0">
              <a:solidFill>
                <a:srgbClr val="FF0000"/>
              </a:solidFill>
            </a:endParaRPr>
          </a:p>
          <a:p>
            <a:pPr algn="ctr"/>
            <a:r>
              <a:rPr lang="es-ES" sz="2400" dirty="0" smtClean="0">
                <a:solidFill>
                  <a:srgbClr val="FF0000"/>
                </a:solidFill>
              </a:rPr>
              <a:t>Evaluación psicológica y formulación del caso</a:t>
            </a:r>
          </a:p>
          <a:p>
            <a:pPr algn="ctr"/>
            <a:endParaRPr lang="es-ES" sz="2400" dirty="0">
              <a:solidFill>
                <a:srgbClr val="FF0000"/>
              </a:solidFill>
            </a:endParaRPr>
          </a:p>
          <a:p>
            <a:pPr algn="ctr"/>
            <a:r>
              <a:rPr lang="es-ES" sz="2400" dirty="0" smtClean="0"/>
              <a:t>Dr. Juan Carlos Fernández Rodríguez</a:t>
            </a:r>
            <a:endParaRPr lang="es-ES" sz="2400" dirty="0"/>
          </a:p>
        </p:txBody>
      </p:sp>
    </p:spTree>
    <p:extLst>
      <p:ext uri="{BB962C8B-B14F-4D97-AF65-F5344CB8AC3E}">
        <p14:creationId xmlns:p14="http://schemas.microsoft.com/office/powerpoint/2010/main" val="96871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898210" y="139149"/>
            <a:ext cx="7109988" cy="369332"/>
          </a:xfrm>
          <a:prstGeom prst="rect">
            <a:avLst/>
          </a:prstGeom>
        </p:spPr>
        <p:txBody>
          <a:bodyPr wrap="square">
            <a:spAutoFit/>
          </a:bodyPr>
          <a:lstStyle/>
          <a:p>
            <a:r>
              <a:rPr lang="es-ES" b="1" dirty="0" smtClean="0"/>
              <a:t>TEMA 1. INTRODUCCIÓN A LA EVALUACIÓN PSICOLÓGICA CLÍNICA</a:t>
            </a:r>
            <a:endParaRPr lang="es-ES" b="1" dirty="0"/>
          </a:p>
        </p:txBody>
      </p:sp>
      <p:sp>
        <p:nvSpPr>
          <p:cNvPr id="4" name="Rectángulo 3"/>
          <p:cNvSpPr/>
          <p:nvPr/>
        </p:nvSpPr>
        <p:spPr>
          <a:xfrm>
            <a:off x="277639" y="924629"/>
            <a:ext cx="11790630" cy="4524315"/>
          </a:xfrm>
          <a:prstGeom prst="rect">
            <a:avLst/>
          </a:prstGeom>
        </p:spPr>
        <p:txBody>
          <a:bodyPr wrap="square">
            <a:spAutoFit/>
          </a:bodyPr>
          <a:lstStyle/>
          <a:p>
            <a:pPr algn="just"/>
            <a:r>
              <a:rPr lang="es-ES" dirty="0"/>
              <a:t>La evaluación psicológica constituye el </a:t>
            </a:r>
            <a:r>
              <a:rPr lang="es-ES" b="1" dirty="0"/>
              <a:t>núcleo estructural de la práctica clínica</a:t>
            </a:r>
            <a:r>
              <a:rPr lang="es-ES" dirty="0"/>
              <a:t>, en tanto que permite comprender de manera rigurosa y fundamentada los problemas psicológicos que presenta una persona, así como orientar de forma adecuada las decisiones </a:t>
            </a:r>
            <a:r>
              <a:rPr lang="es-ES" b="1" dirty="0"/>
              <a:t>diagnósticas, terapéuticas y de seguimiento</a:t>
            </a:r>
            <a:r>
              <a:rPr lang="es-ES" dirty="0"/>
              <a:t>. </a:t>
            </a:r>
            <a:endParaRPr lang="es-ES" dirty="0" smtClean="0"/>
          </a:p>
          <a:p>
            <a:pPr algn="just"/>
            <a:endParaRPr lang="es-ES" dirty="0"/>
          </a:p>
          <a:p>
            <a:pPr algn="just"/>
            <a:r>
              <a:rPr lang="es-ES" dirty="0" smtClean="0"/>
              <a:t>Lejos </a:t>
            </a:r>
            <a:r>
              <a:rPr lang="es-ES" dirty="0"/>
              <a:t>de concebirse como un acto </a:t>
            </a:r>
            <a:r>
              <a:rPr lang="es-ES" dirty="0" smtClean="0"/>
              <a:t>puntual </a:t>
            </a:r>
            <a:r>
              <a:rPr lang="es-ES" dirty="0"/>
              <a:t>o meramente instrumental, la evaluación </a:t>
            </a:r>
            <a:r>
              <a:rPr lang="es-ES" dirty="0" smtClean="0"/>
              <a:t>psicológica </a:t>
            </a:r>
            <a:r>
              <a:rPr lang="es-ES" b="1" dirty="0" smtClean="0"/>
              <a:t>debe entenderse como un proceso continuo, dinámico y contextualizado</a:t>
            </a:r>
            <a:r>
              <a:rPr lang="es-ES" dirty="0" smtClean="0"/>
              <a:t>, </a:t>
            </a:r>
            <a:r>
              <a:rPr lang="es-ES" dirty="0"/>
              <a:t>que se inicia con la demanda del paciente y se mantiene activo a lo largo de toda la intervención</a:t>
            </a:r>
            <a:r>
              <a:rPr lang="es-ES" dirty="0" smtClean="0"/>
              <a:t>.</a:t>
            </a:r>
          </a:p>
          <a:p>
            <a:pPr algn="just"/>
            <a:endParaRPr lang="es-ES" dirty="0"/>
          </a:p>
          <a:p>
            <a:pPr algn="just"/>
            <a:r>
              <a:rPr lang="es-ES" dirty="0" smtClean="0"/>
              <a:t>Desde </a:t>
            </a:r>
            <a:r>
              <a:rPr lang="es-ES" dirty="0"/>
              <a:t>una perspectiva clínica, evaluar no equivale únicamente a administrar pruebas o asignar etiquetas diagnósticas, sino a </a:t>
            </a:r>
            <a:r>
              <a:rPr lang="es-ES" b="1" dirty="0"/>
              <a:t>formular hipótesis explicativas sobre el origen, el mantenimiento y la función de los síntomas </a:t>
            </a:r>
            <a:r>
              <a:rPr lang="es-ES" dirty="0"/>
              <a:t>en la vida del paciente. </a:t>
            </a:r>
            <a:endParaRPr lang="es-ES" dirty="0" smtClean="0"/>
          </a:p>
          <a:p>
            <a:pPr algn="just"/>
            <a:endParaRPr lang="es-ES" dirty="0"/>
          </a:p>
          <a:p>
            <a:pPr algn="just"/>
            <a:r>
              <a:rPr lang="es-ES" dirty="0" smtClean="0"/>
              <a:t>Por </a:t>
            </a:r>
            <a:r>
              <a:rPr lang="es-ES" dirty="0"/>
              <a:t>ejemplo, dos personas que cumplen criterios diagnósticos similares de un trastorno de ansiedad pueden presentar problemáticas clínicas radicalmente distintas si, en un caso, la ansiedad cumple una función de evitación del conflicto interpersonal y, en otro, está asociada a un estilo cognitivo rígido y perfeccionista vinculado al rendimiento laboral. La evaluación psicológica permite precisamente captar estas diferencias clínicas relevantes, que no siempre quedan reflejadas en una clasificación diagnóstica.</a:t>
            </a:r>
          </a:p>
        </p:txBody>
      </p:sp>
    </p:spTree>
    <p:extLst>
      <p:ext uri="{BB962C8B-B14F-4D97-AF65-F5344CB8AC3E}">
        <p14:creationId xmlns:p14="http://schemas.microsoft.com/office/powerpoint/2010/main" val="2817145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32371" y="766939"/>
            <a:ext cx="11844951" cy="5632311"/>
          </a:xfrm>
          <a:prstGeom prst="rect">
            <a:avLst/>
          </a:prstGeom>
        </p:spPr>
        <p:txBody>
          <a:bodyPr wrap="square">
            <a:spAutoFit/>
          </a:bodyPr>
          <a:lstStyle/>
          <a:p>
            <a:r>
              <a:rPr lang="es-ES" b="1" dirty="0"/>
              <a:t>Evaluación, diagnóstico y formulación del caso: una necesaria diferenciación </a:t>
            </a:r>
            <a:r>
              <a:rPr lang="es-ES" b="1" dirty="0" smtClean="0"/>
              <a:t>conceptual</a:t>
            </a:r>
          </a:p>
          <a:p>
            <a:endParaRPr lang="es-ES" dirty="0"/>
          </a:p>
          <a:p>
            <a:pPr algn="just"/>
            <a:r>
              <a:rPr lang="es-ES" dirty="0" smtClean="0"/>
              <a:t>Uno </a:t>
            </a:r>
            <a:r>
              <a:rPr lang="es-ES" dirty="0"/>
              <a:t>de los errores más frecuentes en la práctica clínica —especialmente en las primeras etapas de formación— es la </a:t>
            </a:r>
            <a:r>
              <a:rPr lang="es-ES" b="1" dirty="0"/>
              <a:t>confusión entre evaluación psicológica, diagnóstico y formulación del caso</a:t>
            </a:r>
            <a:r>
              <a:rPr lang="es-ES" dirty="0"/>
              <a:t>, utilizándolos de forma indistinta cuando, en realidad, cumplen funciones diferentes y complementarias</a:t>
            </a:r>
            <a:r>
              <a:rPr lang="es-ES" dirty="0" smtClean="0"/>
              <a:t>.</a:t>
            </a:r>
          </a:p>
          <a:p>
            <a:pPr algn="just"/>
            <a:endParaRPr lang="es-ES" dirty="0"/>
          </a:p>
          <a:p>
            <a:pPr algn="just"/>
            <a:r>
              <a:rPr lang="es-ES" dirty="0" smtClean="0"/>
              <a:t>La </a:t>
            </a:r>
            <a:r>
              <a:rPr lang="es-ES" b="1" dirty="0"/>
              <a:t>evaluación psicológica </a:t>
            </a:r>
            <a:r>
              <a:rPr lang="es-ES" dirty="0"/>
              <a:t>hace referencia al proceso global de recogida, análisis e integración de información procedente de diversas fuentes (entrevista clínica, observación, pruebas psicométricas, </a:t>
            </a:r>
            <a:r>
              <a:rPr lang="es-ES" dirty="0" err="1"/>
              <a:t>autorregistros</a:t>
            </a:r>
            <a:r>
              <a:rPr lang="es-ES" dirty="0"/>
              <a:t>, informantes externos, etc.). Su finalidad es </a:t>
            </a:r>
            <a:r>
              <a:rPr lang="es-ES" b="1" dirty="0"/>
              <a:t>comprender el funcionamiento psicológico del paciente </a:t>
            </a:r>
            <a:r>
              <a:rPr lang="es-ES" dirty="0"/>
              <a:t>en relación con su contexto vital</a:t>
            </a:r>
            <a:r>
              <a:rPr lang="es-ES" dirty="0" smtClean="0"/>
              <a:t>.</a:t>
            </a:r>
          </a:p>
          <a:p>
            <a:endParaRPr lang="es-ES" dirty="0"/>
          </a:p>
          <a:p>
            <a:pPr algn="just"/>
            <a:r>
              <a:rPr lang="es-ES" dirty="0" smtClean="0"/>
              <a:t>El </a:t>
            </a:r>
            <a:r>
              <a:rPr lang="es-ES" b="1" dirty="0"/>
              <a:t>diagnóstico</a:t>
            </a:r>
            <a:r>
              <a:rPr lang="es-ES" dirty="0"/>
              <a:t>, por su parte, consiste en la </a:t>
            </a:r>
            <a:r>
              <a:rPr lang="es-ES" b="1" dirty="0"/>
              <a:t>asignación de una categoría clínica </a:t>
            </a:r>
            <a:r>
              <a:rPr lang="es-ES" dirty="0"/>
              <a:t>basada en sistemas clasificatorios estandarizados. Su utilidad reside en facilitar un lenguaje común entre profesionales, orientar decisiones administrativas o sanitarias y apoyar la comunicación científica. Sin embargo, el diagnóstico, </a:t>
            </a:r>
            <a:r>
              <a:rPr lang="es-ES" b="1" dirty="0"/>
              <a:t>por sí solo, no explica por qué una persona presenta un determinado problema</a:t>
            </a:r>
            <a:r>
              <a:rPr lang="es-ES" dirty="0"/>
              <a:t> ni cómo este se mantiene en el tiempo</a:t>
            </a:r>
            <a:r>
              <a:rPr lang="es-ES" dirty="0" smtClean="0"/>
              <a:t>.</a:t>
            </a:r>
          </a:p>
          <a:p>
            <a:endParaRPr lang="es-ES" dirty="0"/>
          </a:p>
          <a:p>
            <a:pPr algn="just"/>
            <a:r>
              <a:rPr lang="es-ES" dirty="0" smtClean="0"/>
              <a:t>La </a:t>
            </a:r>
            <a:r>
              <a:rPr lang="es-ES" b="1" dirty="0"/>
              <a:t>formulación del caso clínico </a:t>
            </a:r>
            <a:r>
              <a:rPr lang="es-ES" dirty="0"/>
              <a:t>representa un </a:t>
            </a:r>
            <a:r>
              <a:rPr lang="es-ES" b="1" dirty="0"/>
              <a:t>nivel superior de integración</a:t>
            </a:r>
            <a:r>
              <a:rPr lang="es-ES" dirty="0"/>
              <a:t>, ya que articula la información obtenida en la evaluación para construir una </a:t>
            </a:r>
            <a:r>
              <a:rPr lang="es-ES" b="1" dirty="0"/>
              <a:t>hipótesis explicativa individualizada</a:t>
            </a:r>
            <a:r>
              <a:rPr lang="es-ES" dirty="0"/>
              <a:t>. Mientras el diagnóstico responde a la pregunta “¿qué le ocurre al paciente?”, la formulación responde a “¿por qué le ocurre, cómo se ha desarrollado el problema y qué factores lo mantienen?”. Por ejemplo, un diagnóstico de trastorno depresivo mayor puede resultar insuficiente si no se analiza el papel de una pérdida reciente, la ausencia de apoyo social o un estilo </a:t>
            </a:r>
            <a:r>
              <a:rPr lang="es-ES" dirty="0" err="1"/>
              <a:t>atribucional</a:t>
            </a:r>
            <a:r>
              <a:rPr lang="es-ES" dirty="0"/>
              <a:t> negativo en la persistencia de los síntomas.</a:t>
            </a:r>
          </a:p>
        </p:txBody>
      </p:sp>
    </p:spTree>
    <p:extLst>
      <p:ext uri="{BB962C8B-B14F-4D97-AF65-F5344CB8AC3E}">
        <p14:creationId xmlns:p14="http://schemas.microsoft.com/office/powerpoint/2010/main" val="363878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84327" cy="4801314"/>
          </a:xfrm>
          <a:prstGeom prst="rect">
            <a:avLst/>
          </a:prstGeom>
        </p:spPr>
        <p:txBody>
          <a:bodyPr wrap="square">
            <a:spAutoFit/>
          </a:bodyPr>
          <a:lstStyle/>
          <a:p>
            <a:r>
              <a:rPr lang="es-ES" b="1" dirty="0"/>
              <a:t>Hacia un enfoque integrador y basado en la evidencia en evaluación </a:t>
            </a:r>
            <a:r>
              <a:rPr lang="es-ES" b="1" dirty="0" smtClean="0"/>
              <a:t>clínica</a:t>
            </a:r>
          </a:p>
          <a:p>
            <a:endParaRPr lang="es-ES" dirty="0"/>
          </a:p>
          <a:p>
            <a:pPr algn="just"/>
            <a:r>
              <a:rPr lang="es-ES" dirty="0" smtClean="0"/>
              <a:t>La </a:t>
            </a:r>
            <a:r>
              <a:rPr lang="es-ES" dirty="0"/>
              <a:t>evaluación psicológica contemporánea se apoya en un </a:t>
            </a:r>
            <a:r>
              <a:rPr lang="es-ES" b="1" dirty="0"/>
              <a:t>enfoque integrador y basado en la evidencia</a:t>
            </a:r>
            <a:r>
              <a:rPr lang="es-ES" dirty="0"/>
              <a:t>, que combina el uso riguroso de </a:t>
            </a:r>
            <a:r>
              <a:rPr lang="es-ES" b="1" dirty="0"/>
              <a:t>instrumentos validados con el juicio clínico </a:t>
            </a:r>
            <a:r>
              <a:rPr lang="es-ES" dirty="0"/>
              <a:t>fundamentado y la </a:t>
            </a:r>
            <a:r>
              <a:rPr lang="es-ES" b="1" dirty="0"/>
              <a:t>consideración del contexto biopsicosocial </a:t>
            </a:r>
            <a:r>
              <a:rPr lang="es-ES" dirty="0"/>
              <a:t>del paciente. Este enfoque reconoce que ningún instrumento, por preciso que sea, sustituye la capacidad del clínico para integrar información y formular hipótesis coherentes</a:t>
            </a:r>
            <a:r>
              <a:rPr lang="es-ES" dirty="0" smtClean="0"/>
              <a:t>.</a:t>
            </a:r>
          </a:p>
          <a:p>
            <a:endParaRPr lang="es-ES" dirty="0"/>
          </a:p>
          <a:p>
            <a:pPr algn="just"/>
            <a:r>
              <a:rPr lang="es-ES" dirty="0" smtClean="0"/>
              <a:t>Desde </a:t>
            </a:r>
            <a:r>
              <a:rPr lang="es-ES" dirty="0"/>
              <a:t>esta perspectiva, </a:t>
            </a:r>
            <a:r>
              <a:rPr lang="es-ES" b="1" dirty="0"/>
              <a:t>la evaluación no se limita a confirmar hipótesis diagnósticas preexistentes</a:t>
            </a:r>
            <a:r>
              <a:rPr lang="es-ES" dirty="0"/>
              <a:t>, sino que implica una actitud clínica abierta, reflexiva y crítica. Por ejemplo, ante un paciente que refiere insomnio, la evaluación integradora no se limitaría a cuantificar la gravedad del síntoma, sino que exploraría sus antecedentes, su relación con la ansiedad, las rutinas diarias, las creencias disfuncionales sobre el sueño y las consecuencias funcionales del problema</a:t>
            </a:r>
            <a:r>
              <a:rPr lang="es-ES" dirty="0" smtClean="0"/>
              <a:t>.</a:t>
            </a:r>
          </a:p>
          <a:p>
            <a:endParaRPr lang="es-ES" dirty="0"/>
          </a:p>
          <a:p>
            <a:pPr algn="just"/>
            <a:r>
              <a:rPr lang="es-ES" dirty="0" smtClean="0"/>
              <a:t>Asimismo</a:t>
            </a:r>
            <a:r>
              <a:rPr lang="es-ES" dirty="0"/>
              <a:t>, este enfoque subraya la importancia de la </a:t>
            </a:r>
            <a:r>
              <a:rPr lang="es-ES" b="1" dirty="0"/>
              <a:t>evaluación como proceso ético</a:t>
            </a:r>
            <a:r>
              <a:rPr lang="es-ES" dirty="0"/>
              <a:t>, en el que el psicólogo debe </a:t>
            </a:r>
            <a:r>
              <a:rPr lang="es-ES" b="1" dirty="0"/>
              <a:t>garantizar la adecuación de los instrumentos utilizados, evitar interpretaciones reduccionistas y ofrecer al paciente una devolución comprensible y clínicamente útil. </a:t>
            </a:r>
            <a:r>
              <a:rPr lang="es-ES" dirty="0"/>
              <a:t>La evaluación, en este sentido, no es solo una herramienta técnica, sino también un acto relacional que contribuye al establecimiento de la alianza terapéutica y a la implicación activa del paciente en su proceso de cambio.</a:t>
            </a:r>
          </a:p>
        </p:txBody>
      </p:sp>
    </p:spTree>
    <p:extLst>
      <p:ext uri="{BB962C8B-B14F-4D97-AF65-F5344CB8AC3E}">
        <p14:creationId xmlns:p14="http://schemas.microsoft.com/office/powerpoint/2010/main" val="23734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697117"/>
            <a:ext cx="11875274" cy="5909310"/>
          </a:xfrm>
          <a:prstGeom prst="rect">
            <a:avLst/>
          </a:prstGeom>
        </p:spPr>
        <p:txBody>
          <a:bodyPr wrap="square">
            <a:spAutoFit/>
          </a:bodyPr>
          <a:lstStyle/>
          <a:p>
            <a:r>
              <a:rPr lang="es-ES" b="1" dirty="0"/>
              <a:t>El enfoque basado en la evidencia en la evaluación psicológica </a:t>
            </a:r>
            <a:r>
              <a:rPr lang="es-ES" b="1" dirty="0" smtClean="0"/>
              <a:t>clínica</a:t>
            </a:r>
          </a:p>
          <a:p>
            <a:endParaRPr lang="es-ES" b="1" dirty="0"/>
          </a:p>
          <a:p>
            <a:pPr algn="just"/>
            <a:r>
              <a:rPr lang="es-ES" dirty="0" smtClean="0"/>
              <a:t>El</a:t>
            </a:r>
            <a:r>
              <a:rPr lang="es-ES" b="1" dirty="0" smtClean="0"/>
              <a:t> </a:t>
            </a:r>
            <a:r>
              <a:rPr lang="es-ES" dirty="0"/>
              <a:t>enfoque basado en la evidencia constituye, en la actualidad, uno de los </a:t>
            </a:r>
            <a:r>
              <a:rPr lang="es-ES" b="1" dirty="0"/>
              <a:t>pilares fundamentales de la práctica psicológica clínica responsable</a:t>
            </a:r>
            <a:r>
              <a:rPr lang="es-ES" dirty="0"/>
              <a:t>, y adquiere una relevancia particular en el ámbito de la evaluación. Desde esta perspectiva, la evaluación psicológica </a:t>
            </a:r>
            <a:r>
              <a:rPr lang="es-ES" b="1" dirty="0"/>
              <a:t>no puede sustentarse únicamente en la experiencia personal del clínico ni en la aplicación rutinaria de instrumentos tradicionales</a:t>
            </a:r>
            <a:r>
              <a:rPr lang="es-ES" dirty="0"/>
              <a:t>, sino que debe integrarse en un marco de decisiones informadas por la mejor evidencia científica disponible, el juicio clínico experto y las características, valores y contexto del paciente</a:t>
            </a:r>
            <a:r>
              <a:rPr lang="es-ES" dirty="0" smtClean="0"/>
              <a:t>.</a:t>
            </a:r>
          </a:p>
          <a:p>
            <a:endParaRPr lang="es-ES" dirty="0"/>
          </a:p>
          <a:p>
            <a:pPr algn="just"/>
            <a:r>
              <a:rPr lang="es-ES" dirty="0" smtClean="0"/>
              <a:t>Aplicado </a:t>
            </a:r>
            <a:r>
              <a:rPr lang="es-ES" dirty="0"/>
              <a:t>a la evaluación psicológica, el enfoque basado en la evidencia implica, en primer lugar, la </a:t>
            </a:r>
            <a:r>
              <a:rPr lang="es-ES" b="1" dirty="0"/>
              <a:t>selección y utilización de procedimientos e instrumentos cuya validez, fiabilidad y utilidad clínica hayan sido empíricamente contrastadas</a:t>
            </a:r>
            <a:r>
              <a:rPr lang="es-ES" dirty="0"/>
              <a:t>. Esto supone un conocimiento actualizado de la literatura científica, así como una actitud crítica frente al uso indiscriminado de pruebas que, aun siendo populares o históricamente utilizadas, carecen de respaldo empírico suficiente o no resultan pertinentes para el problema clínico concreto que se evalúa</a:t>
            </a:r>
            <a:r>
              <a:rPr lang="es-ES" dirty="0" smtClean="0"/>
              <a:t>.</a:t>
            </a:r>
          </a:p>
          <a:p>
            <a:endParaRPr lang="es-ES" dirty="0"/>
          </a:p>
          <a:p>
            <a:pPr algn="just"/>
            <a:r>
              <a:rPr lang="es-ES" dirty="0" smtClean="0"/>
              <a:t>No </a:t>
            </a:r>
            <a:r>
              <a:rPr lang="es-ES" dirty="0"/>
              <a:t>obstante, evaluar desde la evidencia </a:t>
            </a:r>
            <a:r>
              <a:rPr lang="es-ES" b="1" dirty="0"/>
              <a:t>no significa reducir la práctica clínica a una aplicación mecánica de protocolos o cuestionarios estandarizados</a:t>
            </a:r>
            <a:r>
              <a:rPr lang="es-ES" dirty="0"/>
              <a:t>. Por el contrario, uno de los principios esenciales de este enfoque es el </a:t>
            </a:r>
            <a:r>
              <a:rPr lang="es-ES" b="1" dirty="0"/>
              <a:t>reconocimiento del juicio clínico como un componente activo y necesario</a:t>
            </a:r>
            <a:r>
              <a:rPr lang="es-ES" dirty="0"/>
              <a:t>, siempre que esté fundamentado y sea explícito. El profesional debe ser capaz de justificar por qué selecciona determinadas técnicas, cómo interpreta los resultados y de qué manera integra información potencialmente discrepante. Por ejemplo, un resultado elevado en una escala de ansiedad solo adquiere significado clínico cuando se interpreta a la luz del relato del paciente, su historia personal, el contexto actual y la observación directa de </a:t>
            </a:r>
            <a:r>
              <a:rPr lang="es-ES" dirty="0" smtClean="0"/>
              <a:t>su conducta.</a:t>
            </a:r>
            <a:endParaRPr lang="es-ES" dirty="0"/>
          </a:p>
        </p:txBody>
      </p:sp>
    </p:spTree>
    <p:extLst>
      <p:ext uri="{BB962C8B-B14F-4D97-AF65-F5344CB8AC3E}">
        <p14:creationId xmlns:p14="http://schemas.microsoft.com/office/powerpoint/2010/main" val="27422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68585" y="761667"/>
            <a:ext cx="11645775" cy="5909310"/>
          </a:xfrm>
          <a:prstGeom prst="rect">
            <a:avLst/>
          </a:prstGeom>
        </p:spPr>
        <p:txBody>
          <a:bodyPr wrap="square">
            <a:spAutoFit/>
          </a:bodyPr>
          <a:lstStyle/>
          <a:p>
            <a:pPr algn="just"/>
            <a:r>
              <a:rPr lang="es-ES" dirty="0" smtClean="0"/>
              <a:t>Desde </a:t>
            </a:r>
            <a:r>
              <a:rPr lang="es-ES" dirty="0"/>
              <a:t>esta óptica, </a:t>
            </a:r>
            <a:r>
              <a:rPr lang="es-ES" b="1" dirty="0"/>
              <a:t>la evaluación psicológica basada en la evidencia se concibe como un proceso hipotético-deductivo</a:t>
            </a:r>
            <a:r>
              <a:rPr lang="es-ES" dirty="0"/>
              <a:t>, en el que el </a:t>
            </a:r>
            <a:r>
              <a:rPr lang="es-ES" dirty="0" smtClean="0"/>
              <a:t>clínico:</a:t>
            </a:r>
          </a:p>
          <a:p>
            <a:pPr algn="just"/>
            <a:endParaRPr lang="es-ES" dirty="0" smtClean="0"/>
          </a:p>
          <a:p>
            <a:pPr marL="285750" indent="-285750" algn="just">
              <a:buFontTx/>
              <a:buChar char="-"/>
            </a:pPr>
            <a:r>
              <a:rPr lang="es-ES" dirty="0" smtClean="0"/>
              <a:t>formula </a:t>
            </a:r>
            <a:r>
              <a:rPr lang="es-ES" dirty="0"/>
              <a:t>hipótesis </a:t>
            </a:r>
            <a:r>
              <a:rPr lang="es-ES" dirty="0" smtClean="0"/>
              <a:t>provisionales</a:t>
            </a:r>
          </a:p>
          <a:p>
            <a:pPr marL="285750" indent="-285750" algn="just">
              <a:buFontTx/>
              <a:buChar char="-"/>
            </a:pPr>
            <a:r>
              <a:rPr lang="es-ES" dirty="0" smtClean="0"/>
              <a:t>las </a:t>
            </a:r>
            <a:r>
              <a:rPr lang="es-ES" dirty="0"/>
              <a:t>contrasta mediante la recogida sistemática de </a:t>
            </a:r>
            <a:r>
              <a:rPr lang="es-ES" dirty="0" smtClean="0"/>
              <a:t>datos</a:t>
            </a:r>
          </a:p>
          <a:p>
            <a:pPr marL="285750" indent="-285750" algn="just">
              <a:buFontTx/>
              <a:buChar char="-"/>
            </a:pPr>
            <a:r>
              <a:rPr lang="es-ES" dirty="0" smtClean="0"/>
              <a:t>las </a:t>
            </a:r>
            <a:r>
              <a:rPr lang="es-ES" dirty="0"/>
              <a:t>revisa en función de la información </a:t>
            </a:r>
            <a:r>
              <a:rPr lang="es-ES" dirty="0" smtClean="0"/>
              <a:t>obtenida.</a:t>
            </a:r>
          </a:p>
          <a:p>
            <a:pPr algn="just"/>
            <a:endParaRPr lang="es-ES" dirty="0"/>
          </a:p>
          <a:p>
            <a:pPr algn="just"/>
            <a:r>
              <a:rPr lang="es-ES" dirty="0" smtClean="0"/>
              <a:t>Este </a:t>
            </a:r>
            <a:r>
              <a:rPr lang="es-ES" dirty="0"/>
              <a:t>proceso evita uno de los sesgos más frecuentes en evaluación clínica: </a:t>
            </a:r>
            <a:r>
              <a:rPr lang="es-ES" b="1" dirty="0"/>
              <a:t>la tendencia a confirmar hipótesis iniciales sin someterlas a un contraste riguroso.</a:t>
            </a:r>
            <a:r>
              <a:rPr lang="es-ES" dirty="0"/>
              <a:t> Por ejemplo, ante un paciente que verbaliza tristeza y apatía, un enfoque basado en la evidencia obliga a explorar activamente diagnósticos alternativos, factores contextuales y variables </a:t>
            </a:r>
            <a:r>
              <a:rPr lang="es-ES" dirty="0" err="1"/>
              <a:t>transdiagnósticas</a:t>
            </a:r>
            <a:r>
              <a:rPr lang="es-ES" dirty="0"/>
              <a:t> antes de concluir la presencia de un trastorno depresivo</a:t>
            </a:r>
            <a:r>
              <a:rPr lang="es-ES" dirty="0" smtClean="0"/>
              <a:t>.</a:t>
            </a:r>
          </a:p>
          <a:p>
            <a:endParaRPr lang="es-ES" dirty="0"/>
          </a:p>
          <a:p>
            <a:pPr algn="just"/>
            <a:r>
              <a:rPr lang="es-ES" dirty="0" smtClean="0"/>
              <a:t>Asimismo</a:t>
            </a:r>
            <a:r>
              <a:rPr lang="es-ES" dirty="0"/>
              <a:t>, el </a:t>
            </a:r>
            <a:r>
              <a:rPr lang="es-ES" b="1" dirty="0"/>
              <a:t>enfoque basado en la evidencia enfatiza la utilidad clínica de la evaluación</a:t>
            </a:r>
            <a:r>
              <a:rPr lang="es-ES" dirty="0"/>
              <a:t>, entendida no solo como precisión diagnóstica, sino </a:t>
            </a:r>
            <a:r>
              <a:rPr lang="es-ES" b="1" dirty="0"/>
              <a:t>como capacidad para orientar decisiones terapéuticas concretas</a:t>
            </a:r>
            <a:r>
              <a:rPr lang="es-ES" dirty="0"/>
              <a:t>. Evaluar desde la evidencia implica preguntarse de forma sistemática</a:t>
            </a:r>
            <a:r>
              <a:rPr lang="es-ES" dirty="0" smtClean="0"/>
              <a:t>:</a:t>
            </a:r>
          </a:p>
          <a:p>
            <a:pPr algn="just"/>
            <a:r>
              <a:rPr lang="es-ES" dirty="0" smtClean="0"/>
              <a:t>¿</a:t>
            </a:r>
            <a:r>
              <a:rPr lang="es-ES" dirty="0"/>
              <a:t>qué información es relevante para este caso</a:t>
            </a:r>
            <a:r>
              <a:rPr lang="es-ES" dirty="0" smtClean="0"/>
              <a:t>?</a:t>
            </a:r>
          </a:p>
          <a:p>
            <a:pPr algn="just"/>
            <a:r>
              <a:rPr lang="es-ES" dirty="0" smtClean="0"/>
              <a:t>¿</a:t>
            </a:r>
            <a:r>
              <a:rPr lang="es-ES" dirty="0"/>
              <a:t>cómo va a influir en la formulación del caso?, </a:t>
            </a:r>
            <a:endParaRPr lang="es-ES" dirty="0" smtClean="0"/>
          </a:p>
          <a:p>
            <a:pPr algn="just"/>
            <a:r>
              <a:rPr lang="es-ES" dirty="0" smtClean="0"/>
              <a:t>¿</a:t>
            </a:r>
            <a:r>
              <a:rPr lang="es-ES" dirty="0"/>
              <a:t>de qué manera va a guiar el plan de intervención? </a:t>
            </a:r>
            <a:endParaRPr lang="es-ES" dirty="0" smtClean="0"/>
          </a:p>
          <a:p>
            <a:pPr algn="just"/>
            <a:endParaRPr lang="es-ES" dirty="0"/>
          </a:p>
          <a:p>
            <a:pPr algn="just"/>
            <a:r>
              <a:rPr lang="es-ES" dirty="0" smtClean="0"/>
              <a:t>En </a:t>
            </a:r>
            <a:r>
              <a:rPr lang="es-ES" dirty="0"/>
              <a:t>este sentido, </a:t>
            </a:r>
            <a:r>
              <a:rPr lang="es-ES" b="1" dirty="0"/>
              <a:t>una evaluación exhaustiva pero poco operativa puede resultar menos útil que una evaluación focalizada, coherente y clínicamente significativa</a:t>
            </a:r>
            <a:r>
              <a:rPr lang="es-ES" b="1" dirty="0" smtClean="0"/>
              <a:t>.</a:t>
            </a:r>
          </a:p>
        </p:txBody>
      </p:sp>
    </p:spTree>
    <p:extLst>
      <p:ext uri="{BB962C8B-B14F-4D97-AF65-F5344CB8AC3E}">
        <p14:creationId xmlns:p14="http://schemas.microsoft.com/office/powerpoint/2010/main" val="1115623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59533" y="826470"/>
            <a:ext cx="11817790" cy="3139321"/>
          </a:xfrm>
          <a:prstGeom prst="rect">
            <a:avLst/>
          </a:prstGeom>
        </p:spPr>
        <p:txBody>
          <a:bodyPr wrap="square">
            <a:spAutoFit/>
          </a:bodyPr>
          <a:lstStyle/>
          <a:p>
            <a:pPr algn="just"/>
            <a:r>
              <a:rPr lang="es-ES" dirty="0" smtClean="0"/>
              <a:t>Por </a:t>
            </a:r>
            <a:r>
              <a:rPr lang="es-ES" dirty="0"/>
              <a:t>último, </a:t>
            </a:r>
            <a:r>
              <a:rPr lang="es-ES" dirty="0" smtClean="0"/>
              <a:t>el enfoque basado en la evidencia </a:t>
            </a:r>
            <a:r>
              <a:rPr lang="es-ES" dirty="0"/>
              <a:t>subraya </a:t>
            </a:r>
            <a:r>
              <a:rPr lang="es-ES" b="1" dirty="0"/>
              <a:t>la necesidad de concebir la evaluación como un proceso dinámico y revisable</a:t>
            </a:r>
            <a:r>
              <a:rPr lang="es-ES" dirty="0"/>
              <a:t>, que no finaliza con la asignación de un diagnóstico o la elaboración inicial de la formulación del caso. </a:t>
            </a:r>
            <a:endParaRPr lang="es-ES" dirty="0" smtClean="0"/>
          </a:p>
          <a:p>
            <a:endParaRPr lang="es-ES" dirty="0"/>
          </a:p>
          <a:p>
            <a:pPr algn="just"/>
            <a:r>
              <a:rPr lang="es-ES" dirty="0" smtClean="0"/>
              <a:t>La </a:t>
            </a:r>
            <a:r>
              <a:rPr lang="es-ES" dirty="0"/>
              <a:t>evidencia empírica muestra que los </a:t>
            </a:r>
            <a:r>
              <a:rPr lang="es-ES" b="1" dirty="0"/>
              <a:t>problemas psicológicos evolucionan</a:t>
            </a:r>
            <a:r>
              <a:rPr lang="es-ES" dirty="0"/>
              <a:t>, y que </a:t>
            </a:r>
            <a:r>
              <a:rPr lang="es-ES" b="1" dirty="0"/>
              <a:t>las hipótesis clínicas deben ajustarse en función de la respuesta al tratamiento y de los cambios en el contexto del paciente</a:t>
            </a:r>
            <a:r>
              <a:rPr lang="es-ES" dirty="0"/>
              <a:t>. Así, la evaluación basada en la evidencia se convierte en una herramienta clave no solo para comprender el problema, sino también para </a:t>
            </a:r>
            <a:r>
              <a:rPr lang="es-ES" b="1" dirty="0"/>
              <a:t>monitorizar el progreso terapéutico y ajustar la intervención </a:t>
            </a:r>
            <a:r>
              <a:rPr lang="es-ES" dirty="0"/>
              <a:t>de manera continua</a:t>
            </a:r>
            <a:r>
              <a:rPr lang="es-ES" dirty="0" smtClean="0"/>
              <a:t>.</a:t>
            </a:r>
          </a:p>
          <a:p>
            <a:pPr algn="just"/>
            <a:endParaRPr lang="es-ES" dirty="0"/>
          </a:p>
          <a:p>
            <a:pPr algn="just"/>
            <a:r>
              <a:rPr lang="es-ES" dirty="0" smtClean="0"/>
              <a:t>En </a:t>
            </a:r>
            <a:r>
              <a:rPr lang="es-ES" dirty="0"/>
              <a:t>síntesis, adoptar un enfoque basado en la evidencia en evaluación psicológica clínica implica </a:t>
            </a:r>
            <a:r>
              <a:rPr lang="es-ES" b="1" dirty="0"/>
              <a:t>asumir una práctica rigurosa, reflexiva y ética</a:t>
            </a:r>
            <a:r>
              <a:rPr lang="es-ES" dirty="0"/>
              <a:t>, en la que el conocimiento científico, la competencia profesional y la singularidad del paciente se integran para generar comprensiones clínicas sólidas y decisiones terapéuticas fundamentadas</a:t>
            </a:r>
          </a:p>
        </p:txBody>
      </p:sp>
    </p:spTree>
    <p:extLst>
      <p:ext uri="{BB962C8B-B14F-4D97-AF65-F5344CB8AC3E}">
        <p14:creationId xmlns:p14="http://schemas.microsoft.com/office/powerpoint/2010/main" val="115163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878693" y="202369"/>
            <a:ext cx="4860561" cy="369332"/>
          </a:xfrm>
          <a:prstGeom prst="rect">
            <a:avLst/>
          </a:prstGeom>
        </p:spPr>
        <p:txBody>
          <a:bodyPr wrap="none">
            <a:spAutoFit/>
          </a:bodyPr>
          <a:lstStyle/>
          <a:p>
            <a:r>
              <a:rPr lang="es-ES" b="1" dirty="0"/>
              <a:t>Evaluación psicológica vs. diagnóstico psicológico</a:t>
            </a:r>
          </a:p>
        </p:txBody>
      </p:sp>
      <p:sp>
        <p:nvSpPr>
          <p:cNvPr id="3" name="Explosión 2 2"/>
          <p:cNvSpPr/>
          <p:nvPr/>
        </p:nvSpPr>
        <p:spPr>
          <a:xfrm>
            <a:off x="8003264" y="202369"/>
            <a:ext cx="3811508" cy="158116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700380" y="805758"/>
            <a:ext cx="2317686" cy="646331"/>
          </a:xfrm>
          <a:prstGeom prst="rect">
            <a:avLst/>
          </a:prstGeom>
          <a:noFill/>
        </p:spPr>
        <p:txBody>
          <a:bodyPr wrap="square" rtlCol="0">
            <a:spAutoFit/>
          </a:bodyPr>
          <a:lstStyle/>
          <a:p>
            <a:r>
              <a:rPr lang="es-ES" dirty="0" smtClean="0">
                <a:solidFill>
                  <a:schemeClr val="bg1"/>
                </a:solidFill>
              </a:rPr>
              <a:t>NO SON CONCEPTOS      EQUIVALENTES</a:t>
            </a:r>
            <a:endParaRPr lang="es-ES" dirty="0">
              <a:solidFill>
                <a:schemeClr val="bg1"/>
              </a:solidFill>
            </a:endParaRPr>
          </a:p>
        </p:txBody>
      </p:sp>
      <p:graphicFrame>
        <p:nvGraphicFramePr>
          <p:cNvPr id="6" name="Tabla 5"/>
          <p:cNvGraphicFramePr>
            <a:graphicFrameLocks noGrp="1"/>
          </p:cNvGraphicFramePr>
          <p:nvPr>
            <p:extLst>
              <p:ext uri="{D42A27DB-BD31-4B8C-83A1-F6EECF244321}">
                <p14:modId xmlns:p14="http://schemas.microsoft.com/office/powerpoint/2010/main" val="1221624221"/>
              </p:ext>
            </p:extLst>
          </p:nvPr>
        </p:nvGraphicFramePr>
        <p:xfrm>
          <a:off x="394580" y="1783533"/>
          <a:ext cx="10515600" cy="2194560"/>
        </p:xfrm>
        <a:graphic>
          <a:graphicData uri="http://schemas.openxmlformats.org/drawingml/2006/table">
            <a:tbl>
              <a:tblPr/>
              <a:tblGrid>
                <a:gridCol w="5257800">
                  <a:extLst>
                    <a:ext uri="{9D8B030D-6E8A-4147-A177-3AD203B41FA5}">
                      <a16:colId xmlns:a16="http://schemas.microsoft.com/office/drawing/2014/main" val="3628300732"/>
                    </a:ext>
                  </a:extLst>
                </a:gridCol>
                <a:gridCol w="5257800">
                  <a:extLst>
                    <a:ext uri="{9D8B030D-6E8A-4147-A177-3AD203B41FA5}">
                      <a16:colId xmlns:a16="http://schemas.microsoft.com/office/drawing/2014/main" val="3542771766"/>
                    </a:ext>
                  </a:extLst>
                </a:gridCol>
              </a:tblGrid>
              <a:tr h="0">
                <a:tc>
                  <a:txBody>
                    <a:bodyPr/>
                    <a:lstStyle/>
                    <a:p>
                      <a:r>
                        <a:rPr lang="es-ES"/>
                        <a:t>Evaluación psicológica</a:t>
                      </a:r>
                    </a:p>
                  </a:txBody>
                  <a:tcPr anchor="ctr">
                    <a:lnL>
                      <a:noFill/>
                    </a:lnL>
                    <a:lnR>
                      <a:noFill/>
                    </a:lnR>
                    <a:lnT>
                      <a:noFill/>
                    </a:lnT>
                    <a:lnB>
                      <a:noFill/>
                    </a:lnB>
                  </a:tcPr>
                </a:tc>
                <a:tc>
                  <a:txBody>
                    <a:bodyPr/>
                    <a:lstStyle/>
                    <a:p>
                      <a:r>
                        <a:rPr lang="es-ES"/>
                        <a:t>Diagnóstico psicológico</a:t>
                      </a:r>
                    </a:p>
                  </a:txBody>
                  <a:tcPr anchor="ctr">
                    <a:lnL>
                      <a:noFill/>
                    </a:lnL>
                    <a:lnR>
                      <a:noFill/>
                    </a:lnR>
                    <a:lnT>
                      <a:noFill/>
                    </a:lnT>
                    <a:lnB>
                      <a:noFill/>
                    </a:lnB>
                  </a:tcPr>
                </a:tc>
                <a:extLst>
                  <a:ext uri="{0D108BD9-81ED-4DB2-BD59-A6C34878D82A}">
                    <a16:rowId xmlns:a16="http://schemas.microsoft.com/office/drawing/2014/main" val="2425828347"/>
                  </a:ext>
                </a:extLst>
              </a:tr>
              <a:tr h="0">
                <a:tc>
                  <a:txBody>
                    <a:bodyPr/>
                    <a:lstStyle/>
                    <a:p>
                      <a:r>
                        <a:rPr lang="es-ES"/>
                        <a:t>Proceso amplio y continuo</a:t>
                      </a:r>
                    </a:p>
                  </a:txBody>
                  <a:tcPr anchor="ctr">
                    <a:lnL>
                      <a:noFill/>
                    </a:lnL>
                    <a:lnR>
                      <a:noFill/>
                    </a:lnR>
                    <a:lnT>
                      <a:noFill/>
                    </a:lnT>
                    <a:lnB>
                      <a:noFill/>
                    </a:lnB>
                  </a:tcPr>
                </a:tc>
                <a:tc>
                  <a:txBody>
                    <a:bodyPr/>
                    <a:lstStyle/>
                    <a:p>
                      <a:r>
                        <a:rPr lang="es-ES"/>
                        <a:t>Resultado puntual</a:t>
                      </a:r>
                    </a:p>
                  </a:txBody>
                  <a:tcPr anchor="ctr">
                    <a:lnL>
                      <a:noFill/>
                    </a:lnL>
                    <a:lnR>
                      <a:noFill/>
                    </a:lnR>
                    <a:lnT>
                      <a:noFill/>
                    </a:lnT>
                    <a:lnB>
                      <a:noFill/>
                    </a:lnB>
                  </a:tcPr>
                </a:tc>
                <a:extLst>
                  <a:ext uri="{0D108BD9-81ED-4DB2-BD59-A6C34878D82A}">
                    <a16:rowId xmlns:a16="http://schemas.microsoft.com/office/drawing/2014/main" val="400485894"/>
                  </a:ext>
                </a:extLst>
              </a:tr>
              <a:tr h="0">
                <a:tc>
                  <a:txBody>
                    <a:bodyPr/>
                    <a:lstStyle/>
                    <a:p>
                      <a:r>
                        <a:rPr lang="es-ES"/>
                        <a:t>Integra múltiples fuentes de información</a:t>
                      </a:r>
                    </a:p>
                  </a:txBody>
                  <a:tcPr anchor="ctr">
                    <a:lnL>
                      <a:noFill/>
                    </a:lnL>
                    <a:lnR>
                      <a:noFill/>
                    </a:lnR>
                    <a:lnT>
                      <a:noFill/>
                    </a:lnT>
                    <a:lnB>
                      <a:noFill/>
                    </a:lnB>
                  </a:tcPr>
                </a:tc>
                <a:tc>
                  <a:txBody>
                    <a:bodyPr/>
                    <a:lstStyle/>
                    <a:p>
                      <a:r>
                        <a:rPr lang="es-ES"/>
                        <a:t>Se apoya en criterios clasificatorios</a:t>
                      </a:r>
                    </a:p>
                  </a:txBody>
                  <a:tcPr anchor="ctr">
                    <a:lnL>
                      <a:noFill/>
                    </a:lnL>
                    <a:lnR>
                      <a:noFill/>
                    </a:lnR>
                    <a:lnT>
                      <a:noFill/>
                    </a:lnT>
                    <a:lnB>
                      <a:noFill/>
                    </a:lnB>
                  </a:tcPr>
                </a:tc>
                <a:extLst>
                  <a:ext uri="{0D108BD9-81ED-4DB2-BD59-A6C34878D82A}">
                    <a16:rowId xmlns:a16="http://schemas.microsoft.com/office/drawing/2014/main" val="3804328473"/>
                  </a:ext>
                </a:extLst>
              </a:tr>
              <a:tr h="0">
                <a:tc>
                  <a:txBody>
                    <a:bodyPr/>
                    <a:lstStyle/>
                    <a:p>
                      <a:r>
                        <a:rPr lang="es-ES"/>
                        <a:t>Orientada a la comprensión del caso</a:t>
                      </a:r>
                    </a:p>
                  </a:txBody>
                  <a:tcPr anchor="ctr">
                    <a:lnL>
                      <a:noFill/>
                    </a:lnL>
                    <a:lnR>
                      <a:noFill/>
                    </a:lnR>
                    <a:lnT>
                      <a:noFill/>
                    </a:lnT>
                    <a:lnB>
                      <a:noFill/>
                    </a:lnB>
                  </a:tcPr>
                </a:tc>
                <a:tc>
                  <a:txBody>
                    <a:bodyPr/>
                    <a:lstStyle/>
                    <a:p>
                      <a:r>
                        <a:rPr lang="es-ES"/>
                        <a:t>Orientado a la categorización</a:t>
                      </a:r>
                    </a:p>
                  </a:txBody>
                  <a:tcPr anchor="ctr">
                    <a:lnL>
                      <a:noFill/>
                    </a:lnL>
                    <a:lnR>
                      <a:noFill/>
                    </a:lnR>
                    <a:lnT>
                      <a:noFill/>
                    </a:lnT>
                    <a:lnB>
                      <a:noFill/>
                    </a:lnB>
                  </a:tcPr>
                </a:tc>
                <a:extLst>
                  <a:ext uri="{0D108BD9-81ED-4DB2-BD59-A6C34878D82A}">
                    <a16:rowId xmlns:a16="http://schemas.microsoft.com/office/drawing/2014/main" val="4062255332"/>
                  </a:ext>
                </a:extLst>
              </a:tr>
              <a:tr h="0">
                <a:tc>
                  <a:txBody>
                    <a:bodyPr/>
                    <a:lstStyle/>
                    <a:p>
                      <a:r>
                        <a:rPr lang="es-ES"/>
                        <a:t>Base para la formulación del caso</a:t>
                      </a:r>
                    </a:p>
                  </a:txBody>
                  <a:tcPr anchor="ctr">
                    <a:lnL>
                      <a:noFill/>
                    </a:lnL>
                    <a:lnR>
                      <a:noFill/>
                    </a:lnR>
                    <a:lnT>
                      <a:noFill/>
                    </a:lnT>
                    <a:lnB>
                      <a:noFill/>
                    </a:lnB>
                  </a:tcPr>
                </a:tc>
                <a:tc>
                  <a:txBody>
                    <a:bodyPr/>
                    <a:lstStyle/>
                    <a:p>
                      <a:r>
                        <a:rPr lang="es-ES"/>
                        <a:t>Puede formar parte de la formulación</a:t>
                      </a:r>
                    </a:p>
                  </a:txBody>
                  <a:tcPr anchor="ctr">
                    <a:lnL>
                      <a:noFill/>
                    </a:lnL>
                    <a:lnR>
                      <a:noFill/>
                    </a:lnR>
                    <a:lnT>
                      <a:noFill/>
                    </a:lnT>
                    <a:lnB>
                      <a:noFill/>
                    </a:lnB>
                  </a:tcPr>
                </a:tc>
                <a:extLst>
                  <a:ext uri="{0D108BD9-81ED-4DB2-BD59-A6C34878D82A}">
                    <a16:rowId xmlns:a16="http://schemas.microsoft.com/office/drawing/2014/main" val="4260687843"/>
                  </a:ext>
                </a:extLst>
              </a:tr>
              <a:tr h="0">
                <a:tc>
                  <a:txBody>
                    <a:bodyPr/>
                    <a:lstStyle/>
                    <a:p>
                      <a:r>
                        <a:rPr lang="es-ES"/>
                        <a:t>Imprescindible para la intervención</a:t>
                      </a:r>
                    </a:p>
                  </a:txBody>
                  <a:tcPr anchor="ctr">
                    <a:lnL>
                      <a:noFill/>
                    </a:lnL>
                    <a:lnR>
                      <a:noFill/>
                    </a:lnR>
                    <a:lnT>
                      <a:noFill/>
                    </a:lnT>
                    <a:lnB>
                      <a:noFill/>
                    </a:lnB>
                  </a:tcPr>
                </a:tc>
                <a:tc>
                  <a:txBody>
                    <a:bodyPr/>
                    <a:lstStyle/>
                    <a:p>
                      <a:r>
                        <a:rPr lang="es-ES" dirty="0"/>
                        <a:t>No siempre necesario para intervenir</a:t>
                      </a:r>
                    </a:p>
                  </a:txBody>
                  <a:tcPr anchor="ctr">
                    <a:lnL>
                      <a:noFill/>
                    </a:lnL>
                    <a:lnR>
                      <a:noFill/>
                    </a:lnR>
                    <a:lnT>
                      <a:noFill/>
                    </a:lnT>
                    <a:lnB>
                      <a:noFill/>
                    </a:lnB>
                  </a:tcPr>
                </a:tc>
                <a:extLst>
                  <a:ext uri="{0D108BD9-81ED-4DB2-BD59-A6C34878D82A}">
                    <a16:rowId xmlns:a16="http://schemas.microsoft.com/office/drawing/2014/main" val="2131196489"/>
                  </a:ext>
                </a:extLst>
              </a:tr>
            </a:tbl>
          </a:graphicData>
        </a:graphic>
      </p:graphicFrame>
      <p:cxnSp>
        <p:nvCxnSpPr>
          <p:cNvPr id="8" name="Conector recto 7"/>
          <p:cNvCxnSpPr/>
          <p:nvPr/>
        </p:nvCxnSpPr>
        <p:spPr>
          <a:xfrm flipV="1">
            <a:off x="443620" y="2127564"/>
            <a:ext cx="9465398" cy="90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512190" y="4589760"/>
            <a:ext cx="11120486" cy="646331"/>
          </a:xfrm>
          <a:prstGeom prst="rect">
            <a:avLst/>
          </a:prstGeom>
        </p:spPr>
        <p:txBody>
          <a:bodyPr wrap="square">
            <a:spAutoFit/>
          </a:bodyPr>
          <a:lstStyle/>
          <a:p>
            <a:r>
              <a:rPr lang="es-ES" dirty="0"/>
              <a:t>En la práctica clínica contemporánea, especialmente desde enfoques </a:t>
            </a:r>
            <a:r>
              <a:rPr lang="es-ES" dirty="0" smtClean="0"/>
              <a:t>cognitivo-conductuales, </a:t>
            </a:r>
            <a:r>
              <a:rPr lang="es-ES" dirty="0"/>
              <a:t>la formulación del caso adquiere mayor relevancia clínica que el diagnóstico en sí mismo.</a:t>
            </a:r>
          </a:p>
        </p:txBody>
      </p:sp>
    </p:spTree>
    <p:extLst>
      <p:ext uri="{BB962C8B-B14F-4D97-AF65-F5344CB8AC3E}">
        <p14:creationId xmlns:p14="http://schemas.microsoft.com/office/powerpoint/2010/main" val="100049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898210" y="139149"/>
            <a:ext cx="7109988" cy="369332"/>
          </a:xfrm>
          <a:prstGeom prst="rect">
            <a:avLst/>
          </a:prstGeom>
        </p:spPr>
        <p:txBody>
          <a:bodyPr wrap="square">
            <a:spAutoFit/>
          </a:bodyPr>
          <a:lstStyle/>
          <a:p>
            <a:r>
              <a:rPr lang="es-ES" b="1" dirty="0" smtClean="0"/>
              <a:t>TEMA </a:t>
            </a:r>
            <a:r>
              <a:rPr lang="es-ES" b="1" dirty="0"/>
              <a:t>2</a:t>
            </a:r>
            <a:r>
              <a:rPr lang="es-ES" b="1" dirty="0" smtClean="0"/>
              <a:t>. FASES DE LA EVALUACIÓN PSICOLÓGICA</a:t>
            </a:r>
            <a:endParaRPr lang="es-ES" b="1" dirty="0"/>
          </a:p>
        </p:txBody>
      </p:sp>
      <p:sp>
        <p:nvSpPr>
          <p:cNvPr id="2" name="Rectángulo 1"/>
          <p:cNvSpPr/>
          <p:nvPr/>
        </p:nvSpPr>
        <p:spPr>
          <a:xfrm>
            <a:off x="295372" y="924629"/>
            <a:ext cx="11752083" cy="5078313"/>
          </a:xfrm>
          <a:prstGeom prst="rect">
            <a:avLst/>
          </a:prstGeom>
        </p:spPr>
        <p:txBody>
          <a:bodyPr wrap="square">
            <a:spAutoFit/>
          </a:bodyPr>
          <a:lstStyle/>
          <a:p>
            <a:r>
              <a:rPr lang="es-ES" dirty="0"/>
              <a:t>El proceso de evaluación psicológica clínica puede estructurarse en varias fases interrelacionadas</a:t>
            </a:r>
            <a:r>
              <a:rPr lang="es-ES" dirty="0" smtClean="0"/>
              <a:t>:</a:t>
            </a:r>
          </a:p>
          <a:p>
            <a:endParaRPr lang="es-ES" dirty="0"/>
          </a:p>
          <a:p>
            <a:r>
              <a:rPr lang="es-ES" b="1" dirty="0" smtClean="0"/>
              <a:t>Fase 1: Análisis de la demanda</a:t>
            </a:r>
          </a:p>
          <a:p>
            <a:r>
              <a:rPr lang="es-ES" dirty="0"/>
              <a:t>Motivo de consulta explícito e implícito</a:t>
            </a:r>
            <a:r>
              <a:rPr lang="es-ES" dirty="0" smtClean="0"/>
              <a:t>.</a:t>
            </a:r>
          </a:p>
          <a:p>
            <a:r>
              <a:rPr lang="es-ES" dirty="0" smtClean="0"/>
              <a:t>Expectativas </a:t>
            </a:r>
            <a:r>
              <a:rPr lang="es-ES" dirty="0"/>
              <a:t>del paciente</a:t>
            </a:r>
            <a:r>
              <a:rPr lang="es-ES" dirty="0" smtClean="0"/>
              <a:t>.</a:t>
            </a:r>
          </a:p>
          <a:p>
            <a:r>
              <a:rPr lang="es-ES" dirty="0" smtClean="0"/>
              <a:t>Contexto </a:t>
            </a:r>
            <a:r>
              <a:rPr lang="es-ES" dirty="0"/>
              <a:t>de derivación (atención primaria, privada, mutua, etc</a:t>
            </a:r>
            <a:r>
              <a:rPr lang="es-ES" dirty="0" smtClean="0"/>
              <a:t>.).</a:t>
            </a:r>
          </a:p>
          <a:p>
            <a:endParaRPr lang="es-ES" dirty="0"/>
          </a:p>
          <a:p>
            <a:r>
              <a:rPr lang="es-ES" b="1" dirty="0" smtClean="0"/>
              <a:t>Fase 2: Recogida inicial de información</a:t>
            </a:r>
          </a:p>
          <a:p>
            <a:pPr algn="just"/>
            <a:r>
              <a:rPr lang="es-ES" dirty="0"/>
              <a:t>Recogida inicial de información (generalmente entrevista): en esta fase inicial </a:t>
            </a:r>
            <a:r>
              <a:rPr lang="es-ES" dirty="0" smtClean="0"/>
              <a:t>partimos </a:t>
            </a:r>
            <a:r>
              <a:rPr lang="es-ES" dirty="0"/>
              <a:t>del motivo de consulta inicial, (después de haber abordado los aspectos </a:t>
            </a:r>
            <a:r>
              <a:rPr lang="es-ES" dirty="0" smtClean="0"/>
              <a:t>ético-legales</a:t>
            </a:r>
            <a:r>
              <a:rPr lang="es-ES" dirty="0"/>
              <a:t>) y realizamos preguntas que busquen delimitar dicho motivo de consulta. Así mismo, esta fase nos permite elaborar las primeras hipótesis acerca del caso. De hecho también nos permite </a:t>
            </a:r>
            <a:r>
              <a:rPr lang="es-ES" b="1" dirty="0"/>
              <a:t>identificar si el motivo de consulta realmente es el problema</a:t>
            </a:r>
            <a:r>
              <a:rPr lang="es-ES" dirty="0"/>
              <a:t> que hemos identificado o si hay algún elemento adicional para tener en cuenta. </a:t>
            </a:r>
            <a:endParaRPr lang="es-ES" dirty="0" smtClean="0"/>
          </a:p>
          <a:p>
            <a:pPr algn="just"/>
            <a:endParaRPr lang="es-ES" dirty="0"/>
          </a:p>
          <a:p>
            <a:pPr algn="just"/>
            <a:r>
              <a:rPr lang="es-ES" b="1" dirty="0" smtClean="0"/>
              <a:t>Fase 3: Contrastación – Selección de técnicas e instrumentos</a:t>
            </a:r>
          </a:p>
          <a:p>
            <a:pPr algn="just"/>
            <a:r>
              <a:rPr lang="es-ES" dirty="0" smtClean="0"/>
              <a:t>Aplicación </a:t>
            </a:r>
            <a:r>
              <a:rPr lang="es-ES" dirty="0"/>
              <a:t>de otras técnicas de evaluación. Implementamos las estrategias de evaluación que son adicionales a la entrevista: aplicación de </a:t>
            </a:r>
            <a:r>
              <a:rPr lang="es-ES" dirty="0" smtClean="0"/>
              <a:t>instrumentos </a:t>
            </a:r>
            <a:r>
              <a:rPr lang="es-ES" dirty="0"/>
              <a:t>(en caso de ser necesario), uso de </a:t>
            </a:r>
            <a:r>
              <a:rPr lang="es-ES" dirty="0" err="1"/>
              <a:t>autorregistros</a:t>
            </a:r>
            <a:r>
              <a:rPr lang="es-ES" dirty="0"/>
              <a:t>, observación, entrevista a otras fuentes de información (acudientes, padres de familia, familiares, solo en caso de ser autorizados). </a:t>
            </a:r>
          </a:p>
        </p:txBody>
      </p:sp>
    </p:spTree>
    <p:extLst>
      <p:ext uri="{BB962C8B-B14F-4D97-AF65-F5344CB8AC3E}">
        <p14:creationId xmlns:p14="http://schemas.microsoft.com/office/powerpoint/2010/main" val="2856293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5" y="887724"/>
            <a:ext cx="11752083" cy="4524315"/>
          </a:xfrm>
          <a:prstGeom prst="rect">
            <a:avLst/>
          </a:prstGeom>
        </p:spPr>
        <p:txBody>
          <a:bodyPr wrap="square">
            <a:spAutoFit/>
          </a:bodyPr>
          <a:lstStyle/>
          <a:p>
            <a:r>
              <a:rPr lang="es-ES" b="1" dirty="0"/>
              <a:t>Fase 4: Formulación de hipótesis</a:t>
            </a:r>
          </a:p>
          <a:p>
            <a:r>
              <a:rPr lang="es-ES" dirty="0"/>
              <a:t>Hipótesis explicativas preliminares.</a:t>
            </a:r>
          </a:p>
          <a:p>
            <a:r>
              <a:rPr lang="es-ES" dirty="0"/>
              <a:t>Identificación de variables relevantes.</a:t>
            </a:r>
          </a:p>
          <a:p>
            <a:r>
              <a:rPr lang="es-ES" dirty="0"/>
              <a:t>Relación entre antecedentes, respuestas y consecuencias</a:t>
            </a:r>
            <a:r>
              <a:rPr lang="es-ES" dirty="0" smtClean="0"/>
              <a:t>.</a:t>
            </a:r>
          </a:p>
          <a:p>
            <a:r>
              <a:rPr lang="es-ES" dirty="0" smtClean="0"/>
              <a:t>Aquí </a:t>
            </a:r>
            <a:r>
              <a:rPr lang="es-ES" b="1" dirty="0" smtClean="0"/>
              <a:t>identificamos </a:t>
            </a:r>
            <a:r>
              <a:rPr lang="es-ES" b="1" dirty="0"/>
              <a:t>el problema con sus respectivas descripciones</a:t>
            </a:r>
            <a:r>
              <a:rPr lang="es-ES" b="1" dirty="0" smtClean="0"/>
              <a:t>.</a:t>
            </a:r>
          </a:p>
          <a:p>
            <a:endParaRPr lang="es-ES" b="1" dirty="0"/>
          </a:p>
          <a:p>
            <a:r>
              <a:rPr lang="es-ES" b="1" dirty="0" smtClean="0"/>
              <a:t>Fase 5: Contraste de hipótesis</a:t>
            </a:r>
          </a:p>
          <a:p>
            <a:r>
              <a:rPr lang="es-ES" dirty="0"/>
              <a:t>Análisis integrado de la información obtenida</a:t>
            </a:r>
            <a:r>
              <a:rPr lang="es-ES" dirty="0" smtClean="0"/>
              <a:t>.</a:t>
            </a:r>
          </a:p>
          <a:p>
            <a:r>
              <a:rPr lang="es-ES" dirty="0" smtClean="0"/>
              <a:t>Confirmación</a:t>
            </a:r>
            <a:r>
              <a:rPr lang="es-ES" dirty="0"/>
              <a:t>, modificación o rechazo de hipótesis. </a:t>
            </a:r>
            <a:endParaRPr lang="es-ES" dirty="0" smtClean="0"/>
          </a:p>
          <a:p>
            <a:endParaRPr lang="es-ES" dirty="0"/>
          </a:p>
          <a:p>
            <a:r>
              <a:rPr lang="es-ES" b="1" dirty="0" smtClean="0"/>
              <a:t>Fase 6: Devolución de la información – Comunicación de resultados</a:t>
            </a:r>
          </a:p>
          <a:p>
            <a:pPr algn="just"/>
            <a:r>
              <a:rPr lang="es-ES" dirty="0"/>
              <a:t>Comunicación de resultados: se socializa el problema identificado, posibles hipótesis que explican el comportamiento, </a:t>
            </a:r>
            <a:r>
              <a:rPr lang="es-ES" b="1" dirty="0"/>
              <a:t>descripción de factores implicados</a:t>
            </a:r>
            <a:r>
              <a:rPr lang="es-ES" dirty="0"/>
              <a:t>. Se busca que </a:t>
            </a:r>
            <a:r>
              <a:rPr lang="es-ES" b="1" dirty="0"/>
              <a:t>el paciente esté de acuerdo con dichos planteamientos </a:t>
            </a:r>
            <a:r>
              <a:rPr lang="es-ES" dirty="0"/>
              <a:t>para poder proceder a la implementación de la intervención. Así mismo y para que esto sea posible, en el </a:t>
            </a:r>
            <a:r>
              <a:rPr lang="es-ES" dirty="0" smtClean="0"/>
              <a:t>proceso </a:t>
            </a:r>
            <a:r>
              <a:rPr lang="es-ES" dirty="0"/>
              <a:t>de evaluación psicológica es importante estar validando la información </a:t>
            </a:r>
            <a:r>
              <a:rPr lang="es-ES" dirty="0" smtClean="0"/>
              <a:t>obtenida</a:t>
            </a:r>
            <a:r>
              <a:rPr lang="es-ES" dirty="0"/>
              <a:t>, para de esta manera ir confirmando y orientando el caso. </a:t>
            </a:r>
          </a:p>
          <a:p>
            <a:endParaRPr lang="es-ES" dirty="0"/>
          </a:p>
        </p:txBody>
      </p:sp>
    </p:spTree>
    <p:extLst>
      <p:ext uri="{BB962C8B-B14F-4D97-AF65-F5344CB8AC3E}">
        <p14:creationId xmlns:p14="http://schemas.microsoft.com/office/powerpoint/2010/main" val="572423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24280" y="924629"/>
            <a:ext cx="11752083" cy="5078313"/>
          </a:xfrm>
          <a:prstGeom prst="rect">
            <a:avLst/>
          </a:prstGeom>
        </p:spPr>
        <p:txBody>
          <a:bodyPr wrap="square">
            <a:spAutoFit/>
          </a:bodyPr>
          <a:lstStyle/>
          <a:p>
            <a:r>
              <a:rPr lang="es-ES" b="1" dirty="0"/>
              <a:t>Fase </a:t>
            </a:r>
            <a:r>
              <a:rPr lang="es-ES" b="1" dirty="0" smtClean="0"/>
              <a:t>7: Plan de tratamiento</a:t>
            </a:r>
          </a:p>
          <a:p>
            <a:pPr algn="just"/>
            <a:r>
              <a:rPr lang="es-ES" dirty="0" smtClean="0"/>
              <a:t>Se </a:t>
            </a:r>
            <a:r>
              <a:rPr lang="es-ES" dirty="0"/>
              <a:t>debe señalar que el paciente siempre estará bajo un proceso evaluativo, pues se debe ir revisando si hay cambios positivos (que es lo que se espera), o si por el contrario, existen elementos negativos o contraproducentes en nuestra implementación de la intervención. Por ejemplo, hacer ejercicios de </a:t>
            </a:r>
            <a:r>
              <a:rPr lang="es-ES" dirty="0" smtClean="0"/>
              <a:t>respiración </a:t>
            </a:r>
            <a:r>
              <a:rPr lang="es-ES" dirty="0"/>
              <a:t>y que el paciente esté presentando </a:t>
            </a:r>
            <a:r>
              <a:rPr lang="es-ES" dirty="0" smtClean="0"/>
              <a:t>incomodidad </a:t>
            </a:r>
            <a:r>
              <a:rPr lang="es-ES" dirty="0"/>
              <a:t>a raíz de dicha estrategia. </a:t>
            </a:r>
            <a:endParaRPr lang="es-ES" dirty="0" smtClean="0"/>
          </a:p>
          <a:p>
            <a:pPr algn="just"/>
            <a:endParaRPr lang="es-ES" dirty="0" smtClean="0"/>
          </a:p>
          <a:p>
            <a:pPr algn="just"/>
            <a:r>
              <a:rPr lang="es-ES" b="1" dirty="0" smtClean="0"/>
              <a:t>Fase 8: Implementación del plan de tratamiento</a:t>
            </a:r>
          </a:p>
          <a:p>
            <a:pPr algn="just"/>
            <a:r>
              <a:rPr lang="es-ES" dirty="0" smtClean="0"/>
              <a:t>Requiere </a:t>
            </a:r>
            <a:r>
              <a:rPr lang="es-ES" dirty="0"/>
              <a:t>de tiempo y algunos niveles de esfuerzo por parte del paciente, y el aproximado del número de sesiones varía según las estrategias terapéuticas a </a:t>
            </a:r>
            <a:r>
              <a:rPr lang="es-ES" dirty="0" smtClean="0"/>
              <a:t>ejecutar.</a:t>
            </a:r>
          </a:p>
          <a:p>
            <a:pPr algn="just"/>
            <a:endParaRPr lang="es-ES" dirty="0"/>
          </a:p>
          <a:p>
            <a:pPr algn="just"/>
            <a:r>
              <a:rPr lang="es-ES" b="1" dirty="0"/>
              <a:t>Fase 9: Valoración de resultados y </a:t>
            </a:r>
            <a:r>
              <a:rPr lang="es-ES" b="1" dirty="0" smtClean="0"/>
              <a:t>seguimiento</a:t>
            </a:r>
          </a:p>
          <a:p>
            <a:pPr algn="just"/>
            <a:r>
              <a:rPr lang="es-ES" dirty="0"/>
              <a:t>S</a:t>
            </a:r>
            <a:r>
              <a:rPr lang="es-ES" dirty="0" smtClean="0"/>
              <a:t>i </a:t>
            </a:r>
            <a:r>
              <a:rPr lang="es-ES" dirty="0"/>
              <a:t>bien esta fase es la última, no implica que durante el resto del proceso evaluativo no se continúe validando y contrastando la información, especialmente porque en el transcurso de la misma, suelen aparecer otras condiciones que podrían afectar de manera negativa el problema psicológico identificado. Por ejemplo, se ha identificado una madre con dificultades de ejercer unas adecuadas pautas de crianza hacia sus hijos, pero durante el proceso de </a:t>
            </a:r>
            <a:r>
              <a:rPr lang="es-ES" dirty="0" smtClean="0"/>
              <a:t>evaluación</a:t>
            </a:r>
            <a:r>
              <a:rPr lang="es-ES" dirty="0"/>
              <a:t>, ella llama al terapeuta porque su esposo ha fallecido y a su hijo mayor lo suspendieron del colegio. Dichas variables afectarían el proceso de manera significa- </a:t>
            </a:r>
            <a:r>
              <a:rPr lang="es-ES" dirty="0" err="1"/>
              <a:t>tiva</a:t>
            </a:r>
            <a:r>
              <a:rPr lang="es-ES" dirty="0"/>
              <a:t>, incluso a tal punto, de reconstruir la evaluación a partir de este último reporte. </a:t>
            </a:r>
          </a:p>
          <a:p>
            <a:pPr algn="just"/>
            <a:endParaRPr lang="es-ES" dirty="0"/>
          </a:p>
        </p:txBody>
      </p:sp>
    </p:spTree>
    <p:extLst>
      <p:ext uri="{BB962C8B-B14F-4D97-AF65-F5344CB8AC3E}">
        <p14:creationId xmlns:p14="http://schemas.microsoft.com/office/powerpoint/2010/main" val="602126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443060" y="4298623"/>
            <a:ext cx="11510128" cy="13008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898210" y="139149"/>
            <a:ext cx="9923002" cy="369332"/>
          </a:xfrm>
          <a:prstGeom prst="rect">
            <a:avLst/>
          </a:prstGeom>
        </p:spPr>
        <p:txBody>
          <a:bodyPr wrap="square">
            <a:spAutoFit/>
          </a:bodyPr>
          <a:lstStyle/>
          <a:p>
            <a:r>
              <a:rPr lang="es-ES" b="1" dirty="0" smtClean="0"/>
              <a:t>TEMA 3</a:t>
            </a:r>
            <a:r>
              <a:rPr lang="es-ES" b="1" dirty="0"/>
              <a:t>. </a:t>
            </a:r>
            <a:r>
              <a:rPr lang="es-ES" b="1" dirty="0" smtClean="0"/>
              <a:t>SELECCIÓN DE TÉCNICAS E INSTRUMENTOS COMO DECISIÓN CLÍNICA CENTRAL</a:t>
            </a:r>
            <a:endParaRPr lang="es-ES" b="1" dirty="0"/>
          </a:p>
        </p:txBody>
      </p:sp>
      <p:sp>
        <p:nvSpPr>
          <p:cNvPr id="2" name="Rectángulo 1"/>
          <p:cNvSpPr/>
          <p:nvPr/>
        </p:nvSpPr>
        <p:spPr>
          <a:xfrm>
            <a:off x="248239" y="924629"/>
            <a:ext cx="11723802" cy="4247317"/>
          </a:xfrm>
          <a:prstGeom prst="rect">
            <a:avLst/>
          </a:prstGeom>
        </p:spPr>
        <p:txBody>
          <a:bodyPr wrap="square">
            <a:spAutoFit/>
          </a:bodyPr>
          <a:lstStyle/>
          <a:p>
            <a:pPr algn="just"/>
            <a:r>
              <a:rPr lang="es-ES" dirty="0"/>
              <a:t>La selección de técnicas e instrumentos de evaluación no constituye un acto mecánico ni un paso meramente procedimental dentro del proceso de evaluación psicológica. Por el contrario, se trata de una </a:t>
            </a:r>
            <a:r>
              <a:rPr lang="es-ES" b="1" dirty="0"/>
              <a:t>decisión clínica compleja, que exige integrar conocimientos teóricos, metodológicos, psicométricos, éticos y contextuales</a:t>
            </a:r>
            <a:r>
              <a:rPr lang="es-ES" dirty="0" smtClean="0"/>
              <a:t>.</a:t>
            </a:r>
          </a:p>
          <a:p>
            <a:endParaRPr lang="es-ES" dirty="0"/>
          </a:p>
          <a:p>
            <a:r>
              <a:rPr lang="es-ES" dirty="0" smtClean="0"/>
              <a:t>Elegir </a:t>
            </a:r>
            <a:r>
              <a:rPr lang="es-ES" dirty="0"/>
              <a:t>adecuadamente qué evaluar, con qué herramientas y en qué momento del proceso tiene implicaciones directas sobre</a:t>
            </a:r>
            <a:r>
              <a:rPr lang="es-ES" dirty="0" smtClean="0"/>
              <a:t>:</a:t>
            </a:r>
          </a:p>
          <a:p>
            <a:endParaRPr lang="es-ES" dirty="0"/>
          </a:p>
          <a:p>
            <a:pPr marL="285750" indent="-285750">
              <a:buFontTx/>
              <a:buChar char="-"/>
            </a:pPr>
            <a:r>
              <a:rPr lang="es-ES" dirty="0" smtClean="0"/>
              <a:t>La </a:t>
            </a:r>
            <a:r>
              <a:rPr lang="es-ES" dirty="0"/>
              <a:t>validez de las hipótesis clínicas formuladas</a:t>
            </a:r>
            <a:r>
              <a:rPr lang="es-ES" dirty="0" smtClean="0"/>
              <a:t>.</a:t>
            </a:r>
          </a:p>
          <a:p>
            <a:pPr marL="285750" indent="-285750">
              <a:buFontTx/>
              <a:buChar char="-"/>
            </a:pPr>
            <a:r>
              <a:rPr lang="es-ES" dirty="0" smtClean="0"/>
              <a:t>La </a:t>
            </a:r>
            <a:r>
              <a:rPr lang="es-ES" dirty="0"/>
              <a:t>calidad de la formulación del caso</a:t>
            </a:r>
            <a:r>
              <a:rPr lang="es-ES" dirty="0" smtClean="0"/>
              <a:t>.</a:t>
            </a:r>
          </a:p>
          <a:p>
            <a:pPr marL="285750" indent="-285750">
              <a:buFontTx/>
              <a:buChar char="-"/>
            </a:pPr>
            <a:r>
              <a:rPr lang="es-ES" dirty="0" smtClean="0"/>
              <a:t>La </a:t>
            </a:r>
            <a:r>
              <a:rPr lang="es-ES" dirty="0"/>
              <a:t>eficacia y precisión de la intervención posterior</a:t>
            </a:r>
            <a:r>
              <a:rPr lang="es-ES" dirty="0" smtClean="0"/>
              <a:t>.</a:t>
            </a:r>
          </a:p>
          <a:p>
            <a:pPr marL="285750" indent="-285750">
              <a:buFontTx/>
              <a:buChar char="-"/>
            </a:pPr>
            <a:r>
              <a:rPr lang="es-ES" dirty="0" smtClean="0"/>
              <a:t>La </a:t>
            </a:r>
            <a:r>
              <a:rPr lang="es-ES" dirty="0"/>
              <a:t>seguridad ética y legal de la práctica profesional</a:t>
            </a:r>
            <a:r>
              <a:rPr lang="es-ES" dirty="0" smtClean="0"/>
              <a:t>.</a:t>
            </a:r>
          </a:p>
          <a:p>
            <a:endParaRPr lang="es-ES" dirty="0" smtClean="0"/>
          </a:p>
          <a:p>
            <a:pPr marL="285750" indent="-285750">
              <a:buFontTx/>
              <a:buChar char="-"/>
            </a:pPr>
            <a:endParaRPr lang="es-ES" dirty="0"/>
          </a:p>
          <a:p>
            <a:pPr algn="ctr"/>
            <a:r>
              <a:rPr lang="es-ES" dirty="0" smtClean="0">
                <a:solidFill>
                  <a:schemeClr val="bg1"/>
                </a:solidFill>
              </a:rPr>
              <a:t>Desde </a:t>
            </a:r>
            <a:r>
              <a:rPr lang="es-ES" dirty="0">
                <a:solidFill>
                  <a:schemeClr val="bg1"/>
                </a:solidFill>
              </a:rPr>
              <a:t>una perspectiva avanzada, la pregunta relevante no es “qué pruebas pasar”, sino “qué información necesito para contrastar mis hipótesis clínicas y tomar decisiones fundamentadas”.</a:t>
            </a:r>
          </a:p>
        </p:txBody>
      </p:sp>
    </p:spTree>
    <p:extLst>
      <p:ext uri="{BB962C8B-B14F-4D97-AF65-F5344CB8AC3E}">
        <p14:creationId xmlns:p14="http://schemas.microsoft.com/office/powerpoint/2010/main" val="1734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189339"/>
            <a:ext cx="11853340" cy="4801314"/>
          </a:xfrm>
          <a:prstGeom prst="rect">
            <a:avLst/>
          </a:prstGeom>
        </p:spPr>
        <p:txBody>
          <a:bodyPr wrap="square">
            <a:spAutoFit/>
          </a:bodyPr>
          <a:lstStyle/>
          <a:p>
            <a:r>
              <a:rPr lang="es-ES" dirty="0" smtClean="0"/>
              <a:t>                              </a:t>
            </a:r>
            <a:r>
              <a:rPr lang="es-ES" b="1" dirty="0" smtClean="0"/>
              <a:t> 3.1 Principios </a:t>
            </a:r>
            <a:r>
              <a:rPr lang="es-ES" b="1" dirty="0"/>
              <a:t>generales que guían la selección de </a:t>
            </a:r>
            <a:r>
              <a:rPr lang="es-ES" b="1" dirty="0" smtClean="0"/>
              <a:t>instrumentos</a:t>
            </a:r>
          </a:p>
          <a:p>
            <a:endParaRPr lang="es-ES" dirty="0"/>
          </a:p>
          <a:p>
            <a:pPr algn="just"/>
            <a:r>
              <a:rPr lang="es-ES" dirty="0" smtClean="0"/>
              <a:t>La </a:t>
            </a:r>
            <a:r>
              <a:rPr lang="es-ES" dirty="0"/>
              <a:t>selección de técnicas e instrumentos debe regirse por una serie de principios rectores, que operan como criterios de calidad clínica</a:t>
            </a:r>
            <a:r>
              <a:rPr lang="es-ES" dirty="0" smtClean="0"/>
              <a:t>.</a:t>
            </a:r>
          </a:p>
          <a:p>
            <a:pPr algn="just"/>
            <a:endParaRPr lang="es-ES" dirty="0"/>
          </a:p>
          <a:p>
            <a:pPr marL="342900" indent="-342900" algn="just">
              <a:buAutoNum type="arabicPeriod"/>
            </a:pPr>
            <a:r>
              <a:rPr lang="es-ES" b="1" dirty="0" smtClean="0"/>
              <a:t>Principio </a:t>
            </a:r>
            <a:r>
              <a:rPr lang="es-ES" b="1" dirty="0"/>
              <a:t>de coherencia con la formulación de </a:t>
            </a:r>
            <a:r>
              <a:rPr lang="es-ES" b="1" dirty="0" smtClean="0"/>
              <a:t>hipótesis</a:t>
            </a:r>
          </a:p>
          <a:p>
            <a:pPr algn="just"/>
            <a:r>
              <a:rPr lang="es-ES" dirty="0" smtClean="0"/>
              <a:t>Toda </a:t>
            </a:r>
            <a:r>
              <a:rPr lang="es-ES" dirty="0"/>
              <a:t>técnica seleccionada debe estar directamente vinculada a una o varias hipótesis clínicas previamente formuladas. El uso de instrumentos sin hipótesis explícitas conduce a evaluaciones indiscriminadas, poco eficientes y difícilmente integrables</a:t>
            </a:r>
            <a:r>
              <a:rPr lang="es-ES" dirty="0" smtClean="0"/>
              <a:t>.</a:t>
            </a:r>
          </a:p>
          <a:p>
            <a:pPr algn="just"/>
            <a:endParaRPr lang="es-ES" dirty="0"/>
          </a:p>
          <a:p>
            <a:pPr algn="just"/>
            <a:r>
              <a:rPr lang="es-ES" dirty="0" smtClean="0"/>
              <a:t>Ejemplo clínico: Si </a:t>
            </a:r>
            <a:r>
              <a:rPr lang="es-ES" dirty="0"/>
              <a:t>la hipótesis central plantea que la ansiedad del paciente se mantiene por conductas de evitación y creencias catastróficas, resulta clínicamente coherente </a:t>
            </a:r>
            <a:r>
              <a:rPr lang="es-ES" dirty="0" smtClean="0"/>
              <a:t>seleccionar:</a:t>
            </a:r>
          </a:p>
          <a:p>
            <a:pPr algn="just"/>
            <a:r>
              <a:rPr lang="es-ES" dirty="0" smtClean="0"/>
              <a:t>-Entrevistas </a:t>
            </a:r>
            <a:r>
              <a:rPr lang="es-ES" dirty="0"/>
              <a:t>focalizadas en situaciones evitadas</a:t>
            </a:r>
            <a:r>
              <a:rPr lang="es-ES" dirty="0" smtClean="0"/>
              <a:t>. </a:t>
            </a:r>
          </a:p>
          <a:p>
            <a:pPr algn="just"/>
            <a:r>
              <a:rPr lang="es-ES" dirty="0" smtClean="0"/>
              <a:t>-Cuestionarios </a:t>
            </a:r>
            <a:r>
              <a:rPr lang="es-ES" dirty="0"/>
              <a:t>de ansiedad cognitiva</a:t>
            </a:r>
            <a:r>
              <a:rPr lang="es-ES" dirty="0" smtClean="0"/>
              <a:t>.</a:t>
            </a:r>
          </a:p>
          <a:p>
            <a:pPr algn="just"/>
            <a:r>
              <a:rPr lang="es-ES" dirty="0" smtClean="0"/>
              <a:t>-Registros </a:t>
            </a:r>
            <a:r>
              <a:rPr lang="es-ES" dirty="0"/>
              <a:t>de evitación y ansiedad situacional</a:t>
            </a:r>
            <a:r>
              <a:rPr lang="es-ES" dirty="0" smtClean="0"/>
              <a:t>.</a:t>
            </a:r>
          </a:p>
          <a:p>
            <a:pPr algn="just"/>
            <a:endParaRPr lang="es-ES" dirty="0" smtClean="0"/>
          </a:p>
          <a:p>
            <a:pPr algn="just"/>
            <a:r>
              <a:rPr lang="es-ES" dirty="0" smtClean="0"/>
              <a:t>En </a:t>
            </a:r>
            <a:r>
              <a:rPr lang="es-ES" dirty="0"/>
              <a:t>cambio, administrar pruebas de personalidad general sin una hipótesis clara puede generar información redundante o irrelevante.</a:t>
            </a:r>
          </a:p>
        </p:txBody>
      </p:sp>
    </p:spTree>
    <p:extLst>
      <p:ext uri="{BB962C8B-B14F-4D97-AF65-F5344CB8AC3E}">
        <p14:creationId xmlns:p14="http://schemas.microsoft.com/office/powerpoint/2010/main" val="349639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2"/>
            <a:ext cx="814553" cy="488732"/>
          </a:xfrm>
          <a:prstGeom prst="rect">
            <a:avLst/>
          </a:prstGeom>
        </p:spPr>
      </p:pic>
      <p:sp>
        <p:nvSpPr>
          <p:cNvPr id="2" name="Rectángulo 1"/>
          <p:cNvSpPr/>
          <p:nvPr/>
        </p:nvSpPr>
        <p:spPr>
          <a:xfrm>
            <a:off x="0" y="488734"/>
            <a:ext cx="12192000" cy="6186309"/>
          </a:xfrm>
          <a:prstGeom prst="rect">
            <a:avLst/>
          </a:prstGeom>
        </p:spPr>
        <p:txBody>
          <a:bodyPr wrap="square">
            <a:spAutoFit/>
          </a:bodyPr>
          <a:lstStyle/>
          <a:p>
            <a:pPr algn="just"/>
            <a:r>
              <a:rPr lang="es-ES" b="1" dirty="0"/>
              <a:t>2. Principio de validez incremental</a:t>
            </a:r>
          </a:p>
          <a:p>
            <a:pPr algn="just"/>
            <a:r>
              <a:rPr lang="es-ES" dirty="0"/>
              <a:t>Cada técnica incorporada debe </a:t>
            </a:r>
            <a:r>
              <a:rPr lang="es-ES" b="1" dirty="0"/>
              <a:t>aportar información nueva y relevante</a:t>
            </a:r>
            <a:r>
              <a:rPr lang="es-ES" dirty="0"/>
              <a:t>, no simplemente confirmar lo ya conocido por otras </a:t>
            </a:r>
            <a:r>
              <a:rPr lang="es-ES" dirty="0" smtClean="0"/>
              <a:t>vías. Este </a:t>
            </a:r>
            <a:r>
              <a:rPr lang="es-ES" dirty="0"/>
              <a:t>principio es clave en contextos clínicos reales, donde el tiempo, la carga evaluativa y la fatiga del paciente son variables críticas.</a:t>
            </a:r>
          </a:p>
          <a:p>
            <a:pPr algn="just"/>
            <a:r>
              <a:rPr lang="es-ES" dirty="0"/>
              <a:t/>
            </a:r>
            <a:br>
              <a:rPr lang="es-ES" dirty="0"/>
            </a:br>
            <a:r>
              <a:rPr lang="es-ES" dirty="0" smtClean="0"/>
              <a:t>Ejemplo clínico: Si </a:t>
            </a:r>
            <a:r>
              <a:rPr lang="es-ES" dirty="0"/>
              <a:t>una entrevista clínica bien conducida ya ha permitido identificar con claridad la sintomatología depresiva, la aplicación de múltiples escalas de depresión similares aporta escasa validez incremental. En cambio, podría ser más útil evaluar:</a:t>
            </a:r>
          </a:p>
          <a:p>
            <a:pPr algn="just"/>
            <a:r>
              <a:rPr lang="es-ES" dirty="0" smtClean="0"/>
              <a:t>-Estilos </a:t>
            </a:r>
            <a:r>
              <a:rPr lang="es-ES" dirty="0"/>
              <a:t>atribucionales.</a:t>
            </a:r>
          </a:p>
          <a:p>
            <a:pPr algn="just"/>
            <a:r>
              <a:rPr lang="es-ES" dirty="0" smtClean="0"/>
              <a:t>-Regulación </a:t>
            </a:r>
            <a:r>
              <a:rPr lang="es-ES" dirty="0"/>
              <a:t>emocional.</a:t>
            </a:r>
          </a:p>
          <a:p>
            <a:pPr algn="just"/>
            <a:r>
              <a:rPr lang="es-ES" dirty="0" smtClean="0"/>
              <a:t>-Actividad </a:t>
            </a:r>
            <a:r>
              <a:rPr lang="es-ES" dirty="0"/>
              <a:t>conductual diaria</a:t>
            </a:r>
            <a:r>
              <a:rPr lang="es-ES" dirty="0" smtClean="0"/>
              <a:t>.</a:t>
            </a:r>
          </a:p>
          <a:p>
            <a:pPr algn="just"/>
            <a:endParaRPr lang="es-ES" dirty="0"/>
          </a:p>
          <a:p>
            <a:pPr algn="just"/>
            <a:r>
              <a:rPr lang="es-ES" b="1" dirty="0" smtClean="0"/>
              <a:t>3. Principio </a:t>
            </a:r>
            <a:r>
              <a:rPr lang="es-ES" b="1" dirty="0"/>
              <a:t>de adecuación al contexto y al paciente</a:t>
            </a:r>
          </a:p>
          <a:p>
            <a:pPr algn="just"/>
            <a:r>
              <a:rPr lang="es-ES" dirty="0"/>
              <a:t>La selección de instrumentos debe adaptarse a:</a:t>
            </a:r>
          </a:p>
          <a:p>
            <a:pPr algn="just"/>
            <a:r>
              <a:rPr lang="es-ES" dirty="0"/>
              <a:t>Edad.</a:t>
            </a:r>
          </a:p>
          <a:p>
            <a:pPr algn="just"/>
            <a:r>
              <a:rPr lang="es-ES" dirty="0"/>
              <a:t>Nivel educativo.</a:t>
            </a:r>
          </a:p>
          <a:p>
            <a:pPr algn="just"/>
            <a:r>
              <a:rPr lang="es-ES" dirty="0"/>
              <a:t>Capacidad cognitiva.</a:t>
            </a:r>
          </a:p>
          <a:p>
            <a:pPr algn="just"/>
            <a:r>
              <a:rPr lang="es-ES" dirty="0"/>
              <a:t>Contexto cultural.</a:t>
            </a:r>
          </a:p>
          <a:p>
            <a:pPr algn="just"/>
            <a:r>
              <a:rPr lang="es-ES" dirty="0"/>
              <a:t>Estado emocional actual.</a:t>
            </a:r>
          </a:p>
          <a:p>
            <a:pPr algn="just"/>
            <a:r>
              <a:rPr lang="es-ES" dirty="0"/>
              <a:t>Momento del proceso terapéutico.</a:t>
            </a:r>
          </a:p>
          <a:p>
            <a:pPr algn="just"/>
            <a:r>
              <a:rPr lang="es-ES" dirty="0"/>
              <a:t/>
            </a:r>
            <a:br>
              <a:rPr lang="es-ES" dirty="0"/>
            </a:br>
            <a:r>
              <a:rPr lang="es-ES" dirty="0" smtClean="0"/>
              <a:t>Ejemplo clínico: En </a:t>
            </a:r>
            <a:r>
              <a:rPr lang="es-ES" dirty="0"/>
              <a:t>pacientes con elevada activación </a:t>
            </a:r>
            <a:r>
              <a:rPr lang="es-ES" dirty="0" smtClean="0"/>
              <a:t>emocional, </a:t>
            </a:r>
            <a:r>
              <a:rPr lang="es-ES" dirty="0"/>
              <a:t>el uso de cuestionarios extensos puede ser contraproducente. En estos </a:t>
            </a:r>
            <a:r>
              <a:rPr lang="es-ES" dirty="0" smtClean="0"/>
              <a:t>casos, </a:t>
            </a:r>
            <a:r>
              <a:rPr lang="es-ES" dirty="0"/>
              <a:t>técnicas breves, entrevistas focalizadas o registros simples </a:t>
            </a:r>
            <a:r>
              <a:rPr lang="es-ES" dirty="0" smtClean="0"/>
              <a:t>son clínicamente </a:t>
            </a:r>
            <a:r>
              <a:rPr lang="es-ES" dirty="0"/>
              <a:t>más adecuadas</a:t>
            </a:r>
            <a:r>
              <a:rPr lang="es-ES" dirty="0" smtClean="0"/>
              <a:t>.</a:t>
            </a:r>
            <a:endParaRPr lang="es-ES" dirty="0"/>
          </a:p>
        </p:txBody>
      </p:sp>
    </p:spTree>
    <p:extLst>
      <p:ext uri="{BB962C8B-B14F-4D97-AF65-F5344CB8AC3E}">
        <p14:creationId xmlns:p14="http://schemas.microsoft.com/office/powerpoint/2010/main" val="2288817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872194" cy="2585323"/>
          </a:xfrm>
          <a:prstGeom prst="rect">
            <a:avLst/>
          </a:prstGeom>
        </p:spPr>
        <p:txBody>
          <a:bodyPr wrap="square">
            <a:spAutoFit/>
          </a:bodyPr>
          <a:lstStyle/>
          <a:p>
            <a:pPr algn="just"/>
            <a:r>
              <a:rPr lang="es-ES" b="1" dirty="0"/>
              <a:t>4. Principio de rigor psicométrico y evidencia científica</a:t>
            </a:r>
          </a:p>
          <a:p>
            <a:pPr algn="just"/>
            <a:r>
              <a:rPr lang="es-ES" dirty="0"/>
              <a:t>Los instrumentos seleccionados deben contar con:</a:t>
            </a:r>
          </a:p>
          <a:p>
            <a:pPr algn="just"/>
            <a:r>
              <a:rPr lang="es-ES" dirty="0" smtClean="0"/>
              <a:t>-Evidencia </a:t>
            </a:r>
            <a:r>
              <a:rPr lang="es-ES" dirty="0"/>
              <a:t>de </a:t>
            </a:r>
            <a:r>
              <a:rPr lang="es-ES" b="1" dirty="0"/>
              <a:t>fiabilidad</a:t>
            </a:r>
            <a:r>
              <a:rPr lang="es-ES" dirty="0"/>
              <a:t>.</a:t>
            </a:r>
          </a:p>
          <a:p>
            <a:pPr algn="just"/>
            <a:r>
              <a:rPr lang="es-ES" dirty="0" smtClean="0"/>
              <a:t>-Evidencia </a:t>
            </a:r>
            <a:r>
              <a:rPr lang="es-ES" dirty="0"/>
              <a:t>de </a:t>
            </a:r>
            <a:r>
              <a:rPr lang="es-ES" b="1" dirty="0"/>
              <a:t>validez</a:t>
            </a:r>
            <a:r>
              <a:rPr lang="es-ES" dirty="0"/>
              <a:t>.</a:t>
            </a:r>
          </a:p>
          <a:p>
            <a:pPr algn="just"/>
            <a:r>
              <a:rPr lang="es-ES" dirty="0" smtClean="0"/>
              <a:t>-Adaptación </a:t>
            </a:r>
            <a:r>
              <a:rPr lang="es-ES" dirty="0"/>
              <a:t>y </a:t>
            </a:r>
            <a:r>
              <a:rPr lang="es-ES" dirty="0" err="1"/>
              <a:t>baremación</a:t>
            </a:r>
            <a:r>
              <a:rPr lang="es-ES" dirty="0"/>
              <a:t> adecuada para la población de referencia.</a:t>
            </a:r>
          </a:p>
          <a:p>
            <a:pPr algn="just"/>
            <a:r>
              <a:rPr lang="es-ES" dirty="0" smtClean="0"/>
              <a:t>-Uso </a:t>
            </a:r>
            <a:r>
              <a:rPr lang="es-ES" dirty="0"/>
              <a:t>reconocido en el ámbito clínico.</a:t>
            </a:r>
          </a:p>
          <a:p>
            <a:pPr algn="just"/>
            <a:endParaRPr lang="es-ES" dirty="0" smtClean="0"/>
          </a:p>
          <a:p>
            <a:pPr algn="just"/>
            <a:r>
              <a:rPr lang="es-ES" dirty="0" smtClean="0"/>
              <a:t>El </a:t>
            </a:r>
            <a:r>
              <a:rPr lang="es-ES" dirty="0"/>
              <a:t>uso de instrumentos no validados o de procedencia dudosa compromete la calidad científica de la evaluación y la responsabilidad profesional del psicólogo.</a:t>
            </a:r>
          </a:p>
        </p:txBody>
      </p:sp>
    </p:spTree>
    <p:extLst>
      <p:ext uri="{BB962C8B-B14F-4D97-AF65-F5344CB8AC3E}">
        <p14:creationId xmlns:p14="http://schemas.microsoft.com/office/powerpoint/2010/main" val="241323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848410" cy="509046"/>
          </a:xfrm>
          <a:prstGeom prst="rect">
            <a:avLst/>
          </a:prstGeom>
        </p:spPr>
      </p:pic>
      <p:sp>
        <p:nvSpPr>
          <p:cNvPr id="3" name="Rectángulo 2"/>
          <p:cNvSpPr/>
          <p:nvPr/>
        </p:nvSpPr>
        <p:spPr>
          <a:xfrm>
            <a:off x="165835" y="1"/>
            <a:ext cx="11853340" cy="7017306"/>
          </a:xfrm>
          <a:prstGeom prst="rect">
            <a:avLst/>
          </a:prstGeom>
        </p:spPr>
        <p:txBody>
          <a:bodyPr wrap="square">
            <a:spAutoFit/>
          </a:bodyPr>
          <a:lstStyle/>
          <a:p>
            <a:r>
              <a:rPr lang="es-ES" dirty="0" smtClean="0"/>
              <a:t>                              </a:t>
            </a:r>
            <a:r>
              <a:rPr lang="es-ES" b="1" dirty="0" smtClean="0"/>
              <a:t> 3.2 </a:t>
            </a:r>
            <a:r>
              <a:rPr lang="es-ES" b="1" dirty="0"/>
              <a:t>Tipos de técnicas e instrumentos en la evaluación </a:t>
            </a:r>
            <a:r>
              <a:rPr lang="es-ES" b="1" dirty="0" smtClean="0"/>
              <a:t>clínica</a:t>
            </a:r>
          </a:p>
          <a:p>
            <a:pPr algn="just"/>
            <a:endParaRPr lang="es-ES" b="1" dirty="0" smtClean="0"/>
          </a:p>
          <a:p>
            <a:pPr algn="just"/>
            <a:r>
              <a:rPr lang="es-ES" dirty="0" smtClean="0"/>
              <a:t>La </a:t>
            </a:r>
            <a:r>
              <a:rPr lang="es-ES" dirty="0"/>
              <a:t>evaluación psicológica clínica se apoya en un </a:t>
            </a:r>
            <a:r>
              <a:rPr lang="es-ES" b="1" dirty="0"/>
              <a:t>enfoque </a:t>
            </a:r>
            <a:r>
              <a:rPr lang="es-ES" b="1" dirty="0" err="1"/>
              <a:t>multimétodo</a:t>
            </a:r>
            <a:r>
              <a:rPr lang="es-ES" b="1" dirty="0"/>
              <a:t> y </a:t>
            </a:r>
            <a:r>
              <a:rPr lang="es-ES" b="1" dirty="0" err="1"/>
              <a:t>multifuente</a:t>
            </a:r>
            <a:r>
              <a:rPr lang="es-ES" dirty="0"/>
              <a:t>, combinando distintas técnicas que permiten captar el funcionamiento psicológico desde diferentes niveles</a:t>
            </a:r>
            <a:r>
              <a:rPr lang="es-ES" dirty="0" smtClean="0"/>
              <a:t>.</a:t>
            </a:r>
          </a:p>
          <a:p>
            <a:pPr algn="just"/>
            <a:endParaRPr lang="es-ES" b="1" dirty="0"/>
          </a:p>
          <a:p>
            <a:pPr algn="just"/>
            <a:r>
              <a:rPr lang="es-ES" dirty="0"/>
              <a:t>La </a:t>
            </a:r>
            <a:r>
              <a:rPr lang="es-ES" b="1" dirty="0"/>
              <a:t>entrevista clínica</a:t>
            </a:r>
            <a:r>
              <a:rPr lang="es-ES" dirty="0"/>
              <a:t> es el </a:t>
            </a:r>
            <a:r>
              <a:rPr lang="es-ES" b="1" dirty="0"/>
              <a:t>instrumento central y nuclear</a:t>
            </a:r>
            <a:r>
              <a:rPr lang="es-ES" dirty="0"/>
              <a:t> de la evaluación psicológica. Ninguna prueba psicométrica puede sustituir su valor clínico</a:t>
            </a:r>
            <a:r>
              <a:rPr lang="es-ES" dirty="0" smtClean="0"/>
              <a:t>.</a:t>
            </a:r>
          </a:p>
          <a:p>
            <a:pPr algn="just"/>
            <a:endParaRPr lang="es-ES" dirty="0"/>
          </a:p>
          <a:p>
            <a:pPr marL="285750" indent="-285750" algn="just">
              <a:buFont typeface="Arial" panose="020B0604020202020204" pitchFamily="34" charset="0"/>
              <a:buChar char="•"/>
            </a:pPr>
            <a:r>
              <a:rPr lang="es-ES" b="1" dirty="0" smtClean="0"/>
              <a:t>Funciones principales de la entrevista</a:t>
            </a:r>
          </a:p>
          <a:p>
            <a:pPr algn="just"/>
            <a:r>
              <a:rPr lang="es-ES" dirty="0" smtClean="0"/>
              <a:t>Delimitar </a:t>
            </a:r>
            <a:r>
              <a:rPr lang="es-ES" dirty="0"/>
              <a:t>el motivo de consulta.</a:t>
            </a:r>
          </a:p>
          <a:p>
            <a:pPr algn="just"/>
            <a:r>
              <a:rPr lang="es-ES" dirty="0"/>
              <a:t>Explorar la historia del problema.</a:t>
            </a:r>
          </a:p>
          <a:p>
            <a:pPr algn="just"/>
            <a:r>
              <a:rPr lang="es-ES" dirty="0"/>
              <a:t>Identificar variables relevantes.</a:t>
            </a:r>
          </a:p>
          <a:p>
            <a:pPr algn="just"/>
            <a:r>
              <a:rPr lang="es-ES" dirty="0"/>
              <a:t>Formular hipótesis clínicas.</a:t>
            </a:r>
          </a:p>
          <a:p>
            <a:pPr algn="just"/>
            <a:r>
              <a:rPr lang="es-ES" dirty="0"/>
              <a:t>Guiar la selección del resto de instrumentos.</a:t>
            </a:r>
          </a:p>
          <a:p>
            <a:pPr marL="285750" indent="-285750" algn="just">
              <a:buFont typeface="Arial" panose="020B0604020202020204" pitchFamily="34" charset="0"/>
              <a:buChar char="•"/>
            </a:pPr>
            <a:r>
              <a:rPr lang="es-ES" b="1" dirty="0" smtClean="0"/>
              <a:t>Tipos de entrevista</a:t>
            </a:r>
          </a:p>
          <a:p>
            <a:pPr algn="just"/>
            <a:r>
              <a:rPr lang="es-ES" b="1" dirty="0" smtClean="0"/>
              <a:t>Entrevista abierta o exploratoria</a:t>
            </a:r>
            <a:r>
              <a:rPr lang="es-ES" dirty="0" smtClean="0"/>
              <a:t>: útil en fases iniciales.</a:t>
            </a:r>
          </a:p>
          <a:p>
            <a:pPr algn="just"/>
            <a:r>
              <a:rPr lang="es-ES" b="1" dirty="0" smtClean="0"/>
              <a:t>Entrevista semiestructurada</a:t>
            </a:r>
            <a:r>
              <a:rPr lang="es-ES" dirty="0" smtClean="0"/>
              <a:t>: equilibrio entre flexibilidad y sistematicidad.</a:t>
            </a:r>
          </a:p>
          <a:p>
            <a:pPr algn="just"/>
            <a:r>
              <a:rPr lang="es-ES" b="1" dirty="0" smtClean="0"/>
              <a:t>Entrevista estructurada</a:t>
            </a:r>
            <a:r>
              <a:rPr lang="es-ES" dirty="0" smtClean="0"/>
              <a:t>: mayor control, especialmente útil para diagnóstico.</a:t>
            </a:r>
          </a:p>
          <a:p>
            <a:pPr marL="285750" indent="-285750" algn="just">
              <a:buFont typeface="Arial" panose="020B0604020202020204" pitchFamily="34" charset="0"/>
              <a:buChar char="•"/>
            </a:pPr>
            <a:r>
              <a:rPr lang="es-ES" b="1" dirty="0" smtClean="0"/>
              <a:t>Ejemplo clínico</a:t>
            </a:r>
            <a:r>
              <a:rPr lang="es-ES" dirty="0" smtClean="0"/>
              <a:t>: En </a:t>
            </a:r>
            <a:r>
              <a:rPr lang="es-ES" dirty="0"/>
              <a:t>un caso de sospecha de trastorno de pánico, la entrevista permite explorar:</a:t>
            </a:r>
          </a:p>
          <a:p>
            <a:pPr algn="just"/>
            <a:r>
              <a:rPr lang="es-ES" dirty="0" smtClean="0"/>
              <a:t>-Aparición </a:t>
            </a:r>
            <a:r>
              <a:rPr lang="es-ES" dirty="0"/>
              <a:t>de las crisis.</a:t>
            </a:r>
          </a:p>
          <a:p>
            <a:pPr algn="just"/>
            <a:r>
              <a:rPr lang="es-ES" dirty="0" smtClean="0"/>
              <a:t>-Interpretaciones </a:t>
            </a:r>
            <a:r>
              <a:rPr lang="es-ES" dirty="0"/>
              <a:t>de las sensaciones corporales.</a:t>
            </a:r>
          </a:p>
          <a:p>
            <a:pPr algn="just"/>
            <a:r>
              <a:rPr lang="es-ES" dirty="0" smtClean="0"/>
              <a:t>-Conductas </a:t>
            </a:r>
            <a:r>
              <a:rPr lang="es-ES" dirty="0"/>
              <a:t>de seguridad.</a:t>
            </a:r>
          </a:p>
          <a:p>
            <a:pPr algn="just"/>
            <a:r>
              <a:rPr lang="es-ES" dirty="0" smtClean="0"/>
              <a:t>-Contextos </a:t>
            </a:r>
            <a:r>
              <a:rPr lang="es-ES" dirty="0"/>
              <a:t>de </a:t>
            </a:r>
            <a:r>
              <a:rPr lang="es-ES" dirty="0" smtClean="0"/>
              <a:t>aparición.</a:t>
            </a:r>
          </a:p>
          <a:p>
            <a:pPr algn="just"/>
            <a:endParaRPr lang="es-ES" dirty="0"/>
          </a:p>
          <a:p>
            <a:pPr algn="just"/>
            <a:r>
              <a:rPr lang="es-ES" dirty="0" smtClean="0"/>
              <a:t>Esta </a:t>
            </a:r>
            <a:r>
              <a:rPr lang="es-ES" dirty="0"/>
              <a:t>información es imprescindible para decidir qué instrumentos adicionales son realmente necesarios</a:t>
            </a:r>
            <a:r>
              <a:rPr lang="es-ES" dirty="0" smtClean="0"/>
              <a:t>.</a:t>
            </a:r>
            <a:endParaRPr lang="es-ES" dirty="0"/>
          </a:p>
        </p:txBody>
      </p:sp>
    </p:spTree>
    <p:extLst>
      <p:ext uri="{BB962C8B-B14F-4D97-AF65-F5344CB8AC3E}">
        <p14:creationId xmlns:p14="http://schemas.microsoft.com/office/powerpoint/2010/main" val="15298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203497" y="171196"/>
            <a:ext cx="4414606" cy="369332"/>
          </a:xfrm>
          <a:prstGeom prst="rect">
            <a:avLst/>
          </a:prstGeom>
        </p:spPr>
        <p:txBody>
          <a:bodyPr wrap="none">
            <a:spAutoFit/>
          </a:bodyPr>
          <a:lstStyle/>
          <a:p>
            <a:r>
              <a:rPr lang="es-ES" b="1" dirty="0" smtClean="0"/>
              <a:t>CUESTIONARIOS Y ESCALAS PSICOMÉTRICAS</a:t>
            </a:r>
            <a:endParaRPr lang="es-ES" b="1" dirty="0"/>
          </a:p>
        </p:txBody>
      </p:sp>
      <p:sp>
        <p:nvSpPr>
          <p:cNvPr id="3" name="Rectángulo 2"/>
          <p:cNvSpPr/>
          <p:nvPr/>
        </p:nvSpPr>
        <p:spPr>
          <a:xfrm>
            <a:off x="165835" y="924629"/>
            <a:ext cx="11900474" cy="4247317"/>
          </a:xfrm>
          <a:prstGeom prst="rect">
            <a:avLst/>
          </a:prstGeom>
        </p:spPr>
        <p:txBody>
          <a:bodyPr wrap="square">
            <a:spAutoFit/>
          </a:bodyPr>
          <a:lstStyle/>
          <a:p>
            <a:pPr algn="just"/>
            <a:r>
              <a:rPr lang="es-ES" b="1" dirty="0" smtClean="0"/>
              <a:t>A.- Función de los cuestionarios en la evaluación clínica</a:t>
            </a:r>
          </a:p>
          <a:p>
            <a:pPr algn="just"/>
            <a:endParaRPr lang="es-ES" dirty="0"/>
          </a:p>
          <a:p>
            <a:pPr algn="just"/>
            <a:r>
              <a:rPr lang="es-ES" dirty="0" smtClean="0"/>
              <a:t>Los </a:t>
            </a:r>
            <a:r>
              <a:rPr lang="es-ES" dirty="0"/>
              <a:t>cuestionarios y escalas psicométricas constituyen una de las herramientas más utilizadas en la evaluación psicológica clínica, pero también </a:t>
            </a:r>
            <a:r>
              <a:rPr lang="es-ES" b="1" dirty="0"/>
              <a:t>una de las más frecuentemente mal empleadas </a:t>
            </a:r>
            <a:r>
              <a:rPr lang="es-ES" dirty="0"/>
              <a:t>cuando se utilizan sin un marco conceptual claro</a:t>
            </a:r>
            <a:r>
              <a:rPr lang="es-ES" dirty="0" smtClean="0"/>
              <a:t>.</a:t>
            </a:r>
          </a:p>
          <a:p>
            <a:pPr algn="just"/>
            <a:endParaRPr lang="es-ES" dirty="0"/>
          </a:p>
          <a:p>
            <a:pPr algn="just"/>
            <a:r>
              <a:rPr lang="es-ES" dirty="0" smtClean="0"/>
              <a:t>Desde </a:t>
            </a:r>
            <a:r>
              <a:rPr lang="es-ES" dirty="0"/>
              <a:t>una perspectiva clínica avanzada, los cuestionarios no evalúan personas, sino constructos psicológicos </a:t>
            </a:r>
            <a:r>
              <a:rPr lang="es-ES" dirty="0" err="1"/>
              <a:t>operacionalizados</a:t>
            </a:r>
            <a:r>
              <a:rPr lang="es-ES" dirty="0"/>
              <a:t>, y su utilidad depende estrictamente de</a:t>
            </a:r>
            <a:r>
              <a:rPr lang="es-ES" dirty="0" smtClean="0"/>
              <a:t>:</a:t>
            </a:r>
          </a:p>
          <a:p>
            <a:pPr algn="just"/>
            <a:endParaRPr lang="es-ES" dirty="0"/>
          </a:p>
          <a:p>
            <a:pPr marL="285750" indent="-285750" algn="just">
              <a:buFontTx/>
              <a:buChar char="-"/>
            </a:pPr>
            <a:r>
              <a:rPr lang="es-ES" dirty="0" smtClean="0"/>
              <a:t>La </a:t>
            </a:r>
            <a:r>
              <a:rPr lang="es-ES" dirty="0"/>
              <a:t>hipótesis clínica que se pretende contrastar</a:t>
            </a:r>
            <a:r>
              <a:rPr lang="es-ES" dirty="0" smtClean="0"/>
              <a:t>.</a:t>
            </a:r>
          </a:p>
          <a:p>
            <a:pPr marL="285750" indent="-285750" algn="just">
              <a:buFontTx/>
              <a:buChar char="-"/>
            </a:pPr>
            <a:r>
              <a:rPr lang="es-ES" dirty="0" smtClean="0"/>
              <a:t>El </a:t>
            </a:r>
            <a:r>
              <a:rPr lang="es-ES" dirty="0"/>
              <a:t>momento del proceso terapéutico</a:t>
            </a:r>
            <a:r>
              <a:rPr lang="es-ES" dirty="0" smtClean="0"/>
              <a:t>.</a:t>
            </a:r>
          </a:p>
          <a:p>
            <a:pPr marL="285750" indent="-285750" algn="just">
              <a:buFontTx/>
              <a:buChar char="-"/>
            </a:pPr>
            <a:r>
              <a:rPr lang="es-ES" dirty="0" smtClean="0"/>
              <a:t>La </a:t>
            </a:r>
            <a:r>
              <a:rPr lang="es-ES" dirty="0"/>
              <a:t>integración con otras fuentes de información</a:t>
            </a:r>
            <a:r>
              <a:rPr lang="es-ES" dirty="0" smtClean="0"/>
              <a:t>.</a:t>
            </a:r>
          </a:p>
          <a:p>
            <a:pPr marL="285750" indent="-285750" algn="just">
              <a:buFontTx/>
              <a:buChar char="-"/>
            </a:pPr>
            <a:r>
              <a:rPr lang="es-ES" dirty="0" smtClean="0"/>
              <a:t>La </a:t>
            </a:r>
            <a:r>
              <a:rPr lang="es-ES" dirty="0"/>
              <a:t>capacidad del clínico para interpretarlos funcionalmente, no solo descriptivamente</a:t>
            </a:r>
            <a:r>
              <a:rPr lang="es-ES" dirty="0" smtClean="0"/>
              <a:t>.</a:t>
            </a:r>
          </a:p>
          <a:p>
            <a:pPr marL="285750" indent="-285750" algn="just">
              <a:buFontTx/>
              <a:buChar char="-"/>
            </a:pPr>
            <a:endParaRPr lang="es-ES" dirty="0"/>
          </a:p>
          <a:p>
            <a:pPr algn="just"/>
            <a:r>
              <a:rPr lang="es-ES" dirty="0" smtClean="0"/>
              <a:t>En </a:t>
            </a:r>
            <a:r>
              <a:rPr lang="es-ES" dirty="0"/>
              <a:t>consecuencia, los cuestionarios no sustituyen la entrevista clínica, ni “dicen” por sí mismos qué le ocurre al paciente. Su función es </a:t>
            </a:r>
            <a:r>
              <a:rPr lang="es-ES" b="1" dirty="0"/>
              <a:t>complementaria, instrumental y estratégica</a:t>
            </a:r>
            <a:r>
              <a:rPr lang="es-ES" dirty="0"/>
              <a:t>.</a:t>
            </a:r>
          </a:p>
        </p:txBody>
      </p:sp>
    </p:spTree>
    <p:extLst>
      <p:ext uri="{BB962C8B-B14F-4D97-AF65-F5344CB8AC3E}">
        <p14:creationId xmlns:p14="http://schemas.microsoft.com/office/powerpoint/2010/main" val="25866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91047" cy="3416320"/>
          </a:xfrm>
          <a:prstGeom prst="rect">
            <a:avLst/>
          </a:prstGeom>
        </p:spPr>
        <p:txBody>
          <a:bodyPr wrap="square">
            <a:spAutoFit/>
          </a:bodyPr>
          <a:lstStyle/>
          <a:p>
            <a:pPr algn="just"/>
            <a:r>
              <a:rPr lang="es-ES" b="1" dirty="0" smtClean="0"/>
              <a:t>B. </a:t>
            </a:r>
            <a:r>
              <a:rPr lang="es-ES" b="1" dirty="0"/>
              <a:t>Ventajas clínicas de los cuestionarios bien </a:t>
            </a:r>
            <a:r>
              <a:rPr lang="es-ES" b="1" dirty="0" smtClean="0"/>
              <a:t>seleccionados</a:t>
            </a:r>
          </a:p>
          <a:p>
            <a:pPr algn="just"/>
            <a:endParaRPr lang="es-ES" dirty="0"/>
          </a:p>
          <a:p>
            <a:pPr algn="just"/>
            <a:r>
              <a:rPr lang="es-ES" dirty="0" smtClean="0"/>
              <a:t>Cuando </a:t>
            </a:r>
            <a:r>
              <a:rPr lang="es-ES" dirty="0"/>
              <a:t>se utilizan de forma adecuada, los cuestionarios aportan beneficios clínicos específicos</a:t>
            </a:r>
            <a:r>
              <a:rPr lang="es-ES" dirty="0" smtClean="0"/>
              <a:t>:</a:t>
            </a:r>
          </a:p>
          <a:p>
            <a:pPr algn="just"/>
            <a:endParaRPr lang="es-ES" dirty="0"/>
          </a:p>
          <a:p>
            <a:pPr marL="285750" indent="-285750" algn="just">
              <a:buFontTx/>
              <a:buChar char="-"/>
            </a:pPr>
            <a:r>
              <a:rPr lang="es-ES" dirty="0" smtClean="0"/>
              <a:t>Estandarización</a:t>
            </a:r>
            <a:r>
              <a:rPr lang="es-ES" dirty="0"/>
              <a:t>: permiten comparar el funcionamiento del paciente con muestras normativas</a:t>
            </a:r>
            <a:r>
              <a:rPr lang="es-ES" dirty="0" smtClean="0"/>
              <a:t>.</a:t>
            </a:r>
          </a:p>
          <a:p>
            <a:pPr marL="285750" indent="-285750" algn="just">
              <a:buFontTx/>
              <a:buChar char="-"/>
            </a:pPr>
            <a:r>
              <a:rPr lang="es-ES" dirty="0" smtClean="0"/>
              <a:t>Cuantificación</a:t>
            </a:r>
            <a:r>
              <a:rPr lang="es-ES" dirty="0"/>
              <a:t>: facilitan la estimación de gravedad, frecuencia e intensidad de los síntomas</a:t>
            </a:r>
            <a:r>
              <a:rPr lang="es-ES" dirty="0" smtClean="0"/>
              <a:t>.</a:t>
            </a:r>
          </a:p>
          <a:p>
            <a:pPr marL="285750" indent="-285750" algn="just">
              <a:buFontTx/>
              <a:buChar char="-"/>
            </a:pPr>
            <a:r>
              <a:rPr lang="es-ES" dirty="0" smtClean="0"/>
              <a:t>Economía </a:t>
            </a:r>
            <a:r>
              <a:rPr lang="es-ES" dirty="0"/>
              <a:t>de tiempo: recogen información relevante de forma eficiente</a:t>
            </a:r>
            <a:r>
              <a:rPr lang="es-ES" dirty="0" smtClean="0"/>
              <a:t>.</a:t>
            </a:r>
          </a:p>
          <a:p>
            <a:pPr marL="285750" indent="-285750" algn="just">
              <a:buFontTx/>
              <a:buChar char="-"/>
            </a:pPr>
            <a:r>
              <a:rPr lang="es-ES" dirty="0" smtClean="0"/>
              <a:t>Seguimiento </a:t>
            </a:r>
            <a:r>
              <a:rPr lang="es-ES" dirty="0"/>
              <a:t>del cambio: son especialmente útiles para monitorizar el progreso terapéutico</a:t>
            </a:r>
            <a:r>
              <a:rPr lang="es-ES" dirty="0" smtClean="0"/>
              <a:t>.</a:t>
            </a:r>
          </a:p>
          <a:p>
            <a:pPr marL="285750" indent="-285750" algn="just">
              <a:buFontTx/>
              <a:buChar char="-"/>
            </a:pPr>
            <a:r>
              <a:rPr lang="es-ES" dirty="0" smtClean="0"/>
              <a:t>Detección </a:t>
            </a:r>
            <a:r>
              <a:rPr lang="es-ES" dirty="0"/>
              <a:t>de áreas no verbalizadas: pueden revelar síntomas o procesos que el paciente no identifica </a:t>
            </a:r>
            <a:r>
              <a:rPr lang="es-ES" dirty="0" smtClean="0"/>
              <a:t>espontáneamente</a:t>
            </a:r>
          </a:p>
          <a:p>
            <a:pPr algn="just"/>
            <a:endParaRPr lang="es-ES" dirty="0"/>
          </a:p>
          <a:p>
            <a:pPr algn="just"/>
            <a:r>
              <a:rPr lang="es-ES" dirty="0" smtClean="0"/>
              <a:t>No </a:t>
            </a:r>
            <a:r>
              <a:rPr lang="es-ES" dirty="0"/>
              <a:t>obstante, estas ventajas solo se materializan si el cuestionario se integra dentro de una lógica clínica y no meramente administrativa.</a:t>
            </a:r>
          </a:p>
        </p:txBody>
      </p:sp>
    </p:spTree>
    <p:extLst>
      <p:ext uri="{BB962C8B-B14F-4D97-AF65-F5344CB8AC3E}">
        <p14:creationId xmlns:p14="http://schemas.microsoft.com/office/powerpoint/2010/main" val="502978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80808" y="92983"/>
            <a:ext cx="5124288" cy="369332"/>
          </a:xfrm>
          <a:prstGeom prst="rect">
            <a:avLst/>
          </a:prstGeom>
        </p:spPr>
        <p:txBody>
          <a:bodyPr wrap="none">
            <a:spAutoFit/>
          </a:bodyPr>
          <a:lstStyle/>
          <a:p>
            <a:r>
              <a:rPr lang="es-ES" b="1" dirty="0"/>
              <a:t>Escalas, inventarios y cuestionarios: ¿son lo mismo?</a:t>
            </a:r>
          </a:p>
        </p:txBody>
      </p:sp>
      <p:sp>
        <p:nvSpPr>
          <p:cNvPr id="3" name="Rectángulo 2"/>
          <p:cNvSpPr/>
          <p:nvPr/>
        </p:nvSpPr>
        <p:spPr>
          <a:xfrm>
            <a:off x="165835" y="753501"/>
            <a:ext cx="11938181" cy="5355312"/>
          </a:xfrm>
          <a:prstGeom prst="rect">
            <a:avLst/>
          </a:prstGeom>
        </p:spPr>
        <p:txBody>
          <a:bodyPr wrap="square">
            <a:spAutoFit/>
          </a:bodyPr>
          <a:lstStyle/>
          <a:p>
            <a:pPr algn="just"/>
            <a:r>
              <a:rPr lang="es-ES" dirty="0"/>
              <a:t>En la actualidad es frecuente el uso de test </a:t>
            </a:r>
            <a:r>
              <a:rPr lang="es-ES" dirty="0" smtClean="0"/>
              <a:t>en psicología clínica como </a:t>
            </a:r>
            <a:r>
              <a:rPr lang="es-ES" dirty="0"/>
              <a:t>una forma de medir </a:t>
            </a:r>
            <a:r>
              <a:rPr lang="es-ES" b="1" dirty="0"/>
              <a:t>constructos o variables no observables</a:t>
            </a:r>
            <a:r>
              <a:rPr lang="es-ES" dirty="0"/>
              <a:t>. Por ende, un test puede ser considerado un instrumento de </a:t>
            </a:r>
            <a:r>
              <a:rPr lang="es-ES" dirty="0" smtClean="0"/>
              <a:t>medida </a:t>
            </a:r>
            <a:r>
              <a:rPr lang="es-ES" dirty="0"/>
              <a:t>o un objeto que permite la cuantificación de una variable de </a:t>
            </a:r>
            <a:r>
              <a:rPr lang="es-ES" dirty="0" smtClean="0"/>
              <a:t>estudio. </a:t>
            </a:r>
            <a:r>
              <a:rPr lang="es-ES" dirty="0"/>
              <a:t>En ese contexto, son diversas las denominaciones que recibe un test, como escala, cuestionario o inventario; pese a ello, no existe coherencia entre un autor y </a:t>
            </a:r>
            <a:r>
              <a:rPr lang="es-ES" dirty="0" smtClean="0"/>
              <a:t>otro. </a:t>
            </a:r>
            <a:r>
              <a:rPr lang="es-ES" dirty="0"/>
              <a:t>En consecuencia, resulta necesario establecer diferencias conceptuales entre los términos y plantear un consenso en su utilización</a:t>
            </a:r>
            <a:r>
              <a:rPr lang="es-ES" dirty="0" smtClean="0"/>
              <a:t>.</a:t>
            </a:r>
          </a:p>
          <a:p>
            <a:pPr algn="just"/>
            <a:endParaRPr lang="es-ES" dirty="0"/>
          </a:p>
          <a:p>
            <a:pPr algn="just"/>
            <a:r>
              <a:rPr lang="es-ES" b="1" dirty="0" smtClean="0"/>
              <a:t>Escala:</a:t>
            </a:r>
            <a:r>
              <a:rPr lang="es-ES" b="1" dirty="0"/>
              <a:t> </a:t>
            </a:r>
            <a:r>
              <a:rPr lang="es-ES" dirty="0"/>
              <a:t>denota un </a:t>
            </a:r>
            <a:r>
              <a:rPr lang="es-ES" b="1" dirty="0"/>
              <a:t>conjunto de afirmaciones </a:t>
            </a:r>
            <a:r>
              <a:rPr lang="es-ES" dirty="0"/>
              <a:t>respecto a las cuales una persona </a:t>
            </a:r>
            <a:r>
              <a:rPr lang="es-ES" b="1" dirty="0"/>
              <a:t>está de acuerdo o </a:t>
            </a:r>
            <a:r>
              <a:rPr lang="es-ES" b="1" dirty="0" smtClean="0"/>
              <a:t>no</a:t>
            </a:r>
            <a:r>
              <a:rPr lang="es-ES" dirty="0" smtClean="0"/>
              <a:t>, </a:t>
            </a:r>
            <a:r>
              <a:rPr lang="es-ES" dirty="0"/>
              <a:t>organizadas en una respuesta </a:t>
            </a:r>
            <a:r>
              <a:rPr lang="es-ES" dirty="0" smtClean="0"/>
              <a:t>ordenada,</a:t>
            </a:r>
            <a:r>
              <a:rPr lang="es-ES" dirty="0"/>
              <a:t> que puede tener expresiones de </a:t>
            </a:r>
            <a:r>
              <a:rPr lang="es-ES" b="1" dirty="0"/>
              <a:t>frecuenci</a:t>
            </a:r>
            <a:r>
              <a:rPr lang="es-ES" dirty="0"/>
              <a:t>a (nunca, a veces, casi siempre, siempre), </a:t>
            </a:r>
            <a:r>
              <a:rPr lang="es-ES" b="1" dirty="0"/>
              <a:t>intensidad o dificultad</a:t>
            </a:r>
            <a:r>
              <a:rPr lang="es-ES" dirty="0"/>
              <a:t> (nada, poco, mucho), siendo utilizada con frecuencia en la </a:t>
            </a:r>
            <a:r>
              <a:rPr lang="es-ES" b="1" dirty="0"/>
              <a:t>medición de </a:t>
            </a:r>
            <a:r>
              <a:rPr lang="es-ES" b="1" dirty="0" smtClean="0"/>
              <a:t>actitudes</a:t>
            </a:r>
            <a:r>
              <a:rPr lang="es-ES" dirty="0" smtClean="0"/>
              <a:t>.</a:t>
            </a:r>
          </a:p>
          <a:p>
            <a:pPr algn="just"/>
            <a:endParaRPr lang="es-ES" dirty="0"/>
          </a:p>
          <a:p>
            <a:pPr algn="just"/>
            <a:r>
              <a:rPr lang="es-ES" b="1" dirty="0" smtClean="0"/>
              <a:t>Cuestionario: </a:t>
            </a:r>
            <a:r>
              <a:rPr lang="es-ES" dirty="0"/>
              <a:t> indica que es un instrumento que está compuesto por un conjunto de </a:t>
            </a:r>
            <a:r>
              <a:rPr lang="es-ES" b="1" dirty="0"/>
              <a:t>cuestiones o preguntas para averiguar </a:t>
            </a:r>
            <a:r>
              <a:rPr lang="es-ES" b="1" dirty="0" smtClean="0"/>
              <a:t>algo</a:t>
            </a:r>
            <a:r>
              <a:rPr lang="es-ES" b="1" dirty="0"/>
              <a:t> de índole </a:t>
            </a:r>
            <a:r>
              <a:rPr lang="es-ES" b="1" dirty="0" smtClean="0"/>
              <a:t>personal</a:t>
            </a:r>
            <a:r>
              <a:rPr lang="es-ES" b="1" dirty="0"/>
              <a:t> como la personalidad </a:t>
            </a:r>
            <a:r>
              <a:rPr lang="es-ES" dirty="0"/>
              <a:t>del </a:t>
            </a:r>
            <a:r>
              <a:rPr lang="es-ES" dirty="0" smtClean="0"/>
              <a:t>individuo</a:t>
            </a:r>
            <a:r>
              <a:rPr lang="es-ES" baseline="30000" dirty="0"/>
              <a:t> </a:t>
            </a:r>
            <a:r>
              <a:rPr lang="es-ES" dirty="0" smtClean="0"/>
              <a:t>y </a:t>
            </a:r>
            <a:r>
              <a:rPr lang="es-ES" dirty="0"/>
              <a:t>cuya alternativa de respuesta es «verdadero» o «</a:t>
            </a:r>
            <a:r>
              <a:rPr lang="es-ES" dirty="0" smtClean="0"/>
              <a:t>falso»</a:t>
            </a:r>
            <a:r>
              <a:rPr lang="es-ES" baseline="30000" dirty="0"/>
              <a:t> </a:t>
            </a:r>
            <a:r>
              <a:rPr lang="es-ES" dirty="0" smtClean="0"/>
              <a:t>o </a:t>
            </a:r>
            <a:r>
              <a:rPr lang="es-ES" dirty="0"/>
              <a:t>cualquier expresión de respuesta que refleje una dicotomía como «sí» o «no», «acuerdo» o «desacuerdo», entre otras</a:t>
            </a:r>
            <a:r>
              <a:rPr lang="es-ES" dirty="0" smtClean="0"/>
              <a:t>.</a:t>
            </a:r>
          </a:p>
          <a:p>
            <a:pPr algn="just"/>
            <a:endParaRPr lang="es-ES" dirty="0"/>
          </a:p>
          <a:p>
            <a:pPr algn="just"/>
            <a:r>
              <a:rPr lang="es-ES" b="1" dirty="0" smtClean="0"/>
              <a:t>Inventario: </a:t>
            </a:r>
            <a:r>
              <a:rPr lang="es-ES" dirty="0" smtClean="0"/>
              <a:t>denota </a:t>
            </a:r>
            <a:r>
              <a:rPr lang="es-ES" dirty="0"/>
              <a:t>una </a:t>
            </a:r>
            <a:r>
              <a:rPr lang="es-ES" b="1" dirty="0"/>
              <a:t>lista ordenada de bienes u </a:t>
            </a:r>
            <a:r>
              <a:rPr lang="es-ES" b="1" dirty="0" smtClean="0"/>
              <a:t>objetos</a:t>
            </a:r>
            <a:r>
              <a:rPr lang="es-ES" dirty="0" smtClean="0"/>
              <a:t>, </a:t>
            </a:r>
            <a:r>
              <a:rPr lang="es-ES" dirty="0"/>
              <a:t>que en el ámbito de la medición hace referencia a un listado de rasgos, actitudes, preferencias o habilidades </a:t>
            </a:r>
            <a:r>
              <a:rPr lang="es-ES" dirty="0" smtClean="0"/>
              <a:t>personales</a:t>
            </a:r>
            <a:r>
              <a:rPr lang="es-ES" dirty="0"/>
              <a:t> de una </a:t>
            </a:r>
            <a:r>
              <a:rPr lang="es-ES" dirty="0" smtClean="0"/>
              <a:t>conducta</a:t>
            </a:r>
            <a:r>
              <a:rPr lang="es-ES" dirty="0"/>
              <a:t> o </a:t>
            </a:r>
            <a:r>
              <a:rPr lang="es-ES" dirty="0" smtClean="0"/>
              <a:t>personalidad, </a:t>
            </a:r>
            <a:r>
              <a:rPr lang="es-ES" dirty="0"/>
              <a:t>aunque su uso frecuente acontece en ambientes clínicos como un </a:t>
            </a:r>
            <a:r>
              <a:rPr lang="es-ES" b="1" dirty="0"/>
              <a:t>listado de síntomas o problemas</a:t>
            </a:r>
            <a:r>
              <a:rPr lang="es-ES" dirty="0"/>
              <a:t> que el individuo debe señalar que ocurren en él o no. No obstante, resulta difícil establecer una diferencia clara entre </a:t>
            </a:r>
            <a:r>
              <a:rPr lang="es-ES" i="1" dirty="0"/>
              <a:t>inventario</a:t>
            </a:r>
            <a:r>
              <a:rPr lang="es-ES" dirty="0"/>
              <a:t> o </a:t>
            </a:r>
            <a:r>
              <a:rPr lang="es-ES" i="1" dirty="0"/>
              <a:t>cuestionario</a:t>
            </a:r>
            <a:r>
              <a:rPr lang="es-ES" dirty="0"/>
              <a:t> porque su uso se ha dado de forma indiscriminada en test clásicos de personalidad.</a:t>
            </a:r>
          </a:p>
        </p:txBody>
      </p:sp>
    </p:spTree>
    <p:extLst>
      <p:ext uri="{BB962C8B-B14F-4D97-AF65-F5344CB8AC3E}">
        <p14:creationId xmlns:p14="http://schemas.microsoft.com/office/powerpoint/2010/main" val="296490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48031" y="92983"/>
            <a:ext cx="4005392" cy="369332"/>
          </a:xfrm>
          <a:prstGeom prst="rect">
            <a:avLst/>
          </a:prstGeom>
        </p:spPr>
        <p:txBody>
          <a:bodyPr wrap="none">
            <a:spAutoFit/>
          </a:bodyPr>
          <a:lstStyle/>
          <a:p>
            <a:r>
              <a:rPr lang="es-ES" b="1" dirty="0"/>
              <a:t>Dimensiones y tipos de test </a:t>
            </a:r>
            <a:r>
              <a:rPr lang="es-ES" b="1" dirty="0" smtClean="0"/>
              <a:t>psicológicos</a:t>
            </a:r>
            <a:endParaRPr lang="es-ES" b="1" dirty="0"/>
          </a:p>
        </p:txBody>
      </p:sp>
      <p:sp>
        <p:nvSpPr>
          <p:cNvPr id="3" name="Rectángulo 2"/>
          <p:cNvSpPr/>
          <p:nvPr/>
        </p:nvSpPr>
        <p:spPr>
          <a:xfrm>
            <a:off x="165834" y="791927"/>
            <a:ext cx="11957035" cy="5078313"/>
          </a:xfrm>
          <a:prstGeom prst="rect">
            <a:avLst/>
          </a:prstGeom>
        </p:spPr>
        <p:txBody>
          <a:bodyPr wrap="square">
            <a:spAutoFit/>
          </a:bodyPr>
          <a:lstStyle/>
          <a:p>
            <a:pPr algn="just"/>
            <a:r>
              <a:rPr lang="es-ES" dirty="0"/>
              <a:t>A la hora de realizar un test psicológico hay numerosos aspectos que tenemos que tener en cuenta a la hora de valorar qué tipo de información queremos obtener y de qué manera vamos a </a:t>
            </a:r>
            <a:r>
              <a:rPr lang="es-ES" dirty="0" smtClean="0"/>
              <a:t>conseguirla. Algunas </a:t>
            </a:r>
            <a:r>
              <a:rPr lang="es-ES" dirty="0"/>
              <a:t>de las principales dimensiones que deben evaluarse son las </a:t>
            </a:r>
            <a:r>
              <a:rPr lang="es-ES" dirty="0" smtClean="0"/>
              <a:t>siguientes:</a:t>
            </a:r>
          </a:p>
          <a:p>
            <a:pPr algn="just"/>
            <a:endParaRPr lang="es-ES" dirty="0"/>
          </a:p>
          <a:p>
            <a:pPr marL="342900" indent="-342900" algn="just">
              <a:buAutoNum type="arabicPeriod"/>
            </a:pPr>
            <a:r>
              <a:rPr lang="es-ES" b="1" dirty="0" smtClean="0"/>
              <a:t>Nivel </a:t>
            </a:r>
            <a:r>
              <a:rPr lang="es-ES" b="1" dirty="0"/>
              <a:t>de </a:t>
            </a:r>
            <a:r>
              <a:rPr lang="es-ES" b="1" dirty="0" smtClean="0"/>
              <a:t>estructuración</a:t>
            </a:r>
            <a:endParaRPr lang="es-ES" b="1" dirty="0"/>
          </a:p>
          <a:p>
            <a:pPr algn="just"/>
            <a:r>
              <a:rPr lang="es-ES" dirty="0"/>
              <a:t>Los diferentes tipos de test psicológicos pueden variar enormemente según se solicita la información de una manera más o menos concisa o bien se le deje al analizado más o menos libertad para expresarse</a:t>
            </a:r>
            <a:r>
              <a:rPr lang="es-ES" dirty="0" smtClean="0"/>
              <a:t>.</a:t>
            </a:r>
          </a:p>
          <a:p>
            <a:pPr algn="just"/>
            <a:endParaRPr lang="es-ES" dirty="0"/>
          </a:p>
          <a:p>
            <a:pPr algn="just"/>
            <a:r>
              <a:rPr lang="es-ES" dirty="0"/>
              <a:t>Este aspecto es fundamental </a:t>
            </a:r>
            <a:r>
              <a:rPr lang="es-ES" b="1" dirty="0"/>
              <a:t>de cara a la obtención de la información</a:t>
            </a:r>
            <a:r>
              <a:rPr lang="es-ES" dirty="0"/>
              <a:t>. Tener un test muy estructurado permitirá obtener respuestas cortas y concisas, dirigiendo la evaluación a los aspectos considerados más relevantes. Sin embargo, se puede perder una gran cantidad de información relevante que podría ayudar a un mejor ajuste y comprensión del estado mental del sujeto</a:t>
            </a:r>
            <a:r>
              <a:rPr lang="es-ES" dirty="0" smtClean="0"/>
              <a:t>.</a:t>
            </a:r>
          </a:p>
          <a:p>
            <a:pPr algn="just"/>
            <a:endParaRPr lang="es-ES" dirty="0"/>
          </a:p>
          <a:p>
            <a:pPr algn="just"/>
            <a:r>
              <a:rPr lang="es-ES" dirty="0"/>
              <a:t>En este sentido podemos encontrarnos con tipos de test psicológicos no estructurados (en el que el contenido de la evaluación va variando según las respuestas del sujeto), semiestructurados (en el que aunque se ofrece libertad de respuesta y las preguntas varían en función de la información que se refleja se intenta seguir un </a:t>
            </a:r>
            <a:r>
              <a:rPr lang="es-ES" dirty="0" err="1"/>
              <a:t>guión</a:t>
            </a:r>
            <a:r>
              <a:rPr lang="es-ES" dirty="0"/>
              <a:t> más o menos prefijado) o estructuradas (en que si bien se tienen en cuenta las respuestas emitidas, la evaluación sigue un curso predefinido</a:t>
            </a:r>
            <a:r>
              <a:rPr lang="es-ES" dirty="0" smtClean="0"/>
              <a:t>).</a:t>
            </a:r>
            <a:endParaRPr lang="es-ES" dirty="0"/>
          </a:p>
          <a:p>
            <a:pPr algn="just"/>
            <a:endParaRPr lang="es-ES" dirty="0"/>
          </a:p>
        </p:txBody>
      </p:sp>
    </p:spTree>
    <p:extLst>
      <p:ext uri="{BB962C8B-B14F-4D97-AF65-F5344CB8AC3E}">
        <p14:creationId xmlns:p14="http://schemas.microsoft.com/office/powerpoint/2010/main" val="1016548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97409" y="782501"/>
            <a:ext cx="11987753" cy="5909310"/>
          </a:xfrm>
          <a:prstGeom prst="rect">
            <a:avLst/>
          </a:prstGeom>
        </p:spPr>
        <p:txBody>
          <a:bodyPr wrap="square">
            <a:spAutoFit/>
          </a:bodyPr>
          <a:lstStyle/>
          <a:p>
            <a:pPr algn="just"/>
            <a:r>
              <a:rPr lang="es-ES" b="1" dirty="0">
                <a:solidFill>
                  <a:srgbClr val="524D66"/>
                </a:solidFill>
              </a:rPr>
              <a:t>2. Nivel de </a:t>
            </a:r>
            <a:r>
              <a:rPr lang="es-ES" b="1" dirty="0" smtClean="0">
                <a:solidFill>
                  <a:srgbClr val="524D66"/>
                </a:solidFill>
              </a:rPr>
              <a:t>voluntariedad</a:t>
            </a:r>
            <a:endParaRPr lang="es-ES" b="1" dirty="0">
              <a:solidFill>
                <a:srgbClr val="524D66"/>
              </a:solidFill>
            </a:endParaRPr>
          </a:p>
          <a:p>
            <a:pPr algn="just"/>
            <a:r>
              <a:rPr lang="es-ES" dirty="0">
                <a:solidFill>
                  <a:srgbClr val="524D66"/>
                </a:solidFill>
              </a:rPr>
              <a:t>Con voluntariedad nos referimos </a:t>
            </a:r>
            <a:r>
              <a:rPr lang="es-ES" b="1" dirty="0">
                <a:solidFill>
                  <a:srgbClr val="524D66"/>
                </a:solidFill>
              </a:rPr>
              <a:t>al grado en que el sujeto tiene control respecto a la respuesta</a:t>
            </a:r>
            <a:r>
              <a:rPr lang="es-ES" dirty="0">
                <a:solidFill>
                  <a:srgbClr val="524D66"/>
                </a:solidFill>
              </a:rPr>
              <a:t> emitida. Por ejemplo, si se hace un electroencefalograma el sujeto no tiene control respecto a qué respuesta emite, mientras que en algunos </a:t>
            </a:r>
            <a:r>
              <a:rPr lang="es-ES" dirty="0" smtClean="0">
                <a:solidFill>
                  <a:srgbClr val="524D66"/>
                </a:solidFill>
              </a:rPr>
              <a:t>test </a:t>
            </a:r>
            <a:r>
              <a:rPr lang="es-ES" dirty="0">
                <a:solidFill>
                  <a:srgbClr val="524D66"/>
                </a:solidFill>
              </a:rPr>
              <a:t>el individuo puede decidir el tipo de respuesta que da</a:t>
            </a:r>
            <a:r>
              <a:rPr lang="es-ES" dirty="0" smtClean="0">
                <a:solidFill>
                  <a:srgbClr val="524D66"/>
                </a:solidFill>
              </a:rPr>
              <a:t>.</a:t>
            </a:r>
          </a:p>
          <a:p>
            <a:pPr algn="just"/>
            <a:endParaRPr lang="es-ES" b="0" i="0" dirty="0">
              <a:solidFill>
                <a:srgbClr val="524D66"/>
              </a:solidFill>
              <a:effectLst/>
            </a:endParaRPr>
          </a:p>
          <a:p>
            <a:pPr algn="just"/>
            <a:r>
              <a:rPr lang="es-ES" b="1" dirty="0"/>
              <a:t>3. Nivel de enmascaramiento</a:t>
            </a:r>
          </a:p>
          <a:p>
            <a:pPr algn="just"/>
            <a:r>
              <a:rPr lang="es-ES" dirty="0"/>
              <a:t>Se entiende enmascaramiento como el grado en que el sujeto </a:t>
            </a:r>
            <a:r>
              <a:rPr lang="es-ES" b="1" dirty="0"/>
              <a:t>conoce la finalidad del test o prueba que se le está aplicando</a:t>
            </a:r>
            <a:r>
              <a:rPr lang="es-ES" dirty="0"/>
              <a:t> y/o las connotaciones de sus respuestas. En este sentido los </a:t>
            </a:r>
            <a:r>
              <a:rPr lang="es-ES" dirty="0" err="1"/>
              <a:t>tests</a:t>
            </a:r>
            <a:r>
              <a:rPr lang="es-ES" dirty="0"/>
              <a:t> pueden ser enmascarados (como por ejemplo el test de </a:t>
            </a:r>
            <a:r>
              <a:rPr lang="es-ES" dirty="0" err="1"/>
              <a:t>Rorschach</a:t>
            </a:r>
            <a:r>
              <a:rPr lang="es-ES" dirty="0"/>
              <a:t>, en que el individuo no conoce que significan sus respuestas) o no enmascarados</a:t>
            </a:r>
            <a:r>
              <a:rPr lang="es-ES" dirty="0" smtClean="0"/>
              <a:t>.</a:t>
            </a:r>
          </a:p>
          <a:p>
            <a:pPr algn="just"/>
            <a:endParaRPr lang="es-ES" dirty="0"/>
          </a:p>
          <a:p>
            <a:pPr algn="just"/>
            <a:r>
              <a:rPr lang="es-ES" b="1" dirty="0"/>
              <a:t>4. Nivel de objetividad</a:t>
            </a:r>
          </a:p>
          <a:p>
            <a:pPr algn="just"/>
            <a:r>
              <a:rPr lang="es-ES" dirty="0"/>
              <a:t>El nivel de objetividad de los datos hace referencia al grado en que las respuestas son derivadas de la subjetividad del paciente o bien se trata de datos empíricos y visibles. En este sentido podemos encontrarnos con diferentes tipos de test psicológicos, </a:t>
            </a:r>
            <a:r>
              <a:rPr lang="es-ES" b="1" dirty="0"/>
              <a:t>los test objetivos y los test subjetivos</a:t>
            </a:r>
            <a:r>
              <a:rPr lang="es-ES" dirty="0"/>
              <a:t>, si bien todos los instrumentos de medición pueden ser evaluados en este sentido</a:t>
            </a:r>
            <a:r>
              <a:rPr lang="es-ES" dirty="0" smtClean="0"/>
              <a:t>.</a:t>
            </a:r>
          </a:p>
          <a:p>
            <a:pPr algn="just"/>
            <a:endParaRPr lang="es-ES" dirty="0" smtClean="0"/>
          </a:p>
          <a:p>
            <a:pPr algn="just"/>
            <a:r>
              <a:rPr lang="es-ES" dirty="0"/>
              <a:t>En psicología, los </a:t>
            </a:r>
            <a:r>
              <a:rPr lang="es-ES" b="1" dirty="0" err="1"/>
              <a:t>tests</a:t>
            </a:r>
            <a:r>
              <a:rPr lang="es-ES" b="1" dirty="0"/>
              <a:t> objetivos</a:t>
            </a:r>
            <a:r>
              <a:rPr lang="es-ES" dirty="0"/>
              <a:t> ofrecen resultados cuantificables y estandarizados, con respuestas de sí/no o escalas numéricas (ej. MMPI, </a:t>
            </a:r>
            <a:r>
              <a:rPr lang="es-ES" dirty="0" smtClean="0"/>
              <a:t>BDI), </a:t>
            </a:r>
            <a:r>
              <a:rPr lang="es-ES" dirty="0"/>
              <a:t>mientras que los </a:t>
            </a:r>
            <a:r>
              <a:rPr lang="es-ES" b="1" dirty="0" err="1"/>
              <a:t>tests</a:t>
            </a:r>
            <a:r>
              <a:rPr lang="es-ES" b="1" dirty="0"/>
              <a:t> subjetivos (o proyectivos)</a:t>
            </a:r>
            <a:r>
              <a:rPr lang="es-ES" dirty="0"/>
              <a:t> se basan en la interpretación personal de estímulos ambiguos (ej. </a:t>
            </a:r>
            <a:r>
              <a:rPr lang="es-ES" dirty="0" err="1"/>
              <a:t>Rorschach</a:t>
            </a:r>
            <a:r>
              <a:rPr lang="es-ES" dirty="0"/>
              <a:t>, TAT) para explorar el mundo interno, ambos buscando una visión completa del individuo, pero con metodologías distintas para medir la personalidad y la cognición</a:t>
            </a:r>
          </a:p>
          <a:p>
            <a:pPr algn="just"/>
            <a:endParaRPr lang="es-ES" b="0" i="0" dirty="0">
              <a:solidFill>
                <a:srgbClr val="524D66"/>
              </a:solidFill>
              <a:effectLst/>
            </a:endParaRPr>
          </a:p>
        </p:txBody>
      </p:sp>
    </p:spTree>
    <p:extLst>
      <p:ext uri="{BB962C8B-B14F-4D97-AF65-F5344CB8AC3E}">
        <p14:creationId xmlns:p14="http://schemas.microsoft.com/office/powerpoint/2010/main" val="600140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5" y="857196"/>
            <a:ext cx="11900474" cy="5632311"/>
          </a:xfrm>
          <a:prstGeom prst="rect">
            <a:avLst/>
          </a:prstGeom>
        </p:spPr>
        <p:txBody>
          <a:bodyPr wrap="square">
            <a:spAutoFit/>
          </a:bodyPr>
          <a:lstStyle/>
          <a:p>
            <a:pPr algn="just"/>
            <a:r>
              <a:rPr lang="es-ES" b="1" dirty="0"/>
              <a:t>Según el número de evaluados</a:t>
            </a:r>
          </a:p>
          <a:p>
            <a:pPr algn="just"/>
            <a:r>
              <a:rPr lang="es-ES" dirty="0"/>
              <a:t>Cuando pensamos en una evaluación psicológica generalmente imaginamos una situación en que una persona está siendo analizada por un profesional, generalmente en el ámbito clínico o de los recursos humanos.</a:t>
            </a:r>
          </a:p>
          <a:p>
            <a:pPr algn="just"/>
            <a:endParaRPr lang="es-ES" dirty="0"/>
          </a:p>
          <a:p>
            <a:pPr algn="just"/>
            <a:r>
              <a:rPr lang="es-ES" dirty="0"/>
              <a:t>Sin embargo, sea en estos o en otros contextos a menudo resulta posible hacer una evaluación conjunta de varios individuos, o incluso realizar una evaluación de un grupo como tal. </a:t>
            </a:r>
            <a:endParaRPr lang="es-ES" dirty="0" smtClean="0"/>
          </a:p>
          <a:p>
            <a:pPr algn="just"/>
            <a:endParaRPr lang="es-ES" dirty="0"/>
          </a:p>
          <a:p>
            <a:pPr algn="just"/>
            <a:r>
              <a:rPr lang="es-ES" dirty="0" smtClean="0"/>
              <a:t>Así </a:t>
            </a:r>
            <a:r>
              <a:rPr lang="es-ES" dirty="0"/>
              <a:t>pues podemos encontrar</a:t>
            </a:r>
            <a:r>
              <a:rPr lang="es-ES" dirty="0" smtClean="0"/>
              <a:t>:</a:t>
            </a:r>
          </a:p>
          <a:p>
            <a:pPr algn="just"/>
            <a:endParaRPr lang="es-ES" dirty="0"/>
          </a:p>
          <a:p>
            <a:pPr algn="just"/>
            <a:r>
              <a:rPr lang="es-ES" b="1" dirty="0" smtClean="0"/>
              <a:t>a.- </a:t>
            </a:r>
            <a:r>
              <a:rPr lang="es-ES" b="1" dirty="0"/>
              <a:t>Test individuales</a:t>
            </a:r>
          </a:p>
          <a:p>
            <a:pPr algn="just"/>
            <a:r>
              <a:rPr lang="es-ES" dirty="0"/>
              <a:t>Se trata de aquellos tipos de test psicológicos en los que se evalúan </a:t>
            </a:r>
            <a:r>
              <a:rPr lang="es-ES" b="1" dirty="0"/>
              <a:t>las características o el rendimiento de un único sujeto</a:t>
            </a:r>
            <a:r>
              <a:rPr lang="es-ES" dirty="0"/>
              <a:t>. Suele tratarse de test que requieren un cierto nivel de especialización para realizarse, y proporcionan mucha información respecto a un mismo individuo. Asimismo, permite establecer una relación con el evaluador que le puede permitir a éste ver y analizar diversos aspectos que pueden o no estar incluidos en el test</a:t>
            </a:r>
            <a:r>
              <a:rPr lang="es-ES" dirty="0" smtClean="0"/>
              <a:t>.</a:t>
            </a:r>
          </a:p>
          <a:p>
            <a:pPr algn="just"/>
            <a:endParaRPr lang="es-ES" dirty="0"/>
          </a:p>
          <a:p>
            <a:pPr algn="just"/>
            <a:r>
              <a:rPr lang="es-ES" b="1" dirty="0" smtClean="0"/>
              <a:t>b.- </a:t>
            </a:r>
            <a:r>
              <a:rPr lang="es-ES" b="1" dirty="0"/>
              <a:t>Test colectivos o grupales</a:t>
            </a:r>
          </a:p>
          <a:p>
            <a:pPr algn="just"/>
            <a:r>
              <a:rPr lang="es-ES" dirty="0"/>
              <a:t>Los </a:t>
            </a:r>
            <a:r>
              <a:rPr lang="es-ES" dirty="0" err="1"/>
              <a:t>tests</a:t>
            </a:r>
            <a:r>
              <a:rPr lang="es-ES" dirty="0"/>
              <a:t> colectivos son aquellos que se realizan en grupo. Suelen requerir menor nivel de entrenamiento para su aplicación que los individuales. Si bien </a:t>
            </a:r>
            <a:r>
              <a:rPr lang="es-ES" b="1" dirty="0"/>
              <a:t>permiten ahorrar tiempo y dinero</a:t>
            </a:r>
            <a:r>
              <a:rPr lang="es-ES" dirty="0"/>
              <a:t>, suelen comportar cierta pérdida de información respecto al individuo y se dificulta en gran medida la evaluación por parte de un psicólogo o evaluador.</a:t>
            </a:r>
          </a:p>
          <a:p>
            <a:pPr algn="just"/>
            <a:endParaRPr lang="es-ES" dirty="0"/>
          </a:p>
        </p:txBody>
      </p:sp>
    </p:spTree>
    <p:extLst>
      <p:ext uri="{BB962C8B-B14F-4D97-AF65-F5344CB8AC3E}">
        <p14:creationId xmlns:p14="http://schemas.microsoft.com/office/powerpoint/2010/main" val="2791638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97410" y="844147"/>
            <a:ext cx="11950045" cy="5632311"/>
          </a:xfrm>
          <a:prstGeom prst="rect">
            <a:avLst/>
          </a:prstGeom>
        </p:spPr>
        <p:txBody>
          <a:bodyPr wrap="square">
            <a:spAutoFit/>
          </a:bodyPr>
          <a:lstStyle/>
          <a:p>
            <a:pPr algn="just"/>
            <a:r>
              <a:rPr lang="es-ES" b="1" dirty="0">
                <a:solidFill>
                  <a:srgbClr val="3A3648"/>
                </a:solidFill>
              </a:rPr>
              <a:t>En función del contenido</a:t>
            </a:r>
          </a:p>
          <a:p>
            <a:pPr algn="just"/>
            <a:r>
              <a:rPr lang="es-ES" dirty="0">
                <a:solidFill>
                  <a:srgbClr val="524D66"/>
                </a:solidFill>
              </a:rPr>
              <a:t>Los test también pueden clasificarse en función de </a:t>
            </a:r>
            <a:r>
              <a:rPr lang="es-ES" b="1" dirty="0">
                <a:solidFill>
                  <a:srgbClr val="524D66"/>
                </a:solidFill>
              </a:rPr>
              <a:t>qué tipo de contenido mental se dedican a evaluar</a:t>
            </a:r>
            <a:r>
              <a:rPr lang="es-ES" dirty="0">
                <a:solidFill>
                  <a:srgbClr val="524D66"/>
                </a:solidFill>
              </a:rPr>
              <a:t>. En este sentido nos podemos encontrar con los siguientes tipos de test psicológicos</a:t>
            </a:r>
            <a:r>
              <a:rPr lang="es-ES" dirty="0" smtClean="0">
                <a:solidFill>
                  <a:srgbClr val="524D66"/>
                </a:solidFill>
              </a:rPr>
              <a:t>.</a:t>
            </a:r>
          </a:p>
          <a:p>
            <a:pPr algn="just"/>
            <a:endParaRPr lang="es-ES" dirty="0">
              <a:solidFill>
                <a:srgbClr val="524D66"/>
              </a:solidFill>
            </a:endParaRPr>
          </a:p>
          <a:p>
            <a:pPr algn="just"/>
            <a:r>
              <a:rPr lang="es-ES" b="1" dirty="0" smtClean="0">
                <a:solidFill>
                  <a:srgbClr val="524D66"/>
                </a:solidFill>
              </a:rPr>
              <a:t>a.- </a:t>
            </a:r>
            <a:r>
              <a:rPr lang="es-ES" b="1" dirty="0">
                <a:solidFill>
                  <a:srgbClr val="524D66"/>
                </a:solidFill>
              </a:rPr>
              <a:t>Test de Inteligencia</a:t>
            </a:r>
          </a:p>
          <a:p>
            <a:pPr algn="just"/>
            <a:r>
              <a:rPr lang="es-ES" dirty="0">
                <a:solidFill>
                  <a:srgbClr val="524D66"/>
                </a:solidFill>
              </a:rPr>
              <a:t>La capacidad intelectual es uno de los aspectos que más se han evaluado a lo largo de la historia. Con su uso se pretende descubrir el potencial y la </a:t>
            </a:r>
            <a:r>
              <a:rPr lang="es-ES" b="1" dirty="0">
                <a:solidFill>
                  <a:srgbClr val="524D66"/>
                </a:solidFill>
              </a:rPr>
              <a:t>capacidad de adaptación y de utilización de diversas estrategias</a:t>
            </a:r>
            <a:r>
              <a:rPr lang="es-ES" dirty="0">
                <a:solidFill>
                  <a:srgbClr val="524D66"/>
                </a:solidFill>
              </a:rPr>
              <a:t>, junto con la capacidad de almacenar y utilizar los propios recursos mentales es evaluado con dichos test</a:t>
            </a:r>
            <a:r>
              <a:rPr lang="es-ES" dirty="0" smtClean="0">
                <a:solidFill>
                  <a:srgbClr val="524D66"/>
                </a:solidFill>
              </a:rPr>
              <a:t>.</a:t>
            </a:r>
          </a:p>
          <a:p>
            <a:pPr algn="just"/>
            <a:endParaRPr lang="es-ES" dirty="0">
              <a:solidFill>
                <a:srgbClr val="524D66"/>
              </a:solidFill>
            </a:endParaRPr>
          </a:p>
          <a:p>
            <a:pPr algn="just"/>
            <a:r>
              <a:rPr lang="es-ES" b="1" dirty="0" smtClean="0"/>
              <a:t>b.- </a:t>
            </a:r>
            <a:r>
              <a:rPr lang="es-ES" b="1" dirty="0"/>
              <a:t>Test de aptitudes</a:t>
            </a:r>
          </a:p>
          <a:p>
            <a:pPr algn="just"/>
            <a:r>
              <a:rPr lang="es-ES" dirty="0"/>
              <a:t>L</a:t>
            </a:r>
            <a:r>
              <a:rPr lang="es-ES" dirty="0" smtClean="0"/>
              <a:t>as </a:t>
            </a:r>
            <a:r>
              <a:rPr lang="es-ES" dirty="0"/>
              <a:t>capacidades mentales no se limitan solo a la inteligencia, habiendo otras muchas características que permiten que nuestras conductas sean más o menos efectivas en una o varias áreas. </a:t>
            </a:r>
            <a:r>
              <a:rPr lang="es-ES" b="1" dirty="0"/>
              <a:t>Especialmente aplicados en selección de personal</a:t>
            </a:r>
            <a:r>
              <a:rPr lang="es-ES" dirty="0"/>
              <a:t>, este tipo de </a:t>
            </a:r>
            <a:r>
              <a:rPr lang="es-ES" dirty="0" smtClean="0"/>
              <a:t>test </a:t>
            </a:r>
            <a:r>
              <a:rPr lang="es-ES" dirty="0"/>
              <a:t>reflejan la capacidad en aspectos concretos de la realidad y permiten predecir la efectividad y rendimiento del sujeto</a:t>
            </a:r>
            <a:r>
              <a:rPr lang="es-ES" dirty="0" smtClean="0"/>
              <a:t>.</a:t>
            </a:r>
          </a:p>
          <a:p>
            <a:pPr algn="just"/>
            <a:endParaRPr lang="es-ES" dirty="0"/>
          </a:p>
          <a:p>
            <a:pPr algn="just"/>
            <a:r>
              <a:rPr lang="es-ES" b="1" dirty="0"/>
              <a:t>c</a:t>
            </a:r>
            <a:r>
              <a:rPr lang="es-ES" b="1" dirty="0" smtClean="0"/>
              <a:t>.- </a:t>
            </a:r>
            <a:r>
              <a:rPr lang="es-ES" b="1" dirty="0"/>
              <a:t>Test de personalidad</a:t>
            </a:r>
          </a:p>
          <a:p>
            <a:pPr algn="just"/>
            <a:r>
              <a:rPr lang="es-ES" dirty="0"/>
              <a:t>Las personas tendemos a comportarnos y a ver el mundo de una manera determinada, patrón que adquirimos en parte por herencia y en parte según nuestras vivencias a lo largo del desarrollo. </a:t>
            </a:r>
            <a:r>
              <a:rPr lang="es-ES" b="1" dirty="0"/>
              <a:t>Medir dichos patrones de comportamiento</a:t>
            </a:r>
            <a:r>
              <a:rPr lang="es-ES" dirty="0"/>
              <a:t>, creencias, emociones y pensamiento nos permite hacernos una idea de la manera de ser de la persona evaluada, así como la manera cómo suele ver o actuar en el mundo</a:t>
            </a:r>
            <a:r>
              <a:rPr lang="es-ES" dirty="0" smtClean="0"/>
              <a:t>.</a:t>
            </a:r>
            <a:endParaRPr lang="es-ES" dirty="0"/>
          </a:p>
        </p:txBody>
      </p:sp>
    </p:spTree>
    <p:extLst>
      <p:ext uri="{BB962C8B-B14F-4D97-AF65-F5344CB8AC3E}">
        <p14:creationId xmlns:p14="http://schemas.microsoft.com/office/powerpoint/2010/main" val="596935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 y="789024"/>
            <a:ext cx="12113443" cy="5355312"/>
          </a:xfrm>
          <a:prstGeom prst="rect">
            <a:avLst/>
          </a:prstGeom>
        </p:spPr>
        <p:txBody>
          <a:bodyPr wrap="square">
            <a:spAutoFit/>
          </a:bodyPr>
          <a:lstStyle/>
          <a:p>
            <a:pPr algn="just"/>
            <a:r>
              <a:rPr lang="es-ES" b="1" dirty="0" smtClean="0"/>
              <a:t>d.- Test </a:t>
            </a:r>
            <a:r>
              <a:rPr lang="es-ES" b="1" dirty="0"/>
              <a:t>de psicopatología</a:t>
            </a:r>
          </a:p>
          <a:p>
            <a:pPr algn="just"/>
            <a:r>
              <a:rPr lang="es-ES" dirty="0"/>
              <a:t>La presencia de problemas e incluso trastornos mentales es un elemento cada vez más frecuente en la sociedad actual. Diagnosticar dichos problemas nos permite orientar al individuo respecto a diferentes medidas y tratamientos a aplicar con el fin de solucionar las dificultades que padece</a:t>
            </a:r>
            <a:r>
              <a:rPr lang="es-ES" dirty="0" smtClean="0"/>
              <a:t>.</a:t>
            </a:r>
          </a:p>
          <a:p>
            <a:pPr algn="just"/>
            <a:endParaRPr lang="es-ES" dirty="0"/>
          </a:p>
          <a:p>
            <a:pPr algn="just"/>
            <a:r>
              <a:rPr lang="es-ES" b="1" dirty="0"/>
              <a:t>e</a:t>
            </a:r>
            <a:r>
              <a:rPr lang="es-ES" b="1" dirty="0" smtClean="0"/>
              <a:t>.- </a:t>
            </a:r>
            <a:r>
              <a:rPr lang="es-ES" b="1" dirty="0"/>
              <a:t>Test neuropsicológicos</a:t>
            </a:r>
          </a:p>
          <a:p>
            <a:pPr algn="just"/>
            <a:r>
              <a:rPr lang="es-ES" dirty="0"/>
              <a:t>Este tipo de test psicológicos se emplean con el fin de ayudar a determinar </a:t>
            </a:r>
            <a:r>
              <a:rPr lang="es-ES" b="1" dirty="0"/>
              <a:t>el estado mental y perceptivo de un individuo</a:t>
            </a:r>
            <a:r>
              <a:rPr lang="es-ES" dirty="0"/>
              <a:t>, aplicándose por lo general en sujetos que han padecido una lesión de algún tipo. Por consiguiente, el objetivo con el que son diseñados es el alcance de los posibles daños en diferentes tipos de procesos mentales</a:t>
            </a:r>
            <a:r>
              <a:rPr lang="es-ES" dirty="0" smtClean="0"/>
              <a:t>.</a:t>
            </a:r>
          </a:p>
          <a:p>
            <a:pPr algn="just"/>
            <a:endParaRPr lang="es-ES" dirty="0"/>
          </a:p>
          <a:p>
            <a:pPr algn="just"/>
            <a:r>
              <a:rPr lang="es-ES" b="1" dirty="0"/>
              <a:t>f</a:t>
            </a:r>
            <a:r>
              <a:rPr lang="es-ES" b="1" dirty="0" smtClean="0"/>
              <a:t>.- </a:t>
            </a:r>
            <a:r>
              <a:rPr lang="es-ES" b="1" dirty="0"/>
              <a:t>Test de desarrollo/envejecimiento</a:t>
            </a:r>
          </a:p>
          <a:p>
            <a:pPr algn="just"/>
            <a:r>
              <a:rPr lang="es-ES" dirty="0"/>
              <a:t>Este tipo de test se utiliza para valorar el grado en que un individuo </a:t>
            </a:r>
            <a:r>
              <a:rPr lang="es-ES" b="1" dirty="0"/>
              <a:t>se desarrolla a lo largo del ciclo vital</a:t>
            </a:r>
            <a:r>
              <a:rPr lang="es-ES" dirty="0"/>
              <a:t>, observando la presencia de alteraciones y comparando el grado de desarrollo en relación a la normatividad</a:t>
            </a:r>
            <a:r>
              <a:rPr lang="es-ES" dirty="0" smtClean="0"/>
              <a:t>.</a:t>
            </a:r>
          </a:p>
          <a:p>
            <a:pPr algn="just"/>
            <a:endParaRPr lang="es-ES" dirty="0"/>
          </a:p>
          <a:p>
            <a:pPr algn="just"/>
            <a:r>
              <a:rPr lang="es-ES" b="1"/>
              <a:t>g</a:t>
            </a:r>
            <a:r>
              <a:rPr lang="es-ES" b="1" smtClean="0"/>
              <a:t>.- </a:t>
            </a:r>
            <a:r>
              <a:rPr lang="es-ES" b="1" dirty="0"/>
              <a:t>Test de intereses/vocación profesional</a:t>
            </a:r>
          </a:p>
          <a:p>
            <a:pPr algn="just"/>
            <a:r>
              <a:rPr lang="es-ES" dirty="0"/>
              <a:t>Se basan en el análisis de las preferencias del sujeto, </a:t>
            </a:r>
            <a:r>
              <a:rPr lang="es-ES" b="1" dirty="0"/>
              <a:t>permitiendo su orientación hacia determinadas metas u objetivos</a:t>
            </a:r>
            <a:r>
              <a:rPr lang="es-ES" dirty="0"/>
              <a:t>. Normalmente se aplican en jóvenes que pasan por su adolescencia o post-adolescencia y que necesitan ser orientados para decidir su trayectoria formativa.</a:t>
            </a:r>
          </a:p>
          <a:p>
            <a:pPr algn="just"/>
            <a:endParaRPr lang="es-ES" dirty="0"/>
          </a:p>
        </p:txBody>
      </p:sp>
    </p:spTree>
    <p:extLst>
      <p:ext uri="{BB962C8B-B14F-4D97-AF65-F5344CB8AC3E}">
        <p14:creationId xmlns:p14="http://schemas.microsoft.com/office/powerpoint/2010/main" val="146170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002062" cy="601237"/>
          </a:xfrm>
          <a:prstGeom prst="rect">
            <a:avLst/>
          </a:prstGeom>
        </p:spPr>
      </p:pic>
      <p:sp>
        <p:nvSpPr>
          <p:cNvPr id="2" name="Rectángulo 1"/>
          <p:cNvSpPr/>
          <p:nvPr/>
        </p:nvSpPr>
        <p:spPr>
          <a:xfrm>
            <a:off x="2181373" y="64893"/>
            <a:ext cx="4995727" cy="369332"/>
          </a:xfrm>
          <a:prstGeom prst="rect">
            <a:avLst/>
          </a:prstGeom>
        </p:spPr>
        <p:txBody>
          <a:bodyPr wrap="none">
            <a:spAutoFit/>
          </a:bodyPr>
          <a:lstStyle/>
          <a:p>
            <a:r>
              <a:rPr lang="es-ES" b="1" dirty="0"/>
              <a:t>Calidad psicométrica de los cuestionarios y escalas</a:t>
            </a:r>
          </a:p>
        </p:txBody>
      </p:sp>
      <p:sp>
        <p:nvSpPr>
          <p:cNvPr id="3" name="Rectángulo 2"/>
          <p:cNvSpPr/>
          <p:nvPr/>
        </p:nvSpPr>
        <p:spPr>
          <a:xfrm>
            <a:off x="165835" y="499117"/>
            <a:ext cx="11938648" cy="6186309"/>
          </a:xfrm>
          <a:prstGeom prst="rect">
            <a:avLst/>
          </a:prstGeom>
        </p:spPr>
        <p:txBody>
          <a:bodyPr wrap="square">
            <a:spAutoFit/>
          </a:bodyPr>
          <a:lstStyle/>
          <a:p>
            <a:pPr algn="just"/>
            <a:r>
              <a:rPr lang="es-ES" dirty="0"/>
              <a:t>La calidad psicométrica constituye el criterio nuclear que legitima el uso clínico de un instrumento de evaluación. Un cuestionario solo es clínicamente útil en la medida en que mide de </a:t>
            </a:r>
            <a:r>
              <a:rPr lang="es-ES" b="1" dirty="0"/>
              <a:t>forma fiable y válida </a:t>
            </a:r>
            <a:r>
              <a:rPr lang="es-ES" dirty="0"/>
              <a:t>aquello que afirma medir, y lo hace con suficiente precisión como para informar decisiones clínicas reales</a:t>
            </a:r>
            <a:r>
              <a:rPr lang="es-ES" dirty="0" smtClean="0"/>
              <a:t>. </a:t>
            </a:r>
          </a:p>
          <a:p>
            <a:pPr algn="just"/>
            <a:endParaRPr lang="es-ES" dirty="0"/>
          </a:p>
          <a:p>
            <a:pPr algn="just"/>
            <a:r>
              <a:rPr lang="es-ES" dirty="0" smtClean="0"/>
              <a:t>Desde </a:t>
            </a:r>
            <a:r>
              <a:rPr lang="es-ES" dirty="0"/>
              <a:t>una perspectiva profesional, la evaluación de la calidad psicométrica no es un ejercicio teórico, sino una </a:t>
            </a:r>
            <a:r>
              <a:rPr lang="es-ES" b="1" dirty="0"/>
              <a:t>exigencia metodológica, ética y legal</a:t>
            </a:r>
            <a:r>
              <a:rPr lang="es-ES" dirty="0"/>
              <a:t>, especialmente cuando los resultados influyen en diagnósticos, planes de tratamiento o informes periciales</a:t>
            </a:r>
            <a:r>
              <a:rPr lang="es-ES" dirty="0" smtClean="0"/>
              <a:t>.</a:t>
            </a:r>
          </a:p>
          <a:p>
            <a:pPr algn="just"/>
            <a:endParaRPr lang="es-ES" dirty="0"/>
          </a:p>
          <a:p>
            <a:pPr algn="just"/>
            <a:r>
              <a:rPr lang="es-ES" b="1" dirty="0" smtClean="0"/>
              <a:t>Fiabilidad</a:t>
            </a:r>
            <a:r>
              <a:rPr lang="es-ES" b="1" dirty="0"/>
              <a:t>: consistencia de la </a:t>
            </a:r>
            <a:r>
              <a:rPr lang="es-ES" b="1" dirty="0" smtClean="0"/>
              <a:t>medida</a:t>
            </a:r>
          </a:p>
          <a:p>
            <a:pPr algn="just"/>
            <a:endParaRPr lang="es-ES" dirty="0"/>
          </a:p>
          <a:p>
            <a:pPr algn="just"/>
            <a:r>
              <a:rPr lang="es-ES" dirty="0" smtClean="0"/>
              <a:t>La </a:t>
            </a:r>
            <a:r>
              <a:rPr lang="es-ES" dirty="0"/>
              <a:t>fiabilidad hace referencia al grado en que un instrumento produce resultados consistentes, estables y reproducibles. En términos clínicos, indica hasta qué punto una puntuación puede considerarse confiable y no producto del error de medida</a:t>
            </a:r>
            <a:r>
              <a:rPr lang="es-ES" dirty="0" smtClean="0"/>
              <a:t>.</a:t>
            </a:r>
          </a:p>
          <a:p>
            <a:pPr algn="just"/>
            <a:endParaRPr lang="es-ES" dirty="0"/>
          </a:p>
          <a:p>
            <a:pPr algn="just"/>
            <a:r>
              <a:rPr lang="es-ES" dirty="0" smtClean="0"/>
              <a:t>- </a:t>
            </a:r>
            <a:r>
              <a:rPr lang="es-ES" b="1" dirty="0" smtClean="0"/>
              <a:t>Fiabilidad como consistencia interna</a:t>
            </a:r>
            <a:r>
              <a:rPr lang="es-ES" dirty="0" smtClean="0"/>
              <a:t>. Evalúa </a:t>
            </a:r>
            <a:r>
              <a:rPr lang="es-ES" dirty="0"/>
              <a:t>el grado en que los ítems de una escala miden el mismo constructo. Se estima habitualmente mediante coeficientes como alfa u omega</a:t>
            </a:r>
            <a:r>
              <a:rPr lang="es-ES" dirty="0" smtClean="0"/>
              <a:t>.</a:t>
            </a:r>
          </a:p>
          <a:p>
            <a:pPr algn="just"/>
            <a:endParaRPr lang="es-ES" dirty="0"/>
          </a:p>
          <a:p>
            <a:pPr algn="just"/>
            <a:r>
              <a:rPr lang="es-ES" dirty="0" smtClean="0"/>
              <a:t>Implicaciones </a:t>
            </a:r>
            <a:r>
              <a:rPr lang="es-ES" dirty="0"/>
              <a:t>clínicas</a:t>
            </a:r>
            <a:r>
              <a:rPr lang="es-ES" dirty="0" smtClean="0"/>
              <a:t>: Una </a:t>
            </a:r>
            <a:r>
              <a:rPr lang="es-ES" dirty="0"/>
              <a:t>consistencia interna adecuada permite interpretar la puntuación total como un índice unitario del </a:t>
            </a:r>
            <a:r>
              <a:rPr lang="es-ES" dirty="0" smtClean="0"/>
              <a:t>constructo. Coeficientes </a:t>
            </a:r>
            <a:r>
              <a:rPr lang="es-ES" dirty="0"/>
              <a:t>excesivamente altos pueden indicar redundancia de ítems, lo que no siempre mejora la utilidad clínica</a:t>
            </a:r>
            <a:r>
              <a:rPr lang="es-ES" dirty="0" smtClean="0"/>
              <a:t>.</a:t>
            </a:r>
          </a:p>
          <a:p>
            <a:pPr algn="just"/>
            <a:endParaRPr lang="es-ES" dirty="0" smtClean="0"/>
          </a:p>
          <a:p>
            <a:pPr algn="just"/>
            <a:r>
              <a:rPr lang="es-ES" dirty="0" smtClean="0"/>
              <a:t>Ejemplo </a:t>
            </a:r>
            <a:r>
              <a:rPr lang="es-ES" dirty="0"/>
              <a:t>aplicado</a:t>
            </a:r>
            <a:r>
              <a:rPr lang="es-ES" dirty="0" smtClean="0"/>
              <a:t>: En </a:t>
            </a:r>
            <a:r>
              <a:rPr lang="es-ES" dirty="0"/>
              <a:t>una escala de depresión, una baja consistencia interna sugiere que los ítems podrían estar midiendo fenómenos heterogéneos (estado de ánimo, ansiedad, fatiga), lo que dificulta la interpretación clínica global.</a:t>
            </a:r>
          </a:p>
        </p:txBody>
      </p:sp>
    </p:spTree>
    <p:extLst>
      <p:ext uri="{BB962C8B-B14F-4D97-AF65-F5344CB8AC3E}">
        <p14:creationId xmlns:p14="http://schemas.microsoft.com/office/powerpoint/2010/main" val="3135167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22906" y="1038172"/>
            <a:ext cx="11727255" cy="2585323"/>
          </a:xfrm>
          <a:prstGeom prst="rect">
            <a:avLst/>
          </a:prstGeom>
        </p:spPr>
        <p:txBody>
          <a:bodyPr wrap="square">
            <a:spAutoFit/>
          </a:bodyPr>
          <a:lstStyle/>
          <a:p>
            <a:pPr marL="285750" indent="-285750" algn="just">
              <a:buFontTx/>
              <a:buChar char="-"/>
            </a:pPr>
            <a:r>
              <a:rPr lang="es-ES" b="1" dirty="0" smtClean="0"/>
              <a:t>Fiabilidad como test–</a:t>
            </a:r>
            <a:r>
              <a:rPr lang="es-ES" b="1" dirty="0" err="1" smtClean="0"/>
              <a:t>retest</a:t>
            </a:r>
            <a:r>
              <a:rPr lang="es-ES" dirty="0" smtClean="0"/>
              <a:t>. Evalúa </a:t>
            </a:r>
            <a:r>
              <a:rPr lang="es-ES" dirty="0"/>
              <a:t>la estabilidad temporal de las puntuaciones cuando el constructo no ha cambiado</a:t>
            </a:r>
            <a:r>
              <a:rPr lang="es-ES" dirty="0" smtClean="0"/>
              <a:t>.</a:t>
            </a:r>
          </a:p>
          <a:p>
            <a:pPr algn="just"/>
            <a:endParaRPr lang="es-ES" dirty="0"/>
          </a:p>
          <a:p>
            <a:pPr algn="just"/>
            <a:r>
              <a:rPr lang="es-ES" dirty="0" smtClean="0"/>
              <a:t>Relevancia </a:t>
            </a:r>
            <a:r>
              <a:rPr lang="es-ES" dirty="0"/>
              <a:t>clínica</a:t>
            </a:r>
            <a:r>
              <a:rPr lang="es-ES" dirty="0" smtClean="0"/>
              <a:t>: Es </a:t>
            </a:r>
            <a:r>
              <a:rPr lang="es-ES" dirty="0"/>
              <a:t>especialmente importante en la evaluación de rasgos o patrones relativamente estables (personalidad, estilos cognitivos</a:t>
            </a:r>
            <a:r>
              <a:rPr lang="es-ES" dirty="0" smtClean="0"/>
              <a:t>). En </a:t>
            </a:r>
            <a:r>
              <a:rPr lang="es-ES" dirty="0"/>
              <a:t>instrumentos de seguimiento terapéutico, una estabilidad excesiva puede ser indeseable si se espera sensibilidad al cambio</a:t>
            </a:r>
            <a:r>
              <a:rPr lang="es-ES" dirty="0" smtClean="0"/>
              <a:t>. </a:t>
            </a:r>
          </a:p>
          <a:p>
            <a:pPr algn="just"/>
            <a:endParaRPr lang="es-ES" dirty="0"/>
          </a:p>
          <a:p>
            <a:pPr algn="just"/>
            <a:r>
              <a:rPr lang="es-ES" dirty="0" smtClean="0"/>
              <a:t>Advertencia </a:t>
            </a:r>
            <a:r>
              <a:rPr lang="es-ES" dirty="0"/>
              <a:t>clínica</a:t>
            </a:r>
            <a:r>
              <a:rPr lang="es-ES" dirty="0" smtClean="0"/>
              <a:t>: Una </a:t>
            </a:r>
            <a:r>
              <a:rPr lang="es-ES" dirty="0"/>
              <a:t>baja estabilidad temporal puede reflejar</a:t>
            </a:r>
            <a:r>
              <a:rPr lang="es-ES" dirty="0" smtClean="0"/>
              <a:t>:</a:t>
            </a:r>
          </a:p>
          <a:p>
            <a:pPr algn="just"/>
            <a:r>
              <a:rPr lang="es-ES" dirty="0" smtClean="0"/>
              <a:t>Problemas </a:t>
            </a:r>
            <a:r>
              <a:rPr lang="es-ES" dirty="0"/>
              <a:t>de fiabilidad del </a:t>
            </a:r>
            <a:r>
              <a:rPr lang="es-ES" dirty="0" smtClean="0"/>
              <a:t>instrumento</a:t>
            </a:r>
          </a:p>
          <a:p>
            <a:pPr algn="just"/>
            <a:r>
              <a:rPr lang="es-ES" dirty="0" smtClean="0"/>
              <a:t>Alta </a:t>
            </a:r>
            <a:r>
              <a:rPr lang="es-ES" dirty="0"/>
              <a:t>fluctuación real del constructo (p. ej., ansiedad estado).</a:t>
            </a:r>
          </a:p>
        </p:txBody>
      </p:sp>
    </p:spTree>
    <p:extLst>
      <p:ext uri="{BB962C8B-B14F-4D97-AF65-F5344CB8AC3E}">
        <p14:creationId xmlns:p14="http://schemas.microsoft.com/office/powerpoint/2010/main" val="1118413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5797485" y="4517865"/>
            <a:ext cx="6162143" cy="2109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50479" y="824547"/>
            <a:ext cx="11790629" cy="3693319"/>
          </a:xfrm>
          <a:prstGeom prst="rect">
            <a:avLst/>
          </a:prstGeom>
        </p:spPr>
        <p:txBody>
          <a:bodyPr wrap="square">
            <a:spAutoFit/>
          </a:bodyPr>
          <a:lstStyle/>
          <a:p>
            <a:pPr algn="just"/>
            <a:r>
              <a:rPr lang="es-ES" b="1" dirty="0"/>
              <a:t>Validez: adecuación de la </a:t>
            </a:r>
            <a:r>
              <a:rPr lang="es-ES" b="1" dirty="0" smtClean="0"/>
              <a:t>interpretación</a:t>
            </a:r>
          </a:p>
          <a:p>
            <a:pPr algn="just"/>
            <a:endParaRPr lang="es-ES" dirty="0"/>
          </a:p>
          <a:p>
            <a:pPr algn="just"/>
            <a:r>
              <a:rPr lang="es-ES" dirty="0" smtClean="0"/>
              <a:t>La </a:t>
            </a:r>
            <a:r>
              <a:rPr lang="es-ES" dirty="0"/>
              <a:t>validez no es una propiedad fija del instrumento, sino de las inferencias que se realizan a partir de sus puntuaciones. En clínica, la pregunta clave no es “¿el test es válido?”, sino “¿es válida esta interpretación para este paciente y este contexto</a:t>
            </a:r>
            <a:r>
              <a:rPr lang="es-ES" dirty="0" smtClean="0"/>
              <a:t>?”.</a:t>
            </a:r>
            <a:endParaRPr lang="es-ES" dirty="0"/>
          </a:p>
          <a:p>
            <a:pPr algn="just"/>
            <a:endParaRPr lang="es-ES" dirty="0" smtClean="0"/>
          </a:p>
          <a:p>
            <a:pPr algn="just"/>
            <a:r>
              <a:rPr lang="es-ES" b="1" dirty="0" smtClean="0"/>
              <a:t>Validez </a:t>
            </a:r>
            <a:r>
              <a:rPr lang="es-ES" b="1" dirty="0"/>
              <a:t>de </a:t>
            </a:r>
            <a:r>
              <a:rPr lang="es-ES" b="1" dirty="0" smtClean="0"/>
              <a:t>constructo</a:t>
            </a:r>
            <a:r>
              <a:rPr lang="es-ES" dirty="0" smtClean="0"/>
              <a:t>. Evalúa </a:t>
            </a:r>
            <a:r>
              <a:rPr lang="es-ES" dirty="0"/>
              <a:t>si el instrumento mide realmente el constructo psicológico teórico que pretende medir</a:t>
            </a:r>
            <a:r>
              <a:rPr lang="es-ES" dirty="0" smtClean="0"/>
              <a:t>. Incluye:</a:t>
            </a:r>
          </a:p>
          <a:p>
            <a:pPr algn="just"/>
            <a:r>
              <a:rPr lang="es-ES" dirty="0" smtClean="0"/>
              <a:t>Estructura </a:t>
            </a:r>
            <a:r>
              <a:rPr lang="es-ES" dirty="0"/>
              <a:t>factorial coherente</a:t>
            </a:r>
            <a:r>
              <a:rPr lang="es-ES" dirty="0" smtClean="0"/>
              <a:t>.</a:t>
            </a:r>
          </a:p>
          <a:p>
            <a:pPr algn="just"/>
            <a:r>
              <a:rPr lang="es-ES" dirty="0" smtClean="0"/>
              <a:t>Relación </a:t>
            </a:r>
            <a:r>
              <a:rPr lang="es-ES" dirty="0"/>
              <a:t>consistente con modelos teóricos</a:t>
            </a:r>
            <a:r>
              <a:rPr lang="es-ES" dirty="0" smtClean="0"/>
              <a:t>.</a:t>
            </a:r>
          </a:p>
          <a:p>
            <a:pPr algn="just"/>
            <a:r>
              <a:rPr lang="es-ES" dirty="0" smtClean="0"/>
              <a:t>Estabilidad </a:t>
            </a:r>
            <a:r>
              <a:rPr lang="es-ES" dirty="0"/>
              <a:t>de la estructura en distintas poblaciones</a:t>
            </a:r>
            <a:r>
              <a:rPr lang="es-ES" dirty="0" smtClean="0"/>
              <a:t>.</a:t>
            </a:r>
          </a:p>
          <a:p>
            <a:pPr algn="just"/>
            <a:endParaRPr lang="es-ES" dirty="0"/>
          </a:p>
          <a:p>
            <a:pPr algn="just"/>
            <a:r>
              <a:rPr lang="es-ES" dirty="0" smtClean="0"/>
              <a:t>Uso </a:t>
            </a:r>
            <a:r>
              <a:rPr lang="es-ES" dirty="0"/>
              <a:t>clínico</a:t>
            </a:r>
            <a:r>
              <a:rPr lang="es-ES" dirty="0" smtClean="0"/>
              <a:t>: Una </a:t>
            </a:r>
            <a:r>
              <a:rPr lang="es-ES" dirty="0"/>
              <a:t>escala con pobre validez de constructo puede generar perfiles clínicos confusos y conducir a hipótesis diagnósticas erróneas.</a:t>
            </a:r>
          </a:p>
        </p:txBody>
      </p:sp>
      <p:sp>
        <p:nvSpPr>
          <p:cNvPr id="3" name="Rectángulo 2"/>
          <p:cNvSpPr/>
          <p:nvPr/>
        </p:nvSpPr>
        <p:spPr>
          <a:xfrm>
            <a:off x="5863628" y="4517866"/>
            <a:ext cx="6096000" cy="2031325"/>
          </a:xfrm>
          <a:prstGeom prst="rect">
            <a:avLst/>
          </a:prstGeom>
        </p:spPr>
        <p:txBody>
          <a:bodyPr>
            <a:spAutoFit/>
          </a:bodyPr>
          <a:lstStyle/>
          <a:p>
            <a:pPr algn="just"/>
            <a:r>
              <a:rPr lang="es-ES" dirty="0">
                <a:solidFill>
                  <a:schemeClr val="bg1"/>
                </a:solidFill>
              </a:rPr>
              <a:t>La estructura factorial de un test psicológico revela las dimensiones o constructos latentes (factores) que explican las correlaciones entre los ítems observados, usando análisis estadísticos </a:t>
            </a:r>
            <a:r>
              <a:rPr lang="es-ES" dirty="0" smtClean="0">
                <a:solidFill>
                  <a:schemeClr val="bg1"/>
                </a:solidFill>
              </a:rPr>
              <a:t>para </a:t>
            </a:r>
            <a:r>
              <a:rPr lang="es-ES" dirty="0">
                <a:solidFill>
                  <a:schemeClr val="bg1"/>
                </a:solidFill>
              </a:rPr>
              <a:t>identificar qué grupos de ítems miden un mismo factor subyacente, simplificando así la complejidad del test y validando su validez interna, con el objetivo de que cada factor represente una variable psicológica coherente y </a:t>
            </a:r>
            <a:r>
              <a:rPr lang="es-ES" dirty="0" smtClean="0">
                <a:solidFill>
                  <a:schemeClr val="bg1"/>
                </a:solidFill>
              </a:rPr>
              <a:t>medible.</a:t>
            </a:r>
            <a:endParaRPr lang="es-ES" dirty="0">
              <a:solidFill>
                <a:schemeClr val="bg1"/>
              </a:solidFill>
            </a:endParaRPr>
          </a:p>
        </p:txBody>
      </p:sp>
      <p:cxnSp>
        <p:nvCxnSpPr>
          <p:cNvPr id="6" name="Conector recto de flecha 5"/>
          <p:cNvCxnSpPr/>
          <p:nvPr/>
        </p:nvCxnSpPr>
        <p:spPr>
          <a:xfrm>
            <a:off x="6925901" y="2933323"/>
            <a:ext cx="1504290" cy="158454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3313568" y="2933323"/>
            <a:ext cx="361233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0648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62767" cy="4801314"/>
          </a:xfrm>
          <a:prstGeom prst="rect">
            <a:avLst/>
          </a:prstGeom>
        </p:spPr>
        <p:txBody>
          <a:bodyPr wrap="square">
            <a:spAutoFit/>
          </a:bodyPr>
          <a:lstStyle/>
          <a:p>
            <a:r>
              <a:rPr lang="es-ES" b="1" dirty="0"/>
              <a:t>Validez convergente y </a:t>
            </a:r>
            <a:r>
              <a:rPr lang="es-ES" b="1" dirty="0" smtClean="0"/>
              <a:t>discriminante.</a:t>
            </a:r>
          </a:p>
          <a:p>
            <a:endParaRPr lang="es-ES" dirty="0"/>
          </a:p>
          <a:p>
            <a:r>
              <a:rPr lang="es-ES" dirty="0" smtClean="0"/>
              <a:t>Convergente</a:t>
            </a:r>
            <a:r>
              <a:rPr lang="es-ES" dirty="0"/>
              <a:t>: correlación adecuada con instrumentos que miden constructos similares</a:t>
            </a:r>
            <a:r>
              <a:rPr lang="es-ES" dirty="0" smtClean="0"/>
              <a:t>.</a:t>
            </a:r>
          </a:p>
          <a:p>
            <a:r>
              <a:rPr lang="es-ES" dirty="0" smtClean="0"/>
              <a:t>Discriminante</a:t>
            </a:r>
            <a:r>
              <a:rPr lang="es-ES" dirty="0"/>
              <a:t>: baja correlación con constructos teóricamente distintos</a:t>
            </a:r>
            <a:r>
              <a:rPr lang="es-ES" dirty="0" smtClean="0"/>
              <a:t>.</a:t>
            </a:r>
          </a:p>
          <a:p>
            <a:endParaRPr lang="es-ES" dirty="0"/>
          </a:p>
          <a:p>
            <a:r>
              <a:rPr lang="es-ES" dirty="0" smtClean="0"/>
              <a:t>Ejemplo </a:t>
            </a:r>
            <a:r>
              <a:rPr lang="es-ES" dirty="0"/>
              <a:t>clínico</a:t>
            </a:r>
            <a:r>
              <a:rPr lang="es-ES" dirty="0" smtClean="0"/>
              <a:t>: Una </a:t>
            </a:r>
            <a:r>
              <a:rPr lang="es-ES" dirty="0"/>
              <a:t>escala de ansiedad que correlaciona fuertemente con depresión, pero no discrimina entre ambas, puede ser poco útil para el diagnóstico diferencial</a:t>
            </a:r>
            <a:r>
              <a:rPr lang="es-ES" dirty="0" smtClean="0"/>
              <a:t>.</a:t>
            </a:r>
          </a:p>
          <a:p>
            <a:endParaRPr lang="es-ES" dirty="0"/>
          </a:p>
          <a:p>
            <a:r>
              <a:rPr lang="es-ES" b="1" dirty="0" smtClean="0"/>
              <a:t>Validez </a:t>
            </a:r>
            <a:r>
              <a:rPr lang="es-ES" b="1" dirty="0"/>
              <a:t>de </a:t>
            </a:r>
            <a:r>
              <a:rPr lang="es-ES" b="1" dirty="0" smtClean="0"/>
              <a:t>criterio</a:t>
            </a:r>
            <a:r>
              <a:rPr lang="es-ES" dirty="0" smtClean="0"/>
              <a:t>. Hace </a:t>
            </a:r>
            <a:r>
              <a:rPr lang="es-ES" dirty="0"/>
              <a:t>referencia a la relación entre las puntuaciones del instrumento y un criterio externo relevante</a:t>
            </a:r>
            <a:r>
              <a:rPr lang="es-ES" dirty="0" smtClean="0"/>
              <a:t>.</a:t>
            </a:r>
          </a:p>
          <a:p>
            <a:endParaRPr lang="es-ES" dirty="0"/>
          </a:p>
          <a:p>
            <a:r>
              <a:rPr lang="es-ES" dirty="0" smtClean="0"/>
              <a:t>Concurrente</a:t>
            </a:r>
            <a:r>
              <a:rPr lang="es-ES" dirty="0"/>
              <a:t>: relación con medidas actuales (diagnóstico clínico, entrevista estructurada</a:t>
            </a:r>
            <a:r>
              <a:rPr lang="es-ES" dirty="0" smtClean="0"/>
              <a:t>).</a:t>
            </a:r>
          </a:p>
          <a:p>
            <a:r>
              <a:rPr lang="es-ES" dirty="0" smtClean="0"/>
              <a:t>Predictiva</a:t>
            </a:r>
            <a:r>
              <a:rPr lang="es-ES" dirty="0"/>
              <a:t>: capacidad para anticipar evolución, recaídas o respuesta al tratamiento</a:t>
            </a:r>
            <a:r>
              <a:rPr lang="es-ES" dirty="0" smtClean="0"/>
              <a:t>.</a:t>
            </a:r>
          </a:p>
          <a:p>
            <a:endParaRPr lang="es-ES" dirty="0"/>
          </a:p>
          <a:p>
            <a:r>
              <a:rPr lang="es-ES" dirty="0" smtClean="0"/>
              <a:t>Aplicación </a:t>
            </a:r>
            <a:r>
              <a:rPr lang="es-ES" dirty="0"/>
              <a:t>clínica directa</a:t>
            </a:r>
            <a:r>
              <a:rPr lang="es-ES" dirty="0" smtClean="0"/>
              <a:t>: Instrumentos </a:t>
            </a:r>
            <a:r>
              <a:rPr lang="es-ES" dirty="0"/>
              <a:t>con buena validez predictiva son especialmente valiosos para</a:t>
            </a:r>
            <a:r>
              <a:rPr lang="es-ES" dirty="0" smtClean="0"/>
              <a:t>:</a:t>
            </a:r>
          </a:p>
          <a:p>
            <a:r>
              <a:rPr lang="es-ES" dirty="0" smtClean="0"/>
              <a:t>Pronóstico.</a:t>
            </a:r>
          </a:p>
          <a:p>
            <a:r>
              <a:rPr lang="es-ES" dirty="0" smtClean="0"/>
              <a:t>Selección </a:t>
            </a:r>
            <a:r>
              <a:rPr lang="es-ES" dirty="0"/>
              <a:t>de intervenciones</a:t>
            </a:r>
            <a:r>
              <a:rPr lang="es-ES" dirty="0" smtClean="0"/>
              <a:t>.</a:t>
            </a:r>
          </a:p>
          <a:p>
            <a:r>
              <a:rPr lang="es-ES" dirty="0" smtClean="0"/>
              <a:t>Evaluación </a:t>
            </a:r>
            <a:r>
              <a:rPr lang="es-ES" dirty="0"/>
              <a:t>del riesgo clínico.</a:t>
            </a:r>
          </a:p>
        </p:txBody>
      </p:sp>
    </p:spTree>
    <p:extLst>
      <p:ext uri="{BB962C8B-B14F-4D97-AF65-F5344CB8AC3E}">
        <p14:creationId xmlns:p14="http://schemas.microsoft.com/office/powerpoint/2010/main" val="1192883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xplosión 2 5"/>
          <p:cNvSpPr/>
          <p:nvPr/>
        </p:nvSpPr>
        <p:spPr>
          <a:xfrm>
            <a:off x="8543827" y="4826524"/>
            <a:ext cx="3553905" cy="136688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67093" y="924629"/>
            <a:ext cx="11648388" cy="2862322"/>
          </a:xfrm>
          <a:prstGeom prst="rect">
            <a:avLst/>
          </a:prstGeom>
        </p:spPr>
        <p:txBody>
          <a:bodyPr wrap="square">
            <a:spAutoFit/>
          </a:bodyPr>
          <a:lstStyle/>
          <a:p>
            <a:pPr algn="just"/>
            <a:r>
              <a:rPr lang="es-ES" b="1" dirty="0"/>
              <a:t>Error de medida e interpretación </a:t>
            </a:r>
            <a:r>
              <a:rPr lang="es-ES" b="1" dirty="0" smtClean="0"/>
              <a:t>clínica</a:t>
            </a:r>
          </a:p>
          <a:p>
            <a:pPr algn="just"/>
            <a:endParaRPr lang="es-ES" dirty="0"/>
          </a:p>
          <a:p>
            <a:pPr algn="just"/>
            <a:r>
              <a:rPr lang="es-ES" dirty="0" smtClean="0"/>
              <a:t>Todo </a:t>
            </a:r>
            <a:r>
              <a:rPr lang="es-ES" dirty="0"/>
              <a:t>instrumento presenta un error de medida. Ignorar este aspecto conduce a interpretaciones rígidas y potencialmente iatrogénicas</a:t>
            </a:r>
            <a:r>
              <a:rPr lang="es-ES" dirty="0" smtClean="0"/>
              <a:t>. El </a:t>
            </a:r>
            <a:r>
              <a:rPr lang="es-ES" dirty="0"/>
              <a:t>clínico debe considerar</a:t>
            </a:r>
            <a:r>
              <a:rPr lang="es-ES" dirty="0" smtClean="0"/>
              <a:t>:</a:t>
            </a:r>
          </a:p>
          <a:p>
            <a:pPr algn="just"/>
            <a:r>
              <a:rPr lang="es-ES" dirty="0" smtClean="0"/>
              <a:t>Intervalos </a:t>
            </a:r>
            <a:r>
              <a:rPr lang="es-ES" dirty="0"/>
              <a:t>de confianza de las puntuaciones</a:t>
            </a:r>
            <a:r>
              <a:rPr lang="es-ES" dirty="0" smtClean="0"/>
              <a:t>.</a:t>
            </a:r>
          </a:p>
          <a:p>
            <a:pPr algn="just"/>
            <a:r>
              <a:rPr lang="es-ES" dirty="0" smtClean="0"/>
              <a:t>Cambios </a:t>
            </a:r>
            <a:r>
              <a:rPr lang="es-ES" dirty="0"/>
              <a:t>mínimos detectables</a:t>
            </a:r>
            <a:r>
              <a:rPr lang="es-ES" dirty="0" smtClean="0"/>
              <a:t>.</a:t>
            </a:r>
          </a:p>
          <a:p>
            <a:pPr algn="just"/>
            <a:r>
              <a:rPr lang="es-ES" dirty="0" smtClean="0"/>
              <a:t>Diferencia </a:t>
            </a:r>
            <a:r>
              <a:rPr lang="es-ES" dirty="0"/>
              <a:t>entre puntuaciones cercanas a puntos de corte</a:t>
            </a:r>
            <a:r>
              <a:rPr lang="es-ES" dirty="0" smtClean="0"/>
              <a:t>.</a:t>
            </a:r>
          </a:p>
          <a:p>
            <a:pPr algn="just"/>
            <a:endParaRPr lang="es-ES" dirty="0"/>
          </a:p>
          <a:p>
            <a:pPr algn="just"/>
            <a:r>
              <a:rPr lang="es-ES" dirty="0" smtClean="0"/>
              <a:t>Error </a:t>
            </a:r>
            <a:r>
              <a:rPr lang="es-ES" dirty="0"/>
              <a:t>frecuente</a:t>
            </a:r>
            <a:r>
              <a:rPr lang="es-ES" dirty="0" smtClean="0"/>
              <a:t>: Interpretar </a:t>
            </a:r>
            <a:r>
              <a:rPr lang="es-ES" dirty="0"/>
              <a:t>diferencias pequeñas entre dos evaluaciones como cambios clínicos significativos cuando pueden estar dentro del margen de error.</a:t>
            </a:r>
          </a:p>
        </p:txBody>
      </p:sp>
      <p:sp>
        <p:nvSpPr>
          <p:cNvPr id="3" name="Rectángulo 2"/>
          <p:cNvSpPr/>
          <p:nvPr/>
        </p:nvSpPr>
        <p:spPr>
          <a:xfrm>
            <a:off x="267093" y="3949907"/>
            <a:ext cx="11648388" cy="2585323"/>
          </a:xfrm>
          <a:prstGeom prst="rect">
            <a:avLst/>
          </a:prstGeom>
        </p:spPr>
        <p:txBody>
          <a:bodyPr wrap="square">
            <a:spAutoFit/>
          </a:bodyPr>
          <a:lstStyle/>
          <a:p>
            <a:r>
              <a:rPr lang="es-ES" b="1" dirty="0"/>
              <a:t>Normas y </a:t>
            </a:r>
            <a:r>
              <a:rPr lang="es-ES" b="1" dirty="0" smtClean="0"/>
              <a:t>baremos</a:t>
            </a:r>
          </a:p>
          <a:p>
            <a:pPr algn="just"/>
            <a:endParaRPr lang="es-ES" dirty="0"/>
          </a:p>
          <a:p>
            <a:pPr algn="just"/>
            <a:r>
              <a:rPr lang="es-ES" dirty="0" smtClean="0"/>
              <a:t>La </a:t>
            </a:r>
            <a:r>
              <a:rPr lang="es-ES" dirty="0"/>
              <a:t>calidad psicométrica exige la existencia de baremos adecuados, actualizados y culturalmente pertinentes</a:t>
            </a:r>
            <a:r>
              <a:rPr lang="es-ES" dirty="0" smtClean="0"/>
              <a:t>. Criterios </a:t>
            </a:r>
            <a:r>
              <a:rPr lang="es-ES" dirty="0"/>
              <a:t>esenciales</a:t>
            </a:r>
            <a:r>
              <a:rPr lang="es-ES" dirty="0" smtClean="0"/>
              <a:t>:</a:t>
            </a:r>
          </a:p>
          <a:p>
            <a:pPr algn="just"/>
            <a:r>
              <a:rPr lang="es-ES" dirty="0" smtClean="0"/>
              <a:t>Normas </a:t>
            </a:r>
            <a:r>
              <a:rPr lang="es-ES" dirty="0"/>
              <a:t>específicas para población clínica y/o general</a:t>
            </a:r>
            <a:r>
              <a:rPr lang="es-ES" dirty="0" smtClean="0"/>
              <a:t>.</a:t>
            </a:r>
          </a:p>
          <a:p>
            <a:pPr algn="just"/>
            <a:r>
              <a:rPr lang="es-ES" dirty="0" smtClean="0"/>
              <a:t>Adecuación </a:t>
            </a:r>
            <a:r>
              <a:rPr lang="es-ES" dirty="0"/>
              <a:t>cultural y lingüística</a:t>
            </a:r>
            <a:r>
              <a:rPr lang="es-ES" dirty="0" smtClean="0"/>
              <a:t>.</a:t>
            </a:r>
          </a:p>
          <a:p>
            <a:pPr algn="just"/>
            <a:r>
              <a:rPr lang="es-ES" dirty="0" smtClean="0"/>
              <a:t>Actualización </a:t>
            </a:r>
            <a:r>
              <a:rPr lang="es-ES" dirty="0"/>
              <a:t>temporal</a:t>
            </a:r>
            <a:r>
              <a:rPr lang="es-ES" dirty="0" smtClean="0"/>
              <a:t>.</a:t>
            </a:r>
          </a:p>
          <a:p>
            <a:pPr algn="just"/>
            <a:endParaRPr lang="es-ES" dirty="0"/>
          </a:p>
          <a:p>
            <a:pPr algn="just"/>
            <a:r>
              <a:rPr lang="es-ES" dirty="0" smtClean="0"/>
              <a:t>Riesgo </a:t>
            </a:r>
            <a:r>
              <a:rPr lang="es-ES" dirty="0"/>
              <a:t>clínico</a:t>
            </a:r>
            <a:r>
              <a:rPr lang="es-ES" dirty="0" smtClean="0"/>
              <a:t>: El </a:t>
            </a:r>
            <a:r>
              <a:rPr lang="es-ES" dirty="0"/>
              <a:t>uso de baremos inadecuados puede </a:t>
            </a:r>
            <a:r>
              <a:rPr lang="es-ES" dirty="0" err="1"/>
              <a:t>sobrediagnosticar</a:t>
            </a:r>
            <a:r>
              <a:rPr lang="es-ES" dirty="0"/>
              <a:t> o </a:t>
            </a:r>
            <a:r>
              <a:rPr lang="es-ES" dirty="0" err="1"/>
              <a:t>infraestimar</a:t>
            </a:r>
            <a:r>
              <a:rPr lang="es-ES" dirty="0"/>
              <a:t> la gravedad del problema.</a:t>
            </a:r>
          </a:p>
        </p:txBody>
      </p:sp>
      <p:sp>
        <p:nvSpPr>
          <p:cNvPr id="4" name="CuadroTexto 3"/>
          <p:cNvSpPr txBox="1"/>
          <p:nvPr/>
        </p:nvSpPr>
        <p:spPr>
          <a:xfrm>
            <a:off x="9085867" y="5248357"/>
            <a:ext cx="2469823" cy="523220"/>
          </a:xfrm>
          <a:prstGeom prst="rect">
            <a:avLst/>
          </a:prstGeom>
          <a:noFill/>
        </p:spPr>
        <p:txBody>
          <a:bodyPr wrap="square" rtlCol="0">
            <a:spAutoFit/>
          </a:bodyPr>
          <a:lstStyle/>
          <a:p>
            <a:pPr algn="ctr"/>
            <a:r>
              <a:rPr lang="es-ES" sz="1400" dirty="0" smtClean="0">
                <a:solidFill>
                  <a:schemeClr val="bg1"/>
                </a:solidFill>
              </a:rPr>
              <a:t>NO BASTA CON TRADUCIR UN INSTRUMENTO</a:t>
            </a:r>
            <a:endParaRPr lang="es-ES" sz="1400" dirty="0">
              <a:solidFill>
                <a:schemeClr val="bg1"/>
              </a:solidFill>
            </a:endParaRPr>
          </a:p>
        </p:txBody>
      </p:sp>
    </p:spTree>
    <p:extLst>
      <p:ext uri="{BB962C8B-B14F-4D97-AF65-F5344CB8AC3E}">
        <p14:creationId xmlns:p14="http://schemas.microsoft.com/office/powerpoint/2010/main" val="2719516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38812" y="773800"/>
            <a:ext cx="11742655" cy="5909310"/>
          </a:xfrm>
          <a:prstGeom prst="rect">
            <a:avLst/>
          </a:prstGeom>
        </p:spPr>
        <p:txBody>
          <a:bodyPr wrap="square">
            <a:spAutoFit/>
          </a:bodyPr>
          <a:lstStyle/>
          <a:p>
            <a:r>
              <a:rPr lang="es-ES" b="1" dirty="0"/>
              <a:t>Ejemplo 1. BDI-II (Inventario de Depresión de Beck-II</a:t>
            </a:r>
            <a:r>
              <a:rPr lang="es-ES" b="1" dirty="0" smtClean="0"/>
              <a:t>)</a:t>
            </a:r>
          </a:p>
          <a:p>
            <a:endParaRPr lang="es-ES" dirty="0"/>
          </a:p>
          <a:p>
            <a:r>
              <a:rPr lang="es-ES" b="1" dirty="0" smtClean="0"/>
              <a:t>Calidad psicométrica:</a:t>
            </a:r>
          </a:p>
          <a:p>
            <a:pPr marL="285750" indent="-285750">
              <a:buFontTx/>
              <a:buChar char="-"/>
            </a:pPr>
            <a:r>
              <a:rPr lang="es-ES" dirty="0" smtClean="0"/>
              <a:t>Consistencia </a:t>
            </a:r>
            <a:r>
              <a:rPr lang="es-ES" dirty="0"/>
              <a:t>interna: elevada (habitualmente α ≈ .90), lo que permite interpretar la puntuación total como un índice fiable de gravedad </a:t>
            </a:r>
            <a:r>
              <a:rPr lang="es-ES" dirty="0" smtClean="0"/>
              <a:t>depresiva.</a:t>
            </a:r>
          </a:p>
          <a:p>
            <a:pPr marL="285750" indent="-285750">
              <a:buFontTx/>
              <a:buChar char="-"/>
            </a:pPr>
            <a:r>
              <a:rPr lang="es-ES" dirty="0" smtClean="0"/>
              <a:t>Validez </a:t>
            </a:r>
            <a:r>
              <a:rPr lang="es-ES" dirty="0"/>
              <a:t>de constructo: sólida, con respaldo empírico amplio; integra síntomas cognitivos, afectivos y somáticos</a:t>
            </a:r>
            <a:r>
              <a:rPr lang="es-ES" dirty="0" smtClean="0"/>
              <a:t>.</a:t>
            </a:r>
          </a:p>
          <a:p>
            <a:pPr marL="285750" indent="-285750">
              <a:buFontTx/>
              <a:buChar char="-"/>
            </a:pPr>
            <a:r>
              <a:rPr lang="es-ES" dirty="0" smtClean="0"/>
              <a:t>Validez </a:t>
            </a:r>
            <a:r>
              <a:rPr lang="es-ES" dirty="0"/>
              <a:t>convergente: correlaciones altas con otras escalas de depresión</a:t>
            </a:r>
            <a:r>
              <a:rPr lang="es-ES" dirty="0" smtClean="0"/>
              <a:t>.</a:t>
            </a:r>
          </a:p>
          <a:p>
            <a:pPr marL="285750" indent="-285750">
              <a:buFontTx/>
              <a:buChar char="-"/>
            </a:pPr>
            <a:r>
              <a:rPr lang="es-ES" dirty="0" smtClean="0"/>
              <a:t>Sensibilidad </a:t>
            </a:r>
            <a:r>
              <a:rPr lang="es-ES" dirty="0"/>
              <a:t>al cambio: adecuada para seguimiento </a:t>
            </a:r>
            <a:r>
              <a:rPr lang="es-ES" dirty="0" smtClean="0"/>
              <a:t>terapéutico</a:t>
            </a:r>
          </a:p>
          <a:p>
            <a:endParaRPr lang="es-ES" dirty="0"/>
          </a:p>
          <a:p>
            <a:r>
              <a:rPr lang="es-ES" b="1" dirty="0" smtClean="0"/>
              <a:t>Aplicación </a:t>
            </a:r>
            <a:r>
              <a:rPr lang="es-ES" b="1" dirty="0"/>
              <a:t>clínica </a:t>
            </a:r>
            <a:r>
              <a:rPr lang="es-ES" b="1" dirty="0" smtClean="0"/>
              <a:t>real</a:t>
            </a:r>
          </a:p>
          <a:p>
            <a:r>
              <a:rPr lang="es-ES" dirty="0" smtClean="0"/>
              <a:t>Paciente </a:t>
            </a:r>
            <a:r>
              <a:rPr lang="es-ES" dirty="0"/>
              <a:t>que refiere bajo estado de ánimo, </a:t>
            </a:r>
            <a:r>
              <a:rPr lang="es-ES" dirty="0" err="1"/>
              <a:t>anhedonia</a:t>
            </a:r>
            <a:r>
              <a:rPr lang="es-ES" dirty="0"/>
              <a:t> y fatiga. El BDI-II permite</a:t>
            </a:r>
            <a:r>
              <a:rPr lang="es-ES" dirty="0" smtClean="0"/>
              <a:t>: </a:t>
            </a:r>
          </a:p>
          <a:p>
            <a:pPr marL="285750" indent="-285750">
              <a:buFontTx/>
              <a:buChar char="-"/>
            </a:pPr>
            <a:r>
              <a:rPr lang="es-ES" dirty="0" smtClean="0"/>
              <a:t>Objetivar </a:t>
            </a:r>
            <a:r>
              <a:rPr lang="es-ES" dirty="0"/>
              <a:t>la gravedad inicial</a:t>
            </a:r>
            <a:r>
              <a:rPr lang="es-ES" dirty="0" smtClean="0"/>
              <a:t>.</a:t>
            </a:r>
          </a:p>
          <a:p>
            <a:pPr marL="285750" indent="-285750">
              <a:buFontTx/>
              <a:buChar char="-"/>
            </a:pPr>
            <a:r>
              <a:rPr lang="es-ES" dirty="0" smtClean="0"/>
              <a:t>Establecer </a:t>
            </a:r>
            <a:r>
              <a:rPr lang="es-ES" dirty="0"/>
              <a:t>una línea base</a:t>
            </a:r>
            <a:r>
              <a:rPr lang="es-ES" dirty="0" smtClean="0"/>
              <a:t>.</a:t>
            </a:r>
          </a:p>
          <a:p>
            <a:pPr marL="285750" indent="-285750">
              <a:buFontTx/>
              <a:buChar char="-"/>
            </a:pPr>
            <a:r>
              <a:rPr lang="es-ES" dirty="0" smtClean="0"/>
              <a:t>Monitorizar </a:t>
            </a:r>
            <a:r>
              <a:rPr lang="es-ES" dirty="0"/>
              <a:t>la evolución sesión a sesión o por bloques terapéuticos</a:t>
            </a:r>
            <a:r>
              <a:rPr lang="es-ES" dirty="0" smtClean="0"/>
              <a:t>.</a:t>
            </a:r>
          </a:p>
          <a:p>
            <a:pPr marL="285750" indent="-285750">
              <a:buFontTx/>
              <a:buChar char="-"/>
            </a:pPr>
            <a:endParaRPr lang="es-ES" dirty="0"/>
          </a:p>
          <a:p>
            <a:r>
              <a:rPr lang="es-ES" b="1" dirty="0" smtClean="0"/>
              <a:t>Cautela </a:t>
            </a:r>
            <a:r>
              <a:rPr lang="es-ES" b="1" dirty="0"/>
              <a:t>psicométrica </a:t>
            </a:r>
            <a:r>
              <a:rPr lang="es-ES" b="1" dirty="0" smtClean="0"/>
              <a:t>clave</a:t>
            </a:r>
          </a:p>
          <a:p>
            <a:pPr marL="285750" indent="-285750">
              <a:buFontTx/>
              <a:buChar char="-"/>
            </a:pPr>
            <a:r>
              <a:rPr lang="es-ES" dirty="0" smtClean="0"/>
              <a:t>Alta </a:t>
            </a:r>
            <a:r>
              <a:rPr lang="es-ES" dirty="0"/>
              <a:t>carga somática: en pacientes con enfermedad médica o dolor crónico puede sobrestimar la depresión</a:t>
            </a:r>
            <a:r>
              <a:rPr lang="es-ES" dirty="0" smtClean="0"/>
              <a:t>.</a:t>
            </a:r>
          </a:p>
          <a:p>
            <a:pPr marL="285750" indent="-285750">
              <a:buFontTx/>
              <a:buChar char="-"/>
            </a:pPr>
            <a:r>
              <a:rPr lang="es-ES" dirty="0" smtClean="0"/>
              <a:t>No </a:t>
            </a:r>
            <a:r>
              <a:rPr lang="es-ES" dirty="0"/>
              <a:t>discrimina por sí solo entre depresión mayor y trastorno adaptativo</a:t>
            </a:r>
            <a:r>
              <a:rPr lang="es-ES" dirty="0" smtClean="0"/>
              <a:t>.</a:t>
            </a:r>
          </a:p>
          <a:p>
            <a:pPr marL="285750" indent="-285750">
              <a:buFontTx/>
              <a:buChar char="-"/>
            </a:pPr>
            <a:endParaRPr lang="es-ES" dirty="0"/>
          </a:p>
          <a:p>
            <a:r>
              <a:rPr lang="es-ES" dirty="0" smtClean="0"/>
              <a:t>Conclusión </a:t>
            </a:r>
            <a:r>
              <a:rPr lang="es-ES" dirty="0"/>
              <a:t>clínica: excelente instrumento de gravedad y seguimiento, pero no suficiente para diagnóstico diferencial sin entrevista clínica estructurada.</a:t>
            </a:r>
          </a:p>
        </p:txBody>
      </p:sp>
    </p:spTree>
    <p:extLst>
      <p:ext uri="{BB962C8B-B14F-4D97-AF65-F5344CB8AC3E}">
        <p14:creationId xmlns:p14="http://schemas.microsoft.com/office/powerpoint/2010/main" val="1148399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210478" cy="726287"/>
          </a:xfrm>
          <a:prstGeom prst="rect">
            <a:avLst/>
          </a:prstGeom>
        </p:spPr>
      </p:pic>
      <p:sp>
        <p:nvSpPr>
          <p:cNvPr id="2" name="Rectángulo 1"/>
          <p:cNvSpPr/>
          <p:nvPr/>
        </p:nvSpPr>
        <p:spPr>
          <a:xfrm>
            <a:off x="165835" y="532343"/>
            <a:ext cx="11862767" cy="6186309"/>
          </a:xfrm>
          <a:prstGeom prst="rect">
            <a:avLst/>
          </a:prstGeom>
        </p:spPr>
        <p:txBody>
          <a:bodyPr wrap="square">
            <a:spAutoFit/>
          </a:bodyPr>
          <a:lstStyle/>
          <a:p>
            <a:pPr algn="just"/>
            <a:r>
              <a:rPr lang="es-ES" b="1" dirty="0"/>
              <a:t>Ejemplo 2. STAI (Cuestionario de Ansiedad Estado-Rasgo</a:t>
            </a:r>
            <a:r>
              <a:rPr lang="es-ES" b="1" dirty="0" smtClean="0"/>
              <a:t>)</a:t>
            </a:r>
          </a:p>
          <a:p>
            <a:pPr algn="just"/>
            <a:endParaRPr lang="es-ES" dirty="0"/>
          </a:p>
          <a:p>
            <a:pPr algn="just"/>
            <a:r>
              <a:rPr lang="es-ES" b="1" dirty="0" smtClean="0"/>
              <a:t>Calidad psicométrica </a:t>
            </a:r>
          </a:p>
          <a:p>
            <a:pPr algn="just"/>
            <a:r>
              <a:rPr lang="es-ES" dirty="0" smtClean="0"/>
              <a:t>Ansiedad-Rasgo: </a:t>
            </a:r>
          </a:p>
          <a:p>
            <a:pPr algn="just"/>
            <a:r>
              <a:rPr lang="es-ES" dirty="0" smtClean="0"/>
              <a:t>Alta </a:t>
            </a:r>
            <a:r>
              <a:rPr lang="es-ES" dirty="0"/>
              <a:t>fiabilidad test–</a:t>
            </a:r>
            <a:r>
              <a:rPr lang="es-ES" dirty="0" err="1"/>
              <a:t>retest</a:t>
            </a:r>
            <a:r>
              <a:rPr lang="es-ES" dirty="0" smtClean="0"/>
              <a:t>.</a:t>
            </a:r>
          </a:p>
          <a:p>
            <a:pPr algn="just"/>
            <a:r>
              <a:rPr lang="es-ES" dirty="0" smtClean="0"/>
              <a:t>Adecuada </a:t>
            </a:r>
            <a:r>
              <a:rPr lang="es-ES" dirty="0"/>
              <a:t>para evaluar vulnerabilidad ansiosa estable</a:t>
            </a:r>
            <a:r>
              <a:rPr lang="es-ES" dirty="0" smtClean="0"/>
              <a:t>.</a:t>
            </a:r>
          </a:p>
          <a:p>
            <a:pPr algn="just"/>
            <a:endParaRPr lang="es-ES" dirty="0"/>
          </a:p>
          <a:p>
            <a:pPr algn="just"/>
            <a:r>
              <a:rPr lang="es-ES" dirty="0" smtClean="0"/>
              <a:t>Ansiedad-Estado:</a:t>
            </a:r>
          </a:p>
          <a:p>
            <a:pPr algn="just"/>
            <a:r>
              <a:rPr lang="es-ES" dirty="0" smtClean="0"/>
              <a:t>Fiabilidad </a:t>
            </a:r>
            <a:r>
              <a:rPr lang="es-ES" dirty="0"/>
              <a:t>temporal menor (esperable</a:t>
            </a:r>
            <a:r>
              <a:rPr lang="es-ES" dirty="0" smtClean="0"/>
              <a:t>).</a:t>
            </a:r>
          </a:p>
          <a:p>
            <a:pPr algn="just"/>
            <a:r>
              <a:rPr lang="es-ES" dirty="0" smtClean="0"/>
              <a:t>Alta </a:t>
            </a:r>
            <a:r>
              <a:rPr lang="es-ES" dirty="0"/>
              <a:t>sensibilidad a factores situacionales</a:t>
            </a:r>
            <a:r>
              <a:rPr lang="es-ES" dirty="0" smtClean="0"/>
              <a:t>.</a:t>
            </a:r>
          </a:p>
          <a:p>
            <a:pPr algn="just"/>
            <a:endParaRPr lang="es-ES" dirty="0"/>
          </a:p>
          <a:p>
            <a:pPr algn="just"/>
            <a:r>
              <a:rPr lang="es-ES" b="1" dirty="0" smtClean="0"/>
              <a:t>Validez </a:t>
            </a:r>
            <a:r>
              <a:rPr lang="es-ES" b="1" dirty="0"/>
              <a:t>discriminante</a:t>
            </a:r>
            <a:r>
              <a:rPr lang="es-ES" dirty="0"/>
              <a:t>: correcta entre estado y rasgo</a:t>
            </a:r>
            <a:r>
              <a:rPr lang="es-ES" dirty="0" smtClean="0"/>
              <a:t>.</a:t>
            </a:r>
          </a:p>
          <a:p>
            <a:pPr algn="just"/>
            <a:endParaRPr lang="es-ES" dirty="0"/>
          </a:p>
          <a:p>
            <a:pPr algn="just"/>
            <a:r>
              <a:rPr lang="es-ES" b="1" dirty="0" smtClean="0"/>
              <a:t>Aplicación </a:t>
            </a:r>
            <a:r>
              <a:rPr lang="es-ES" b="1" dirty="0"/>
              <a:t>clínica </a:t>
            </a:r>
            <a:r>
              <a:rPr lang="es-ES" b="1" dirty="0" smtClean="0"/>
              <a:t>real: </a:t>
            </a:r>
            <a:r>
              <a:rPr lang="es-ES" dirty="0" smtClean="0"/>
              <a:t>Paciente </a:t>
            </a:r>
            <a:r>
              <a:rPr lang="es-ES" dirty="0"/>
              <a:t>con elevada activación fisiológica en la primera sesión</a:t>
            </a:r>
            <a:r>
              <a:rPr lang="es-ES" dirty="0" smtClean="0"/>
              <a:t>.</a:t>
            </a:r>
          </a:p>
          <a:p>
            <a:pPr algn="just"/>
            <a:r>
              <a:rPr lang="es-ES" dirty="0" smtClean="0"/>
              <a:t>STAI-Estado alto. STAI-Rasgo </a:t>
            </a:r>
            <a:r>
              <a:rPr lang="es-ES" dirty="0"/>
              <a:t>moderado</a:t>
            </a:r>
            <a:r>
              <a:rPr lang="es-ES" dirty="0" smtClean="0"/>
              <a:t>.</a:t>
            </a:r>
          </a:p>
          <a:p>
            <a:pPr algn="just"/>
            <a:r>
              <a:rPr lang="es-ES" dirty="0" smtClean="0"/>
              <a:t>Esto </a:t>
            </a:r>
            <a:r>
              <a:rPr lang="es-ES" dirty="0"/>
              <a:t>sugiere ansiedad situacional vinculada al contexto de evaluación, no necesariamente un trastorno de ansiedad estructurado</a:t>
            </a:r>
            <a:r>
              <a:rPr lang="es-ES" dirty="0" smtClean="0"/>
              <a:t>.</a:t>
            </a:r>
          </a:p>
          <a:p>
            <a:pPr algn="just"/>
            <a:endParaRPr lang="es-ES" b="1" dirty="0"/>
          </a:p>
          <a:p>
            <a:pPr algn="just"/>
            <a:r>
              <a:rPr lang="es-ES" b="1" dirty="0" smtClean="0"/>
              <a:t>Error </a:t>
            </a:r>
            <a:r>
              <a:rPr lang="es-ES" b="1" dirty="0"/>
              <a:t>clínico </a:t>
            </a:r>
            <a:r>
              <a:rPr lang="es-ES" b="1" dirty="0" smtClean="0"/>
              <a:t>frecuente</a:t>
            </a:r>
            <a:r>
              <a:rPr lang="es-ES" dirty="0" smtClean="0"/>
              <a:t>: Interpretar </a:t>
            </a:r>
            <a:r>
              <a:rPr lang="es-ES" dirty="0"/>
              <a:t>un STAI-Estado elevado como indicativo directo de trastorno de ansiedad</a:t>
            </a:r>
            <a:r>
              <a:rPr lang="es-ES" dirty="0" smtClean="0"/>
              <a:t>.</a:t>
            </a:r>
          </a:p>
          <a:p>
            <a:pPr algn="just"/>
            <a:endParaRPr lang="es-ES" b="1" dirty="0"/>
          </a:p>
          <a:p>
            <a:pPr algn="just"/>
            <a:r>
              <a:rPr lang="es-ES" b="1" dirty="0" smtClean="0"/>
              <a:t>Conclusión </a:t>
            </a:r>
            <a:r>
              <a:rPr lang="es-ES" b="1" dirty="0"/>
              <a:t>clínica</a:t>
            </a:r>
            <a:r>
              <a:rPr lang="es-ES" dirty="0"/>
              <a:t>: instrumento muy valioso para la formulación funcional, especialmente para distinguir ansiedad reactiva vs. </a:t>
            </a:r>
            <a:r>
              <a:rPr lang="es-ES" dirty="0" err="1"/>
              <a:t>disposicional</a:t>
            </a:r>
            <a:r>
              <a:rPr lang="es-ES" dirty="0"/>
              <a:t>.</a:t>
            </a:r>
          </a:p>
        </p:txBody>
      </p:sp>
    </p:spTree>
    <p:extLst>
      <p:ext uri="{BB962C8B-B14F-4D97-AF65-F5344CB8AC3E}">
        <p14:creationId xmlns:p14="http://schemas.microsoft.com/office/powerpoint/2010/main" val="2252152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33080" y="924629"/>
            <a:ext cx="11714376" cy="5355312"/>
          </a:xfrm>
          <a:prstGeom prst="rect">
            <a:avLst/>
          </a:prstGeom>
        </p:spPr>
        <p:txBody>
          <a:bodyPr wrap="square">
            <a:spAutoFit/>
          </a:bodyPr>
          <a:lstStyle/>
          <a:p>
            <a:r>
              <a:rPr lang="es-ES" b="1" dirty="0"/>
              <a:t>Ejemplo 3. SCL-90-R (Listado de Síntomas Revisado)</a:t>
            </a:r>
          </a:p>
          <a:p>
            <a:endParaRPr lang="es-ES" b="1" dirty="0" smtClean="0"/>
          </a:p>
          <a:p>
            <a:r>
              <a:rPr lang="es-ES" b="1" dirty="0" smtClean="0"/>
              <a:t>Calidad </a:t>
            </a:r>
            <a:r>
              <a:rPr lang="es-ES" b="1" dirty="0"/>
              <a:t>psicométrica</a:t>
            </a:r>
          </a:p>
          <a:p>
            <a:r>
              <a:rPr lang="es-ES" dirty="0"/>
              <a:t>Consistencia interna: alta en la mayoría de dimensiones.</a:t>
            </a:r>
          </a:p>
          <a:p>
            <a:r>
              <a:rPr lang="es-ES" dirty="0"/>
              <a:t>Validez de constructo: aceptable como medida de malestar psicológico general.</a:t>
            </a:r>
          </a:p>
          <a:p>
            <a:r>
              <a:rPr lang="es-ES" dirty="0"/>
              <a:t>Normas: amplias, tanto en población general como clínica.</a:t>
            </a:r>
          </a:p>
          <a:p>
            <a:r>
              <a:rPr lang="es-ES" dirty="0"/>
              <a:t>Sensibilidad al cambio: moderada-alta</a:t>
            </a:r>
            <a:r>
              <a:rPr lang="es-ES" dirty="0" smtClean="0"/>
              <a:t>.</a:t>
            </a:r>
          </a:p>
          <a:p>
            <a:endParaRPr lang="es-ES" dirty="0"/>
          </a:p>
          <a:p>
            <a:r>
              <a:rPr lang="es-ES" b="1" dirty="0"/>
              <a:t>Aplicación clínica real</a:t>
            </a:r>
          </a:p>
          <a:p>
            <a:r>
              <a:rPr lang="es-ES" dirty="0"/>
              <a:t>Evaluación inicial de un paciente con quejas vagas y poco estructuradas.</a:t>
            </a:r>
            <a:br>
              <a:rPr lang="es-ES" dirty="0"/>
            </a:br>
            <a:r>
              <a:rPr lang="es-ES" dirty="0"/>
              <a:t>El SCL-90-R permite:</a:t>
            </a:r>
          </a:p>
          <a:p>
            <a:r>
              <a:rPr lang="es-ES" dirty="0"/>
              <a:t>Identificar áreas problemáticas no verbalizadas.</a:t>
            </a:r>
          </a:p>
          <a:p>
            <a:r>
              <a:rPr lang="es-ES" dirty="0"/>
              <a:t>Priorizar focos de evaluación más específica</a:t>
            </a:r>
            <a:r>
              <a:rPr lang="es-ES" dirty="0" smtClean="0"/>
              <a:t>.</a:t>
            </a:r>
          </a:p>
          <a:p>
            <a:endParaRPr lang="es-ES" dirty="0"/>
          </a:p>
          <a:p>
            <a:r>
              <a:rPr lang="es-ES" b="1" dirty="0"/>
              <a:t>Limitación psicométrica relevante</a:t>
            </a:r>
          </a:p>
          <a:p>
            <a:r>
              <a:rPr lang="es-ES" dirty="0"/>
              <a:t>Elevada </a:t>
            </a:r>
            <a:r>
              <a:rPr lang="es-ES" dirty="0" err="1"/>
              <a:t>intercorrelación</a:t>
            </a:r>
            <a:r>
              <a:rPr lang="es-ES" dirty="0"/>
              <a:t> entre escalas.</a:t>
            </a:r>
          </a:p>
          <a:p>
            <a:r>
              <a:rPr lang="es-ES" dirty="0"/>
              <a:t>Poca capacidad discriminativa diagnóstica</a:t>
            </a:r>
            <a:r>
              <a:rPr lang="es-ES" dirty="0" smtClean="0"/>
              <a:t>.</a:t>
            </a:r>
          </a:p>
          <a:p>
            <a:endParaRPr lang="es-ES" dirty="0"/>
          </a:p>
          <a:p>
            <a:r>
              <a:rPr lang="es-ES" b="1" dirty="0"/>
              <a:t>Conclusión clínica</a:t>
            </a:r>
            <a:r>
              <a:rPr lang="es-ES" dirty="0"/>
              <a:t>: excelente instrumento de </a:t>
            </a:r>
            <a:r>
              <a:rPr lang="es-ES" b="1" dirty="0" err="1"/>
              <a:t>screening</a:t>
            </a:r>
            <a:r>
              <a:rPr lang="es-ES" b="1" dirty="0"/>
              <a:t> y visión global</a:t>
            </a:r>
            <a:r>
              <a:rPr lang="es-ES" dirty="0"/>
              <a:t>, pero no debe usarse para diagnóstico específico.</a:t>
            </a:r>
          </a:p>
        </p:txBody>
      </p:sp>
    </p:spTree>
    <p:extLst>
      <p:ext uri="{BB962C8B-B14F-4D97-AF65-F5344CB8AC3E}">
        <p14:creationId xmlns:p14="http://schemas.microsoft.com/office/powerpoint/2010/main" val="1378119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2176337" y="171196"/>
            <a:ext cx="1923475" cy="369332"/>
          </a:xfrm>
          <a:prstGeom prst="rect">
            <a:avLst/>
          </a:prstGeom>
        </p:spPr>
        <p:txBody>
          <a:bodyPr wrap="none">
            <a:spAutoFit/>
          </a:bodyPr>
          <a:lstStyle/>
          <a:p>
            <a:r>
              <a:rPr lang="es-ES" b="1" dirty="0" smtClean="0"/>
              <a:t>AUTORREGISTROS</a:t>
            </a:r>
          </a:p>
        </p:txBody>
      </p:sp>
      <p:sp>
        <p:nvSpPr>
          <p:cNvPr id="2" name="Rectángulo 1"/>
          <p:cNvSpPr/>
          <p:nvPr/>
        </p:nvSpPr>
        <p:spPr>
          <a:xfrm>
            <a:off x="314227" y="924629"/>
            <a:ext cx="11770936" cy="5632311"/>
          </a:xfrm>
          <a:prstGeom prst="rect">
            <a:avLst/>
          </a:prstGeom>
        </p:spPr>
        <p:txBody>
          <a:bodyPr wrap="square">
            <a:spAutoFit/>
          </a:bodyPr>
          <a:lstStyle/>
          <a:p>
            <a:pPr algn="just"/>
            <a:r>
              <a:rPr lang="es-ES" dirty="0"/>
              <a:t>Los </a:t>
            </a:r>
            <a:r>
              <a:rPr lang="es-ES" dirty="0" err="1"/>
              <a:t>autorregistros</a:t>
            </a:r>
            <a:r>
              <a:rPr lang="es-ES" dirty="0"/>
              <a:t> en psicología son </a:t>
            </a:r>
            <a:r>
              <a:rPr lang="es-ES" b="1" dirty="0"/>
              <a:t>herramientas de autoobservación</a:t>
            </a:r>
            <a:r>
              <a:rPr lang="es-ES" dirty="0"/>
              <a:t> para documentar conductas, pensamientos y emociones, permitiendo identificar patrones, frecuencia, intensidad y duración de eventos clave, lo que facilita la concienciación, el análisis funcional (antecedentes-conducta-consecuencias) y la modificación de comportamientos disfuncionales, siendo sencillos, económicos y útiles para evaluar tanto excesos como déficits conductuales, aunque requieren definición precisa y entrenamiento del paciente para su </a:t>
            </a:r>
            <a:r>
              <a:rPr lang="es-ES" dirty="0" smtClean="0"/>
              <a:t>efectividad.</a:t>
            </a:r>
          </a:p>
          <a:p>
            <a:pPr algn="just"/>
            <a:endParaRPr lang="es-ES" dirty="0"/>
          </a:p>
          <a:p>
            <a:pPr algn="just"/>
            <a:r>
              <a:rPr lang="es-ES" dirty="0"/>
              <a:t>Cuando hablamos de registrar estamos hablando </a:t>
            </a:r>
            <a:r>
              <a:rPr lang="es-ES" b="1" dirty="0"/>
              <a:t>primero de observar aquello que queremos que aumente o disminuya</a:t>
            </a:r>
            <a:r>
              <a:rPr lang="es-ES" dirty="0"/>
              <a:t>, posteriormente </a:t>
            </a:r>
            <a:r>
              <a:rPr lang="es-ES" b="1" dirty="0"/>
              <a:t>anotar cuantas veces ocurre </a:t>
            </a:r>
            <a:r>
              <a:rPr lang="es-ES" dirty="0"/>
              <a:t>a lo largo del día o de la semana, y </a:t>
            </a:r>
            <a:r>
              <a:rPr lang="es-ES" b="1" dirty="0"/>
              <a:t>finalmente analizar y trabajar </a:t>
            </a:r>
            <a:r>
              <a:rPr lang="es-ES" dirty="0"/>
              <a:t>con aquello que ha ocurrido. </a:t>
            </a:r>
            <a:endParaRPr lang="es-ES" dirty="0" smtClean="0"/>
          </a:p>
          <a:p>
            <a:pPr algn="just"/>
            <a:endParaRPr lang="es-ES" dirty="0"/>
          </a:p>
          <a:p>
            <a:pPr algn="just"/>
            <a:r>
              <a:rPr lang="es-ES" dirty="0" smtClean="0"/>
              <a:t>Esto </a:t>
            </a:r>
            <a:r>
              <a:rPr lang="es-ES" dirty="0"/>
              <a:t>quiere decir que cuando llevamos a cabo un registro </a:t>
            </a:r>
            <a:r>
              <a:rPr lang="es-ES" b="1" dirty="0"/>
              <a:t>nos estamos haciendo conscientes de nuestras conductas o nuestros pensamientos</a:t>
            </a:r>
            <a:r>
              <a:rPr lang="es-ES" dirty="0"/>
              <a:t>, estamos dejando de actuar de modo impulsivo, apagando en ocasiones el piloto automático con el que funcionamos a lo largo del día</a:t>
            </a:r>
            <a:r>
              <a:rPr lang="es-ES" dirty="0" smtClean="0"/>
              <a:t>.</a:t>
            </a:r>
          </a:p>
          <a:p>
            <a:pPr algn="just"/>
            <a:endParaRPr lang="es-ES" dirty="0"/>
          </a:p>
          <a:p>
            <a:pPr algn="just"/>
            <a:r>
              <a:rPr lang="es-ES" dirty="0"/>
              <a:t>Los </a:t>
            </a:r>
            <a:r>
              <a:rPr lang="es-ES" dirty="0" err="1"/>
              <a:t>autorregistros</a:t>
            </a:r>
            <a:r>
              <a:rPr lang="es-ES" dirty="0"/>
              <a:t> son una </a:t>
            </a:r>
            <a:r>
              <a:rPr lang="es-ES" b="1" dirty="0"/>
              <a:t>herramienta muy flexible </a:t>
            </a:r>
            <a:r>
              <a:rPr lang="es-ES" dirty="0"/>
              <a:t>que podemos utilizar de manera muy amplia ya que van a variar en función de la conducta objetivo que queramos evaluar y los parámetros elegidos para medirla. </a:t>
            </a:r>
            <a:endParaRPr lang="es-ES" dirty="0" smtClean="0"/>
          </a:p>
          <a:p>
            <a:pPr algn="just"/>
            <a:endParaRPr lang="es-ES" dirty="0"/>
          </a:p>
          <a:p>
            <a:pPr algn="just"/>
            <a:r>
              <a:rPr lang="es-ES" dirty="0" smtClean="0"/>
              <a:t>Por </a:t>
            </a:r>
            <a:r>
              <a:rPr lang="es-ES" dirty="0"/>
              <a:t>ejemplo, podemos utilizar </a:t>
            </a:r>
            <a:r>
              <a:rPr lang="es-ES" dirty="0" err="1"/>
              <a:t>autorregistros</a:t>
            </a:r>
            <a:r>
              <a:rPr lang="es-ES" dirty="0"/>
              <a:t> cuando estemos tratando de eliminar un hábito negativo, ya que nos va a permitir saber cuándo se produce ese hábito, qué es lo que lo dispara, el nivel de malestar que se produce y las consecuencias que ha tenido en cada ocasión.</a:t>
            </a:r>
          </a:p>
        </p:txBody>
      </p:sp>
    </p:spTree>
    <p:extLst>
      <p:ext uri="{BB962C8B-B14F-4D97-AF65-F5344CB8AC3E}">
        <p14:creationId xmlns:p14="http://schemas.microsoft.com/office/powerpoint/2010/main" val="3830207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230489" cy="738294"/>
          </a:xfrm>
          <a:prstGeom prst="rect">
            <a:avLst/>
          </a:prstGeom>
        </p:spPr>
      </p:pic>
      <p:sp>
        <p:nvSpPr>
          <p:cNvPr id="2" name="Rectángulo 1"/>
          <p:cNvSpPr/>
          <p:nvPr/>
        </p:nvSpPr>
        <p:spPr>
          <a:xfrm>
            <a:off x="165835" y="540332"/>
            <a:ext cx="11843913" cy="3139321"/>
          </a:xfrm>
          <a:prstGeom prst="rect">
            <a:avLst/>
          </a:prstGeom>
        </p:spPr>
        <p:txBody>
          <a:bodyPr wrap="square">
            <a:spAutoFit/>
          </a:bodyPr>
          <a:lstStyle/>
          <a:p>
            <a:pPr algn="just"/>
            <a:r>
              <a:rPr lang="es-ES" dirty="0"/>
              <a:t>Otro momento para utilizar </a:t>
            </a:r>
            <a:r>
              <a:rPr lang="es-ES" dirty="0" err="1"/>
              <a:t>autorregistros</a:t>
            </a:r>
            <a:r>
              <a:rPr lang="es-ES" dirty="0"/>
              <a:t> va a ser en los momentos en los que estemos trabajando la </a:t>
            </a:r>
            <a:r>
              <a:rPr lang="es-ES" b="1" dirty="0"/>
              <a:t>reestructuración de pensamientos.</a:t>
            </a:r>
            <a:r>
              <a:rPr lang="es-ES" dirty="0"/>
              <a:t> Sobre todo, hablamos de pensamientos </a:t>
            </a:r>
            <a:r>
              <a:rPr lang="es-ES" b="1" dirty="0"/>
              <a:t>negativos recurrentes </a:t>
            </a:r>
            <a:r>
              <a:rPr lang="es-ES" dirty="0"/>
              <a:t>y normalmente totalmente injustificados que alteran nuestra percepción de la realidad. El </a:t>
            </a:r>
            <a:r>
              <a:rPr lang="es-ES" b="1" dirty="0"/>
              <a:t>objetivo será detectarlos</a:t>
            </a:r>
            <a:r>
              <a:rPr lang="es-ES" dirty="0"/>
              <a:t>, ver que </a:t>
            </a:r>
            <a:r>
              <a:rPr lang="es-ES" b="1" dirty="0"/>
              <a:t>emoción está asociada </a:t>
            </a:r>
            <a:r>
              <a:rPr lang="es-ES" dirty="0"/>
              <a:t>con ellos, que </a:t>
            </a:r>
            <a:r>
              <a:rPr lang="es-ES" b="1" dirty="0"/>
              <a:t>conducta llevamos a cabo</a:t>
            </a:r>
            <a:r>
              <a:rPr lang="es-ES" dirty="0"/>
              <a:t>, ver si se trata de un </a:t>
            </a:r>
            <a:r>
              <a:rPr lang="es-ES" b="1" dirty="0"/>
              <a:t>error o distorsión cognitiva</a:t>
            </a:r>
            <a:r>
              <a:rPr lang="es-ES" dirty="0"/>
              <a:t>, y a partir de ahí, generar pensamientos alternativos.</a:t>
            </a:r>
          </a:p>
          <a:p>
            <a:pPr algn="just"/>
            <a:endParaRPr lang="es-ES" dirty="0"/>
          </a:p>
          <a:p>
            <a:pPr algn="just"/>
            <a:r>
              <a:rPr lang="es-ES" dirty="0"/>
              <a:t>Otro de los </a:t>
            </a:r>
            <a:r>
              <a:rPr lang="es-ES" dirty="0" smtClean="0"/>
              <a:t>usos de los </a:t>
            </a:r>
            <a:r>
              <a:rPr lang="es-ES" dirty="0" err="1" smtClean="0"/>
              <a:t>autorregistros</a:t>
            </a:r>
            <a:r>
              <a:rPr lang="es-ES" dirty="0" smtClean="0"/>
              <a:t> </a:t>
            </a:r>
            <a:r>
              <a:rPr lang="es-ES" dirty="0"/>
              <a:t>más importantes que se realizan en terapia tiene el o</a:t>
            </a:r>
            <a:r>
              <a:rPr lang="es-ES" b="1" dirty="0"/>
              <a:t>bjetivo de fijarnos en lo positivo de nuestro día a día</a:t>
            </a:r>
            <a:r>
              <a:rPr lang="es-ES" dirty="0"/>
              <a:t>. Llevar un diario de lo bueno que sucede a nuestro alrededor nos va a permitir </a:t>
            </a:r>
            <a:r>
              <a:rPr lang="es-ES" b="1" dirty="0"/>
              <a:t>fijar el foco de atención en emociones agradables </a:t>
            </a:r>
            <a:r>
              <a:rPr lang="es-ES" dirty="0"/>
              <a:t>que a veces pasan desapercibidas en nuestras vidas o que asumimos como normales. Este ejercicio de atención nos ayuda a estar más positivos, que nuestro estado de ánimo aumente o, si lo este mismo ejercicio lo hacemos referenciado a una persona, por ejemplo registrando las cosas buenas de otra persona, nos ayudará a mejorar la relación.</a:t>
            </a:r>
          </a:p>
        </p:txBody>
      </p:sp>
      <p:pic>
        <p:nvPicPr>
          <p:cNvPr id="3" name="Imagen 2"/>
          <p:cNvPicPr>
            <a:picLocks noChangeAspect="1"/>
          </p:cNvPicPr>
          <p:nvPr/>
        </p:nvPicPr>
        <p:blipFill>
          <a:blip r:embed="rId3"/>
          <a:stretch>
            <a:fillRect/>
          </a:stretch>
        </p:blipFill>
        <p:spPr>
          <a:xfrm>
            <a:off x="1396324" y="3679653"/>
            <a:ext cx="3109688" cy="3165163"/>
          </a:xfrm>
          <a:prstGeom prst="rect">
            <a:avLst/>
          </a:prstGeom>
        </p:spPr>
      </p:pic>
      <p:pic>
        <p:nvPicPr>
          <p:cNvPr id="4" name="Imagen 3"/>
          <p:cNvPicPr>
            <a:picLocks noChangeAspect="1"/>
          </p:cNvPicPr>
          <p:nvPr/>
        </p:nvPicPr>
        <p:blipFill>
          <a:blip r:embed="rId4"/>
          <a:stretch>
            <a:fillRect/>
          </a:stretch>
        </p:blipFill>
        <p:spPr>
          <a:xfrm>
            <a:off x="5386092" y="3679653"/>
            <a:ext cx="2522997" cy="3150608"/>
          </a:xfrm>
          <a:prstGeom prst="rect">
            <a:avLst/>
          </a:prstGeom>
        </p:spPr>
      </p:pic>
    </p:spTree>
    <p:extLst>
      <p:ext uri="{BB962C8B-B14F-4D97-AF65-F5344CB8AC3E}">
        <p14:creationId xmlns:p14="http://schemas.microsoft.com/office/powerpoint/2010/main" val="3480800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41198"/>
            <a:ext cx="11872194" cy="5909310"/>
          </a:xfrm>
          <a:prstGeom prst="rect">
            <a:avLst/>
          </a:prstGeom>
        </p:spPr>
        <p:txBody>
          <a:bodyPr wrap="square">
            <a:spAutoFit/>
          </a:bodyPr>
          <a:lstStyle/>
          <a:p>
            <a:r>
              <a:rPr lang="es-ES" b="1" dirty="0"/>
              <a:t>¿Por qué es importante llevarlo a cabo</a:t>
            </a:r>
            <a:r>
              <a:rPr lang="es-ES" b="1" dirty="0" smtClean="0"/>
              <a:t>?</a:t>
            </a:r>
          </a:p>
          <a:p>
            <a:endParaRPr lang="es-ES" dirty="0"/>
          </a:p>
          <a:p>
            <a:pPr algn="just"/>
            <a:r>
              <a:rPr lang="es-ES" dirty="0"/>
              <a:t>Porque cuando </a:t>
            </a:r>
            <a:r>
              <a:rPr lang="es-ES" dirty="0" smtClean="0"/>
              <a:t>se vive y experimentan </a:t>
            </a:r>
            <a:r>
              <a:rPr lang="es-ES" dirty="0"/>
              <a:t>situaciones desagradables la intensidad de </a:t>
            </a:r>
            <a:r>
              <a:rPr lang="es-ES" dirty="0" smtClean="0"/>
              <a:t>la </a:t>
            </a:r>
            <a:r>
              <a:rPr lang="es-ES" dirty="0"/>
              <a:t>emoción posiblemente sea muy alta y </a:t>
            </a:r>
            <a:r>
              <a:rPr lang="es-ES" dirty="0" smtClean="0"/>
              <a:t>el </a:t>
            </a:r>
            <a:r>
              <a:rPr lang="es-ES" b="1" dirty="0"/>
              <a:t>lóbulo </a:t>
            </a:r>
            <a:r>
              <a:rPr lang="es-ES" b="1" dirty="0" smtClean="0"/>
              <a:t>prefrontal</a:t>
            </a:r>
            <a:r>
              <a:rPr lang="es-ES" dirty="0" smtClean="0"/>
              <a:t>, </a:t>
            </a:r>
            <a:r>
              <a:rPr lang="es-ES" dirty="0"/>
              <a:t>el que se encarga de las funciones ejecutivas, de la atención, memoria, regulación emocional, …, se </a:t>
            </a:r>
            <a:r>
              <a:rPr lang="es-ES" b="1" dirty="0"/>
              <a:t>“desactive” </a:t>
            </a:r>
            <a:r>
              <a:rPr lang="es-ES" dirty="0"/>
              <a:t>y no pueda registrar todo lo que está sucediendo. Por eso </a:t>
            </a:r>
            <a:r>
              <a:rPr lang="es-ES" dirty="0" smtClean="0"/>
              <a:t>es preciso apoyarse en </a:t>
            </a:r>
            <a:r>
              <a:rPr lang="es-ES" dirty="0"/>
              <a:t>una estrategia externa, para cuando </a:t>
            </a:r>
            <a:r>
              <a:rPr lang="es-ES" dirty="0" smtClean="0"/>
              <a:t>haya </a:t>
            </a:r>
            <a:r>
              <a:rPr lang="es-ES" dirty="0"/>
              <a:t>que repasar ese </a:t>
            </a:r>
            <a:r>
              <a:rPr lang="es-ES" dirty="0" smtClean="0"/>
              <a:t>evento (y analizar por parte del terapeuta), se pueda realizar. </a:t>
            </a:r>
          </a:p>
          <a:p>
            <a:pPr algn="just"/>
            <a:r>
              <a:rPr lang="es-ES" dirty="0" smtClean="0"/>
              <a:t>Ejemplo: En alguna ocasión se ha comentado por parte del paciente, </a:t>
            </a:r>
            <a:r>
              <a:rPr lang="es-ES" dirty="0"/>
              <a:t>“ay pues estaba tan enfadada que no me acuerdo de lo que pasó”. Es </a:t>
            </a:r>
            <a:r>
              <a:rPr lang="es-ES" dirty="0" smtClean="0"/>
              <a:t>justamente una buena utilización del autorresgistro en este </a:t>
            </a:r>
            <a:r>
              <a:rPr lang="es-ES" dirty="0"/>
              <a:t>tipo de situaciones.</a:t>
            </a:r>
          </a:p>
          <a:p>
            <a:endParaRPr lang="es-ES" dirty="0"/>
          </a:p>
          <a:p>
            <a:pPr algn="just"/>
            <a:r>
              <a:rPr lang="es-ES" dirty="0"/>
              <a:t>Es importante que, aunque pensemos que la situación, no es “para tanto”, la registremos también para que </a:t>
            </a:r>
            <a:r>
              <a:rPr lang="es-ES" dirty="0" smtClean="0"/>
              <a:t>el </a:t>
            </a:r>
            <a:r>
              <a:rPr lang="es-ES" dirty="0"/>
              <a:t>terapeuta pueda hacerse una idea de las dificultades </a:t>
            </a:r>
            <a:r>
              <a:rPr lang="es-ES" dirty="0" smtClean="0"/>
              <a:t>que el paciente sufre, incluso para superar las posibles dificultades de abrirse al terapeuta.  Al escribir y ordenar </a:t>
            </a:r>
            <a:r>
              <a:rPr lang="es-ES" b="1" dirty="0" smtClean="0"/>
              <a:t>se adquiere control </a:t>
            </a:r>
            <a:r>
              <a:rPr lang="es-ES" b="1" dirty="0"/>
              <a:t>sobre lo que sucede, se hace más manejable y si es más manejable, </a:t>
            </a:r>
            <a:r>
              <a:rPr lang="es-ES" b="1" dirty="0" smtClean="0"/>
              <a:t>se puede percibir diferente y </a:t>
            </a:r>
            <a:r>
              <a:rPr lang="es-ES" b="1" dirty="0"/>
              <a:t>cambiarlo. </a:t>
            </a:r>
            <a:endParaRPr lang="es-ES" b="1" dirty="0" smtClean="0"/>
          </a:p>
          <a:p>
            <a:pPr algn="just"/>
            <a:endParaRPr lang="es-ES" b="1" dirty="0"/>
          </a:p>
          <a:p>
            <a:pPr algn="just"/>
            <a:r>
              <a:rPr lang="es-ES" dirty="0"/>
              <a:t>En la vida cotidiana, las personas tendemos a funcionar con frecuencia en un modo de </a:t>
            </a:r>
            <a:r>
              <a:rPr lang="es-ES" b="1" dirty="0"/>
              <a:t>“piloto automático</a:t>
            </a:r>
            <a:r>
              <a:rPr lang="es-ES" dirty="0"/>
              <a:t>”, lo que </a:t>
            </a:r>
            <a:r>
              <a:rPr lang="es-ES" b="1" dirty="0"/>
              <a:t>dificulta la toma de conciencia de los pensamientos automáticos </a:t>
            </a:r>
            <a:r>
              <a:rPr lang="es-ES" dirty="0"/>
              <a:t>que van surgiendo a lo largo del día. </a:t>
            </a:r>
            <a:endParaRPr lang="es-ES" dirty="0" smtClean="0"/>
          </a:p>
          <a:p>
            <a:pPr algn="just"/>
            <a:endParaRPr lang="es-ES" dirty="0"/>
          </a:p>
          <a:p>
            <a:pPr algn="just"/>
            <a:r>
              <a:rPr lang="es-ES" dirty="0" smtClean="0"/>
              <a:t>Estos </a:t>
            </a:r>
            <a:r>
              <a:rPr lang="es-ES" dirty="0"/>
              <a:t>pensamientos, en muchas ocasiones, influyen de manera significativa en nuestro estado emocional y en la forma en que actuamos, generando malestar psicológico. Este fenómeno se produce, en gran medida, por la </a:t>
            </a:r>
            <a:r>
              <a:rPr lang="es-ES" b="1" dirty="0"/>
              <a:t>falta de conciencia sobre la estrecha relación existente entre pensamientos, emociones y conductas</a:t>
            </a:r>
            <a:r>
              <a:rPr lang="es-ES" dirty="0"/>
              <a:t>.</a:t>
            </a:r>
          </a:p>
          <a:p>
            <a:pPr algn="just"/>
            <a:endParaRPr lang="es-ES" b="1" dirty="0"/>
          </a:p>
        </p:txBody>
      </p:sp>
    </p:spTree>
    <p:extLst>
      <p:ext uri="{BB962C8B-B14F-4D97-AF65-F5344CB8AC3E}">
        <p14:creationId xmlns:p14="http://schemas.microsoft.com/office/powerpoint/2010/main" val="7250330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928755" cy="5632311"/>
          </a:xfrm>
          <a:prstGeom prst="rect">
            <a:avLst/>
          </a:prstGeom>
        </p:spPr>
        <p:txBody>
          <a:bodyPr wrap="square">
            <a:spAutoFit/>
          </a:bodyPr>
          <a:lstStyle/>
          <a:p>
            <a:pPr algn="just"/>
            <a:r>
              <a:rPr lang="es-ES" dirty="0"/>
              <a:t>En el ámbito de la intervención psicológica, se </a:t>
            </a:r>
            <a:r>
              <a:rPr lang="es-ES" dirty="0" smtClean="0"/>
              <a:t>emplea por ejemplo </a:t>
            </a:r>
            <a:r>
              <a:rPr lang="es-ES" dirty="0"/>
              <a:t>el </a:t>
            </a:r>
            <a:r>
              <a:rPr lang="es-ES" b="1" dirty="0" err="1"/>
              <a:t>autorregistro</a:t>
            </a:r>
            <a:r>
              <a:rPr lang="es-ES" b="1" dirty="0"/>
              <a:t> de la ansiedad</a:t>
            </a:r>
            <a:r>
              <a:rPr lang="es-ES" dirty="0"/>
              <a:t>, una técnica que el propio paciente completa, cuyo objetivo es facilitar la </a:t>
            </a:r>
            <a:r>
              <a:rPr lang="es-ES" b="1" dirty="0"/>
              <a:t>identificación y comprensión de dicha asociación</a:t>
            </a:r>
            <a:r>
              <a:rPr lang="es-ES" dirty="0"/>
              <a:t>. A través de este procedimiento, la persona aprende a observar de manera sistemática sus experiencias internas y sus respuestas conductuales, lo que permite al profesional trabajar posteriormente con la información recogida mediante distintas estrategias terapéuticas</a:t>
            </a:r>
            <a:r>
              <a:rPr lang="es-ES" dirty="0" smtClean="0"/>
              <a:t>.</a:t>
            </a:r>
          </a:p>
          <a:p>
            <a:pPr algn="just"/>
            <a:endParaRPr lang="es-ES" dirty="0"/>
          </a:p>
          <a:p>
            <a:pPr fontAlgn="base"/>
            <a:r>
              <a:rPr lang="es-ES" b="1" dirty="0"/>
              <a:t>Relación entre pensamiento – emoción – conducta</a:t>
            </a:r>
          </a:p>
          <a:p>
            <a:pPr fontAlgn="base"/>
            <a:r>
              <a:rPr lang="es-ES" dirty="0"/>
              <a:t>«</a:t>
            </a:r>
            <a:r>
              <a:rPr lang="es-ES" i="1" dirty="0"/>
              <a:t>Las personas no se alteran por los hechos, sino por lo que piensan acerca de los hechos</a:t>
            </a:r>
            <a:r>
              <a:rPr lang="es-ES" dirty="0"/>
              <a:t>» – </a:t>
            </a:r>
            <a:r>
              <a:rPr lang="es-ES" dirty="0" err="1"/>
              <a:t>Alber</a:t>
            </a:r>
            <a:r>
              <a:rPr lang="es-ES" dirty="0"/>
              <a:t> Ellis</a:t>
            </a:r>
            <a:r>
              <a:rPr lang="es-ES" dirty="0" smtClean="0"/>
              <a:t>.</a:t>
            </a:r>
          </a:p>
          <a:p>
            <a:pPr fontAlgn="base"/>
            <a:endParaRPr lang="es-ES" dirty="0"/>
          </a:p>
          <a:p>
            <a:pPr algn="just"/>
            <a:r>
              <a:rPr lang="es-ES" dirty="0"/>
              <a:t>No son los acontecimientos en sí mismos (A) los que generan directamente nuestros estados emocionales (C), sino las </a:t>
            </a:r>
            <a:r>
              <a:rPr lang="es-ES" b="1" dirty="0"/>
              <a:t>interpretaciones o pensamientos</a:t>
            </a:r>
            <a:r>
              <a:rPr lang="es-ES" dirty="0"/>
              <a:t> que elaboramos sobre dichos acontecimientos (B). Son estas </a:t>
            </a:r>
            <a:r>
              <a:rPr lang="es-ES" b="1" dirty="0"/>
              <a:t>interpretaciones</a:t>
            </a:r>
            <a:r>
              <a:rPr lang="es-ES" dirty="0"/>
              <a:t> las que determinan </a:t>
            </a:r>
            <a:r>
              <a:rPr lang="es-ES" b="1" dirty="0"/>
              <a:t>cómo nos sentimos y cómo respondemos </a:t>
            </a:r>
            <a:r>
              <a:rPr lang="es-ES" dirty="0"/>
              <a:t>ante una situación concreta</a:t>
            </a:r>
            <a:r>
              <a:rPr lang="es-ES" dirty="0" smtClean="0"/>
              <a:t>.</a:t>
            </a:r>
          </a:p>
          <a:p>
            <a:pPr algn="just"/>
            <a:endParaRPr lang="es-ES" dirty="0"/>
          </a:p>
          <a:p>
            <a:pPr algn="just"/>
            <a:r>
              <a:rPr lang="es-ES" dirty="0"/>
              <a:t>De hecho, ante un mismo acontecimiento, diferentes personas pueden reaccionar de formas muy distintas. Incluso una misma persona puede experimentar respuestas emocionales diferentes frente a un mismo hecho en distintos momentos de su vida</a:t>
            </a:r>
            <a:r>
              <a:rPr lang="es-ES" dirty="0" smtClean="0"/>
              <a:t>.</a:t>
            </a:r>
          </a:p>
          <a:p>
            <a:pPr algn="just"/>
            <a:endParaRPr lang="es-ES" dirty="0"/>
          </a:p>
          <a:p>
            <a:pPr algn="just"/>
            <a:r>
              <a:rPr lang="es-ES" dirty="0" smtClean="0"/>
              <a:t>Si </a:t>
            </a:r>
            <a:r>
              <a:rPr lang="es-ES" dirty="0"/>
              <a:t>los acontecimientos son objetivamente los mismos, ¿a qué se deben estas diferencias? La explicación reside en el </a:t>
            </a:r>
            <a:r>
              <a:rPr lang="es-ES" b="1" dirty="0"/>
              <a:t>papel central de los pensamientos y las interpretaciones que realizamos</a:t>
            </a:r>
            <a:r>
              <a:rPr lang="es-ES" dirty="0"/>
              <a:t>, así como en la influencia que estos ejercen sobre nuestras emociones y conductas.</a:t>
            </a:r>
          </a:p>
          <a:p>
            <a:pPr fontAlgn="base"/>
            <a:endParaRPr lang="es-ES" dirty="0"/>
          </a:p>
          <a:p>
            <a:pPr algn="just"/>
            <a:endParaRPr lang="es-ES" dirty="0"/>
          </a:p>
        </p:txBody>
      </p:sp>
    </p:spTree>
    <p:extLst>
      <p:ext uri="{BB962C8B-B14F-4D97-AF65-F5344CB8AC3E}">
        <p14:creationId xmlns:p14="http://schemas.microsoft.com/office/powerpoint/2010/main" val="1014301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241194" cy="744717"/>
          </a:xfrm>
          <a:prstGeom prst="rect">
            <a:avLst/>
          </a:prstGeom>
        </p:spPr>
      </p:pic>
      <p:sp>
        <p:nvSpPr>
          <p:cNvPr id="2" name="Rectángulo 1"/>
          <p:cNvSpPr/>
          <p:nvPr/>
        </p:nvSpPr>
        <p:spPr>
          <a:xfrm>
            <a:off x="90420" y="562808"/>
            <a:ext cx="11919328" cy="3139321"/>
          </a:xfrm>
          <a:prstGeom prst="rect">
            <a:avLst/>
          </a:prstGeom>
        </p:spPr>
        <p:txBody>
          <a:bodyPr wrap="square">
            <a:spAutoFit/>
          </a:bodyPr>
          <a:lstStyle/>
          <a:p>
            <a:pPr algn="just"/>
            <a:r>
              <a:rPr lang="es-ES" dirty="0" smtClean="0"/>
              <a:t>Ejemplo</a:t>
            </a:r>
            <a:r>
              <a:rPr lang="es-ES" dirty="0"/>
              <a:t>: cuando una persona con ansiedad se dice “</a:t>
            </a:r>
            <a:r>
              <a:rPr lang="es-ES" b="1" dirty="0"/>
              <a:t>voy a perder el control” (pensamiento), </a:t>
            </a:r>
            <a:r>
              <a:rPr lang="es-ES" dirty="0"/>
              <a:t>lo más probable es que comience a sentirse angustiado y su </a:t>
            </a:r>
            <a:r>
              <a:rPr lang="es-ES" b="1" dirty="0"/>
              <a:t>ansiedad se dispare (emoción), </a:t>
            </a:r>
            <a:r>
              <a:rPr lang="es-ES" dirty="0"/>
              <a:t>se </a:t>
            </a:r>
            <a:r>
              <a:rPr lang="es-ES" b="1" dirty="0"/>
              <a:t>active a nivel fisiológico (aparición de síntomas) </a:t>
            </a:r>
            <a:r>
              <a:rPr lang="es-ES" dirty="0"/>
              <a:t>y finalmente </a:t>
            </a:r>
            <a:r>
              <a:rPr lang="es-ES" b="1" dirty="0"/>
              <a:t>su respuesta conductual será la de huir (en la medida de lo posible)</a:t>
            </a:r>
            <a:r>
              <a:rPr lang="es-ES" dirty="0"/>
              <a:t> de la situación en el que se encontraba. Esto implica el establecimiento de un circuito en la que basta que aparezca ese pensamiento automático en otra situación para que todo se active de nuevo.</a:t>
            </a:r>
          </a:p>
          <a:p>
            <a:pPr algn="just"/>
            <a:endParaRPr lang="es-ES" dirty="0"/>
          </a:p>
          <a:p>
            <a:pPr algn="just"/>
            <a:r>
              <a:rPr lang="es-ES" dirty="0"/>
              <a:t>Por tanto, debemos </a:t>
            </a:r>
            <a:r>
              <a:rPr lang="es-ES" b="1" dirty="0"/>
              <a:t>trabajar sobre nuestras interpretaciones </a:t>
            </a:r>
            <a:r>
              <a:rPr lang="es-ES" dirty="0"/>
              <a:t>para lograr sentirnos bien. Esto no es una tarea fácil, ya que a lo largo de nuestra historia de aprendizaje hemos ido adquiriendo una filosofía de vida que nos hace percibir los acontecimientos a través de unas “gafas especiales muy arraigadas”. Si logramos a través del debate cognitivo cambiar la manera en que vemos el mundo o en que tendemos a interpretar los sucesos, conseguiremos sentirnos mejor en el presente y en el futuro.</a:t>
            </a:r>
          </a:p>
        </p:txBody>
      </p:sp>
      <p:pic>
        <p:nvPicPr>
          <p:cNvPr id="3" name="Imagen 2"/>
          <p:cNvPicPr>
            <a:picLocks noChangeAspect="1"/>
          </p:cNvPicPr>
          <p:nvPr/>
        </p:nvPicPr>
        <p:blipFill>
          <a:blip r:embed="rId3"/>
          <a:stretch>
            <a:fillRect/>
          </a:stretch>
        </p:blipFill>
        <p:spPr>
          <a:xfrm>
            <a:off x="3487918" y="3552309"/>
            <a:ext cx="5378040" cy="3305691"/>
          </a:xfrm>
          <a:prstGeom prst="rect">
            <a:avLst/>
          </a:prstGeom>
        </p:spPr>
      </p:pic>
    </p:spTree>
    <p:extLst>
      <p:ext uri="{BB962C8B-B14F-4D97-AF65-F5344CB8AC3E}">
        <p14:creationId xmlns:p14="http://schemas.microsoft.com/office/powerpoint/2010/main" val="1431823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68586" y="748832"/>
            <a:ext cx="11817790" cy="4801314"/>
          </a:xfrm>
          <a:prstGeom prst="rect">
            <a:avLst/>
          </a:prstGeom>
        </p:spPr>
        <p:txBody>
          <a:bodyPr wrap="square">
            <a:spAutoFit/>
          </a:bodyPr>
          <a:lstStyle/>
          <a:p>
            <a:pPr algn="just"/>
            <a:r>
              <a:rPr lang="es-ES" dirty="0" smtClean="0"/>
              <a:t>El </a:t>
            </a:r>
            <a:r>
              <a:rPr lang="es-ES" dirty="0" err="1"/>
              <a:t>autoregistro</a:t>
            </a:r>
            <a:r>
              <a:rPr lang="es-ES" dirty="0"/>
              <a:t> para la ansiedad nos ayuda </a:t>
            </a:r>
            <a:r>
              <a:rPr lang="es-ES" b="1" dirty="0"/>
              <a:t>a </a:t>
            </a:r>
            <a:r>
              <a:rPr lang="es-ES" b="1" dirty="0" err="1"/>
              <a:t>autobservarnos</a:t>
            </a:r>
            <a:r>
              <a:rPr lang="es-ES" b="1" dirty="0"/>
              <a:t> y ser conscientes </a:t>
            </a:r>
            <a:r>
              <a:rPr lang="es-ES" dirty="0"/>
              <a:t>de lo que sucede en nuestra mente sin que pase desapercibido. Poner nuestros pensamientos sobre un papel </a:t>
            </a:r>
            <a:r>
              <a:rPr lang="es-ES" b="1" dirty="0"/>
              <a:t>nos ayuda a poder reflexionar sobre ellos y cuestionarnos </a:t>
            </a:r>
            <a:r>
              <a:rPr lang="es-ES" dirty="0"/>
              <a:t>si aquello que estamos pensando concuerda con la realidad o más bien forman parte del elenco de las </a:t>
            </a:r>
            <a:r>
              <a:rPr lang="es-ES" b="1" dirty="0"/>
              <a:t>distorsiones </a:t>
            </a:r>
            <a:r>
              <a:rPr lang="es-ES" b="1" dirty="0" smtClean="0"/>
              <a:t>cognitivas</a:t>
            </a:r>
            <a:r>
              <a:rPr lang="es-ES" dirty="0" smtClean="0"/>
              <a:t>: interpretaciones </a:t>
            </a:r>
            <a:r>
              <a:rPr lang="es-ES" dirty="0"/>
              <a:t>erróneas de la realidad que llevan a la persona a percibir el mundo de manera poco objetiva (poco realista) además son disfuncionales. Se presentan en forma de pensamientos automáticos y desencadenan emociones negativas que dan lugar a conductas no deseadas o </a:t>
            </a:r>
            <a:r>
              <a:rPr lang="es-ES" dirty="0" err="1"/>
              <a:t>desadaptativas</a:t>
            </a:r>
            <a:r>
              <a:rPr lang="es-ES" dirty="0"/>
              <a:t>.</a:t>
            </a:r>
          </a:p>
          <a:p>
            <a:pPr algn="just"/>
            <a:endParaRPr lang="es-ES" dirty="0"/>
          </a:p>
          <a:p>
            <a:pPr algn="just"/>
            <a:r>
              <a:rPr lang="es-ES" dirty="0"/>
              <a:t>El </a:t>
            </a:r>
            <a:r>
              <a:rPr lang="es-ES" dirty="0" err="1" smtClean="0"/>
              <a:t>autoregistro</a:t>
            </a:r>
            <a:r>
              <a:rPr lang="es-ES" dirty="0" smtClean="0"/>
              <a:t> </a:t>
            </a:r>
            <a:r>
              <a:rPr lang="es-ES" b="1" dirty="0"/>
              <a:t>aporta información relevante también al profesional </a:t>
            </a:r>
            <a:r>
              <a:rPr lang="es-ES" dirty="0"/>
              <a:t>(en este caso al psicólogo), mediante el registro de los pensamientos se puede llevar a cabo con el paciente posteriormente la Reestructuración Cognitiva. Mediante esta técnica y siguiendo unos pasos específicos se discute con el paciente los pensamientos automáticos negativos</a:t>
            </a:r>
            <a:r>
              <a:rPr lang="es-ES" dirty="0" smtClean="0"/>
              <a:t>. </a:t>
            </a:r>
            <a:r>
              <a:rPr lang="es-ES" dirty="0"/>
              <a:t>Por ello es tan importante la identificación previa de los pensamientos negativos irracionales (distorsiones cognitivas).  Mediante la misma, la finalidad es enseñar a las personas a cambiar aquellos pensamientos </a:t>
            </a:r>
            <a:r>
              <a:rPr lang="es-ES" dirty="0" err="1"/>
              <a:t>desadaptativos</a:t>
            </a:r>
            <a:r>
              <a:rPr lang="es-ES" dirty="0"/>
              <a:t> por otros que nos ayuden a sentirnos mejor o a no sufrir tanto.</a:t>
            </a:r>
          </a:p>
          <a:p>
            <a:pPr algn="just"/>
            <a:endParaRPr lang="es-ES" dirty="0"/>
          </a:p>
          <a:p>
            <a:pPr algn="just"/>
            <a:r>
              <a:rPr lang="es-ES" dirty="0"/>
              <a:t>El </a:t>
            </a:r>
            <a:r>
              <a:rPr lang="es-ES" dirty="0" err="1"/>
              <a:t>autoregistro</a:t>
            </a:r>
            <a:r>
              <a:rPr lang="es-ES" dirty="0"/>
              <a:t> es el </a:t>
            </a:r>
            <a:r>
              <a:rPr lang="es-ES" b="1" dirty="0"/>
              <a:t>paso previo para poder modificar la forma que tenemos de interpretar </a:t>
            </a:r>
            <a:r>
              <a:rPr lang="es-ES" dirty="0"/>
              <a:t>de manera distorsionada las diferentes situaciones, haciendo conscientes los pensamientos automáticos y poder modificarlos mediante distintas técnicas por otros más realistas y adaptativos.</a:t>
            </a:r>
          </a:p>
        </p:txBody>
      </p:sp>
    </p:spTree>
    <p:extLst>
      <p:ext uri="{BB962C8B-B14F-4D97-AF65-F5344CB8AC3E}">
        <p14:creationId xmlns:p14="http://schemas.microsoft.com/office/powerpoint/2010/main" val="3058139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87516" y="690853"/>
            <a:ext cx="12104483" cy="5909310"/>
          </a:xfrm>
          <a:prstGeom prst="rect">
            <a:avLst/>
          </a:prstGeom>
        </p:spPr>
        <p:txBody>
          <a:bodyPr wrap="square">
            <a:spAutoFit/>
          </a:bodyPr>
          <a:lstStyle/>
          <a:p>
            <a:r>
              <a:rPr lang="es-ES" b="1" dirty="0"/>
              <a:t>Fiabilidad de los </a:t>
            </a:r>
            <a:r>
              <a:rPr lang="es-ES" b="1" dirty="0" err="1" smtClean="0"/>
              <a:t>autorregistros</a:t>
            </a:r>
            <a:endParaRPr lang="es-ES" b="1" dirty="0" smtClean="0"/>
          </a:p>
          <a:p>
            <a:endParaRPr lang="es-ES" dirty="0"/>
          </a:p>
          <a:p>
            <a:pPr algn="just"/>
            <a:r>
              <a:rPr lang="es-ES" dirty="0" smtClean="0"/>
              <a:t>La </a:t>
            </a:r>
            <a:r>
              <a:rPr lang="es-ES" dirty="0"/>
              <a:t>fiabilidad hace referencia al grado en que un instrumento o procedimiento de evaluación produce </a:t>
            </a:r>
            <a:r>
              <a:rPr lang="es-ES" b="1" dirty="0"/>
              <a:t>resultados consistentes y estables</a:t>
            </a:r>
            <a:r>
              <a:rPr lang="es-ES" dirty="0"/>
              <a:t>. En el caso de los </a:t>
            </a:r>
            <a:r>
              <a:rPr lang="es-ES" dirty="0" err="1"/>
              <a:t>autorregistros</a:t>
            </a:r>
            <a:r>
              <a:rPr lang="es-ES" dirty="0"/>
              <a:t>, la fiabilidad </a:t>
            </a:r>
            <a:r>
              <a:rPr lang="es-ES" b="1" dirty="0"/>
              <a:t>no se entiende en los mismos términos que en los test psicométricos </a:t>
            </a:r>
            <a:r>
              <a:rPr lang="es-ES" dirty="0"/>
              <a:t>estandarizados, sino que </a:t>
            </a:r>
            <a:r>
              <a:rPr lang="es-ES" b="1" dirty="0"/>
              <a:t>se evalúa fundamentalmente desde una perspectiva procedimental y contextual</a:t>
            </a:r>
            <a:r>
              <a:rPr lang="es-ES" dirty="0" smtClean="0"/>
              <a:t>.</a:t>
            </a:r>
          </a:p>
          <a:p>
            <a:pPr algn="just"/>
            <a:endParaRPr lang="es-ES" dirty="0"/>
          </a:p>
          <a:p>
            <a:pPr algn="just"/>
            <a:r>
              <a:rPr lang="es-ES" dirty="0" smtClean="0"/>
              <a:t>En </a:t>
            </a:r>
            <a:r>
              <a:rPr lang="es-ES" dirty="0"/>
              <a:t>primer lugar, la fiabilidad de los </a:t>
            </a:r>
            <a:r>
              <a:rPr lang="es-ES" dirty="0" err="1"/>
              <a:t>autorregistros</a:t>
            </a:r>
            <a:r>
              <a:rPr lang="es-ES" dirty="0"/>
              <a:t> </a:t>
            </a:r>
            <a:r>
              <a:rPr lang="es-ES" b="1" dirty="0"/>
              <a:t>depende de la claridad de las instrucciones y del grado de entrenamiento del paciente</a:t>
            </a:r>
            <a:r>
              <a:rPr lang="es-ES" dirty="0"/>
              <a:t>. Cuando el registro es sencillo, bien explicado y adaptado a las capacidades de la persona, aumenta la probabilidad de que la información recogida sea consistente a lo largo del tiempo</a:t>
            </a:r>
            <a:r>
              <a:rPr lang="es-ES" dirty="0" smtClean="0"/>
              <a:t>.</a:t>
            </a:r>
          </a:p>
          <a:p>
            <a:pPr algn="just"/>
            <a:endParaRPr lang="es-ES" dirty="0"/>
          </a:p>
          <a:p>
            <a:pPr algn="just"/>
            <a:r>
              <a:rPr lang="es-ES" dirty="0" smtClean="0"/>
              <a:t>En </a:t>
            </a:r>
            <a:r>
              <a:rPr lang="es-ES" dirty="0"/>
              <a:t>segundo lugar, </a:t>
            </a:r>
            <a:r>
              <a:rPr lang="es-ES" b="1" dirty="0"/>
              <a:t>la proximidad temporal entre la experiencia y el registro es un factor clave</a:t>
            </a:r>
            <a:r>
              <a:rPr lang="es-ES" dirty="0"/>
              <a:t>. Los </a:t>
            </a:r>
            <a:r>
              <a:rPr lang="es-ES" dirty="0" err="1"/>
              <a:t>autorregistros</a:t>
            </a:r>
            <a:r>
              <a:rPr lang="es-ES" dirty="0"/>
              <a:t> realizados de forma inmediata o cercana al momento en que ocurre la situación problemática presentan una mayor fiabilidad que aquellos cumplimentados de manera retrospectiva, ya que reducen los sesgos de memoria y reconstrucción</a:t>
            </a:r>
            <a:r>
              <a:rPr lang="es-ES" dirty="0" smtClean="0"/>
              <a:t>. </a:t>
            </a:r>
          </a:p>
          <a:p>
            <a:pPr algn="just"/>
            <a:endParaRPr lang="es-ES" dirty="0"/>
          </a:p>
          <a:p>
            <a:pPr algn="just"/>
            <a:r>
              <a:rPr lang="es-ES" dirty="0" smtClean="0"/>
              <a:t>Asimismo</a:t>
            </a:r>
            <a:r>
              <a:rPr lang="es-ES" dirty="0"/>
              <a:t>, la fiabilidad </a:t>
            </a:r>
            <a:r>
              <a:rPr lang="es-ES" b="1" dirty="0"/>
              <a:t>puede verse influida por la regularidad en la cumplimentación</a:t>
            </a:r>
            <a:r>
              <a:rPr lang="es-ES" dirty="0"/>
              <a:t>. Registros incompletos, irregulares o realizados de forma apresurada disminuyen la consistencia de la información. Por ello, el seguimiento y la revisión periódica del </a:t>
            </a:r>
            <a:r>
              <a:rPr lang="es-ES" dirty="0" err="1"/>
              <a:t>autorregistro</a:t>
            </a:r>
            <a:r>
              <a:rPr lang="es-ES" dirty="0"/>
              <a:t> por parte del profesional resultan esenciales para mantener su calidad</a:t>
            </a:r>
            <a:r>
              <a:rPr lang="es-ES" dirty="0" smtClean="0"/>
              <a:t>.</a:t>
            </a:r>
          </a:p>
          <a:p>
            <a:pPr algn="just"/>
            <a:endParaRPr lang="es-ES" dirty="0"/>
          </a:p>
          <a:p>
            <a:pPr algn="just"/>
            <a:r>
              <a:rPr lang="es-ES" dirty="0" smtClean="0"/>
              <a:t>Finalmente</a:t>
            </a:r>
            <a:r>
              <a:rPr lang="es-ES" dirty="0"/>
              <a:t>, aunque </a:t>
            </a:r>
            <a:r>
              <a:rPr lang="es-ES" b="1" dirty="0"/>
              <a:t>no suele evaluarse la fiabilidad </a:t>
            </a:r>
            <a:r>
              <a:rPr lang="es-ES" b="1" dirty="0" err="1"/>
              <a:t>interevaluador</a:t>
            </a:r>
            <a:r>
              <a:rPr lang="es-ES" b="1" dirty="0"/>
              <a:t>, esta puede mejorarse cuando el clínico revisa conjuntamente con el paciente los registros</a:t>
            </a:r>
            <a:r>
              <a:rPr lang="es-ES" dirty="0"/>
              <a:t>, aclarando significados y corrigiendo posibles malentendidos, lo que incrementa la coherencia de los datos recogidos.</a:t>
            </a:r>
          </a:p>
        </p:txBody>
      </p:sp>
    </p:spTree>
    <p:extLst>
      <p:ext uri="{BB962C8B-B14F-4D97-AF65-F5344CB8AC3E}">
        <p14:creationId xmlns:p14="http://schemas.microsoft.com/office/powerpoint/2010/main" val="662128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78462" y="648284"/>
            <a:ext cx="12016967" cy="5355312"/>
          </a:xfrm>
          <a:prstGeom prst="rect">
            <a:avLst/>
          </a:prstGeom>
        </p:spPr>
        <p:txBody>
          <a:bodyPr wrap="square">
            <a:spAutoFit/>
          </a:bodyPr>
          <a:lstStyle/>
          <a:p>
            <a:pPr algn="just"/>
            <a:r>
              <a:rPr lang="es-ES" b="1" dirty="0"/>
              <a:t>Validez de los </a:t>
            </a:r>
            <a:r>
              <a:rPr lang="es-ES" b="1" dirty="0" err="1" smtClean="0"/>
              <a:t>autorregistros</a:t>
            </a:r>
            <a:endParaRPr lang="es-ES" b="1" dirty="0" smtClean="0"/>
          </a:p>
          <a:p>
            <a:pPr algn="just"/>
            <a:endParaRPr lang="es-ES" dirty="0"/>
          </a:p>
          <a:p>
            <a:pPr algn="just"/>
            <a:r>
              <a:rPr lang="es-ES" dirty="0" smtClean="0"/>
              <a:t>La </a:t>
            </a:r>
            <a:r>
              <a:rPr lang="es-ES" dirty="0"/>
              <a:t>validez de los </a:t>
            </a:r>
            <a:r>
              <a:rPr lang="es-ES" dirty="0" err="1"/>
              <a:t>autorregistros</a:t>
            </a:r>
            <a:r>
              <a:rPr lang="es-ES" dirty="0"/>
              <a:t> se refiere al </a:t>
            </a:r>
            <a:r>
              <a:rPr lang="es-ES" b="1" dirty="0"/>
              <a:t>grado en que estos reflejan de manera adecuada y útil los procesos psicológicos que se pretenden evaluar</a:t>
            </a:r>
            <a:r>
              <a:rPr lang="es-ES" dirty="0" smtClean="0"/>
              <a:t>. Uno </a:t>
            </a:r>
            <a:r>
              <a:rPr lang="es-ES" dirty="0"/>
              <a:t>de los principales puntos fuertes de los </a:t>
            </a:r>
            <a:r>
              <a:rPr lang="es-ES" dirty="0" err="1"/>
              <a:t>autorregistros</a:t>
            </a:r>
            <a:r>
              <a:rPr lang="es-ES" dirty="0"/>
              <a:t> es su </a:t>
            </a:r>
            <a:r>
              <a:rPr lang="es-ES" b="1" dirty="0"/>
              <a:t>alta validez ecológica</a:t>
            </a:r>
            <a:r>
              <a:rPr lang="es-ES" dirty="0"/>
              <a:t>, ya que permiten recoger información en el </a:t>
            </a:r>
            <a:r>
              <a:rPr lang="es-ES" b="1" dirty="0"/>
              <a:t>contexto natural del paciente y en situaciones reales </a:t>
            </a:r>
            <a:r>
              <a:rPr lang="es-ES" dirty="0"/>
              <a:t>de su vida diaria. Esto los convierte en una herramienta especialmente valiosa para </a:t>
            </a:r>
            <a:r>
              <a:rPr lang="es-ES" b="1" dirty="0"/>
              <a:t>comprender cómo se manifiestan los problemas psicológicos fuera del entorno clínico</a:t>
            </a:r>
            <a:r>
              <a:rPr lang="es-ES" b="1" dirty="0" smtClean="0"/>
              <a:t>.</a:t>
            </a:r>
          </a:p>
          <a:p>
            <a:pPr algn="just"/>
            <a:endParaRPr lang="es-ES" dirty="0"/>
          </a:p>
          <a:p>
            <a:pPr algn="just"/>
            <a:r>
              <a:rPr lang="es-ES" dirty="0" smtClean="0"/>
              <a:t>Además</a:t>
            </a:r>
            <a:r>
              <a:rPr lang="es-ES" dirty="0"/>
              <a:t>, los </a:t>
            </a:r>
            <a:r>
              <a:rPr lang="es-ES" dirty="0" err="1"/>
              <a:t>autorregistros</a:t>
            </a:r>
            <a:r>
              <a:rPr lang="es-ES" dirty="0"/>
              <a:t> presentan una </a:t>
            </a:r>
            <a:r>
              <a:rPr lang="es-ES" b="1" dirty="0"/>
              <a:t>buena validez funcional</a:t>
            </a:r>
            <a:r>
              <a:rPr lang="es-ES" dirty="0"/>
              <a:t>, en tanto que facilitan la </a:t>
            </a:r>
            <a:r>
              <a:rPr lang="es-ES" b="1" dirty="0"/>
              <a:t>identificación de relaciones entre situaciones, pensamientos, emociones y conductas</a:t>
            </a:r>
            <a:r>
              <a:rPr lang="es-ES" dirty="0"/>
              <a:t>. Esta característica resulta </a:t>
            </a:r>
            <a:r>
              <a:rPr lang="es-ES" b="1" dirty="0"/>
              <a:t>fundamental para la formulación del caso y para el diseño de intervenciones</a:t>
            </a:r>
            <a:r>
              <a:rPr lang="es-ES" dirty="0"/>
              <a:t> ajustadas a los factores que mantienen el problema</a:t>
            </a:r>
            <a:r>
              <a:rPr lang="es-ES" dirty="0" smtClean="0"/>
              <a:t>.</a:t>
            </a:r>
          </a:p>
          <a:p>
            <a:pPr algn="just"/>
            <a:endParaRPr lang="es-ES" dirty="0"/>
          </a:p>
          <a:p>
            <a:pPr algn="just"/>
            <a:r>
              <a:rPr lang="es-ES" dirty="0" smtClean="0"/>
              <a:t>En </a:t>
            </a:r>
            <a:r>
              <a:rPr lang="es-ES" dirty="0"/>
              <a:t>términos de </a:t>
            </a:r>
            <a:r>
              <a:rPr lang="es-ES" b="1" dirty="0"/>
              <a:t>validez de constructo</a:t>
            </a:r>
            <a:r>
              <a:rPr lang="es-ES" dirty="0"/>
              <a:t>, los </a:t>
            </a:r>
            <a:r>
              <a:rPr lang="es-ES" dirty="0" err="1"/>
              <a:t>autorregistros</a:t>
            </a:r>
            <a:r>
              <a:rPr lang="es-ES" dirty="0"/>
              <a:t> pueden considerarse </a:t>
            </a:r>
            <a:r>
              <a:rPr lang="es-ES" b="1" dirty="0"/>
              <a:t>adecuados cuando los ítems o categorías de registro están claramente definidos y alineados con el modelo teórico que guía la intervención </a:t>
            </a:r>
            <a:r>
              <a:rPr lang="es-ES" dirty="0"/>
              <a:t>(por ejemplo, el modelo cognitivo). Cuando esto no ocurre, existe el riesgo de registrar información ambigua o poco relevante clínicamente</a:t>
            </a:r>
            <a:r>
              <a:rPr lang="es-ES" dirty="0" smtClean="0"/>
              <a:t>.</a:t>
            </a:r>
          </a:p>
          <a:p>
            <a:pPr algn="just"/>
            <a:endParaRPr lang="es-ES" dirty="0"/>
          </a:p>
          <a:p>
            <a:pPr algn="just"/>
            <a:r>
              <a:rPr lang="es-ES" dirty="0" smtClean="0"/>
              <a:t>Por </a:t>
            </a:r>
            <a:r>
              <a:rPr lang="es-ES" dirty="0"/>
              <a:t>último, la </a:t>
            </a:r>
            <a:r>
              <a:rPr lang="es-ES" b="1" dirty="0"/>
              <a:t>validez convergente </a:t>
            </a:r>
            <a:r>
              <a:rPr lang="es-ES" dirty="0"/>
              <a:t>de los </a:t>
            </a:r>
            <a:r>
              <a:rPr lang="es-ES" dirty="0" err="1"/>
              <a:t>autorregistros</a:t>
            </a:r>
            <a:r>
              <a:rPr lang="es-ES" dirty="0"/>
              <a:t> </a:t>
            </a:r>
            <a:r>
              <a:rPr lang="es-ES" b="1" dirty="0"/>
              <a:t>se refuerza cuando la información obtenida es coherente con otros métodos de evaluación</a:t>
            </a:r>
            <a:r>
              <a:rPr lang="es-ES" dirty="0"/>
              <a:t>, como la entrevista clínica, la observación conductual o los cuestionarios estandarizados. La integración de los </a:t>
            </a:r>
            <a:r>
              <a:rPr lang="es-ES" dirty="0" err="1"/>
              <a:t>autorregistros</a:t>
            </a:r>
            <a:r>
              <a:rPr lang="es-ES" dirty="0"/>
              <a:t> con otras fuentes de información es clave para evitar interpretaciones parciales o sesgadas.</a:t>
            </a:r>
          </a:p>
        </p:txBody>
      </p:sp>
    </p:spTree>
    <p:extLst>
      <p:ext uri="{BB962C8B-B14F-4D97-AF65-F5344CB8AC3E}">
        <p14:creationId xmlns:p14="http://schemas.microsoft.com/office/powerpoint/2010/main" val="2183058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32371" y="232413"/>
            <a:ext cx="11799683" cy="3970318"/>
          </a:xfrm>
          <a:prstGeom prst="rect">
            <a:avLst/>
          </a:prstGeom>
        </p:spPr>
        <p:txBody>
          <a:bodyPr wrap="square">
            <a:spAutoFit/>
          </a:bodyPr>
          <a:lstStyle/>
          <a:p>
            <a:r>
              <a:rPr lang="es-ES" dirty="0" smtClean="0"/>
              <a:t>¿		¿</a:t>
            </a:r>
            <a:r>
              <a:rPr lang="es-ES" b="1" dirty="0" smtClean="0"/>
              <a:t>Cómo </a:t>
            </a:r>
            <a:r>
              <a:rPr lang="es-ES" b="1" dirty="0"/>
              <a:t>completar un </a:t>
            </a:r>
            <a:r>
              <a:rPr lang="es-ES" b="1" dirty="0" err="1"/>
              <a:t>autorregistro</a:t>
            </a:r>
            <a:r>
              <a:rPr lang="es-ES" b="1" dirty="0"/>
              <a:t> en psicología</a:t>
            </a:r>
            <a:r>
              <a:rPr lang="es-ES" b="1" dirty="0" smtClean="0"/>
              <a:t>?</a:t>
            </a:r>
          </a:p>
          <a:p>
            <a:endParaRPr lang="es-ES" dirty="0"/>
          </a:p>
          <a:p>
            <a:pPr algn="just"/>
            <a:r>
              <a:rPr lang="es-ES" dirty="0" smtClean="0"/>
              <a:t>Para que </a:t>
            </a:r>
            <a:r>
              <a:rPr lang="es-ES" dirty="0"/>
              <a:t>el </a:t>
            </a:r>
            <a:r>
              <a:rPr lang="es-ES" dirty="0" err="1"/>
              <a:t>autorregistro</a:t>
            </a:r>
            <a:r>
              <a:rPr lang="es-ES" dirty="0"/>
              <a:t> sea útil y clínicamente válido, es importante que se complete de forma adecuada, siguiendo una serie de pautas básicas</a:t>
            </a:r>
            <a:r>
              <a:rPr lang="es-ES" dirty="0" smtClean="0"/>
              <a:t>.</a:t>
            </a:r>
          </a:p>
          <a:p>
            <a:pPr algn="just"/>
            <a:endParaRPr lang="es-ES" dirty="0"/>
          </a:p>
          <a:p>
            <a:pPr marL="342900" indent="-342900" algn="just">
              <a:buAutoNum type="arabicPeriod"/>
            </a:pPr>
            <a:r>
              <a:rPr lang="es-ES" b="1" dirty="0" smtClean="0"/>
              <a:t>Registrar </a:t>
            </a:r>
            <a:r>
              <a:rPr lang="es-ES" b="1" dirty="0"/>
              <a:t>la situación o acontecimiento </a:t>
            </a:r>
            <a:r>
              <a:rPr lang="es-ES" dirty="0"/>
              <a:t>(A</a:t>
            </a:r>
            <a:r>
              <a:rPr lang="es-ES" dirty="0" smtClean="0"/>
              <a:t>). El </a:t>
            </a:r>
            <a:r>
              <a:rPr lang="es-ES" dirty="0"/>
              <a:t>primer paso consiste en describir qué ha ocurrido de la manera más objetiva posible</a:t>
            </a:r>
            <a:r>
              <a:rPr lang="es-ES" dirty="0" smtClean="0"/>
              <a:t>. Se </a:t>
            </a:r>
            <a:r>
              <a:rPr lang="es-ES" dirty="0"/>
              <a:t>debe indicar</a:t>
            </a:r>
            <a:r>
              <a:rPr lang="es-ES" dirty="0" smtClean="0"/>
              <a:t>:</a:t>
            </a:r>
          </a:p>
          <a:p>
            <a:pPr marL="285750" indent="-285750" algn="just">
              <a:buFontTx/>
              <a:buChar char="-"/>
            </a:pPr>
            <a:r>
              <a:rPr lang="es-ES" dirty="0" smtClean="0"/>
              <a:t>Dónde </a:t>
            </a:r>
            <a:r>
              <a:rPr lang="es-ES" dirty="0"/>
              <a:t>ocurrió la situación</a:t>
            </a:r>
            <a:r>
              <a:rPr lang="es-ES" dirty="0" smtClean="0"/>
              <a:t>.</a:t>
            </a:r>
          </a:p>
          <a:p>
            <a:pPr marL="285750" indent="-285750" algn="just">
              <a:buFontTx/>
              <a:buChar char="-"/>
            </a:pPr>
            <a:r>
              <a:rPr lang="es-ES" dirty="0" smtClean="0"/>
              <a:t>Cuándo </a:t>
            </a:r>
            <a:r>
              <a:rPr lang="es-ES" dirty="0"/>
              <a:t>tuvo lugar</a:t>
            </a:r>
            <a:r>
              <a:rPr lang="es-ES" dirty="0" smtClean="0"/>
              <a:t>.</a:t>
            </a:r>
          </a:p>
          <a:p>
            <a:pPr marL="285750" indent="-285750" algn="just">
              <a:buFontTx/>
              <a:buChar char="-"/>
            </a:pPr>
            <a:r>
              <a:rPr lang="es-ES" dirty="0" smtClean="0"/>
              <a:t>Con </a:t>
            </a:r>
            <a:r>
              <a:rPr lang="es-ES" dirty="0"/>
              <a:t>quién se estaba</a:t>
            </a:r>
            <a:r>
              <a:rPr lang="es-ES" dirty="0" smtClean="0"/>
              <a:t>.</a:t>
            </a:r>
          </a:p>
          <a:p>
            <a:pPr marL="285750" indent="-285750" algn="just">
              <a:buFontTx/>
              <a:buChar char="-"/>
            </a:pPr>
            <a:r>
              <a:rPr lang="es-ES" dirty="0" smtClean="0"/>
              <a:t>Qué </a:t>
            </a:r>
            <a:r>
              <a:rPr lang="es-ES" dirty="0"/>
              <a:t>sucedió de forma concreta</a:t>
            </a:r>
            <a:r>
              <a:rPr lang="es-ES" dirty="0" smtClean="0"/>
              <a:t>.</a:t>
            </a:r>
          </a:p>
          <a:p>
            <a:pPr algn="just"/>
            <a:endParaRPr lang="es-ES" dirty="0"/>
          </a:p>
          <a:p>
            <a:pPr algn="just"/>
            <a:r>
              <a:rPr lang="es-ES" dirty="0" smtClean="0"/>
              <a:t>Es </a:t>
            </a:r>
            <a:r>
              <a:rPr lang="es-ES" dirty="0"/>
              <a:t>importante evitar interpretaciones o valoraciones en este apartado. El objetivo es describir el hecho tal y como ocurrió, como si se tratara de una grabación externa de la situación</a:t>
            </a:r>
            <a:r>
              <a:rPr lang="es-ES" dirty="0" smtClean="0"/>
              <a:t>.</a:t>
            </a:r>
          </a:p>
        </p:txBody>
      </p:sp>
    </p:spTree>
    <p:extLst>
      <p:ext uri="{BB962C8B-B14F-4D97-AF65-F5344CB8AC3E}">
        <p14:creationId xmlns:p14="http://schemas.microsoft.com/office/powerpoint/2010/main" val="1859012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04800" y="924629"/>
            <a:ext cx="11790629" cy="4801314"/>
          </a:xfrm>
          <a:prstGeom prst="rect">
            <a:avLst/>
          </a:prstGeom>
        </p:spPr>
        <p:txBody>
          <a:bodyPr wrap="square">
            <a:spAutoFit/>
          </a:bodyPr>
          <a:lstStyle/>
          <a:p>
            <a:pPr algn="just"/>
            <a:r>
              <a:rPr lang="es-ES" dirty="0" smtClean="0"/>
              <a:t>2. </a:t>
            </a:r>
            <a:r>
              <a:rPr lang="es-ES" b="1" dirty="0"/>
              <a:t>Identificar los pensamientos automáticos </a:t>
            </a:r>
            <a:r>
              <a:rPr lang="es-ES" dirty="0"/>
              <a:t>(B). A continuación, se deben anotar los pensamientos que aparecieron en ese momento, es decir, aquello que la persona se dijo a sí misma ante la situación</a:t>
            </a:r>
            <a:r>
              <a:rPr lang="es-ES" dirty="0" smtClean="0"/>
              <a:t>. Para </a:t>
            </a:r>
            <a:r>
              <a:rPr lang="es-ES" dirty="0"/>
              <a:t>completar correctamente este apartado conviene</a:t>
            </a:r>
            <a:r>
              <a:rPr lang="es-ES" dirty="0" smtClean="0"/>
              <a:t>:</a:t>
            </a:r>
          </a:p>
          <a:p>
            <a:pPr marL="285750" indent="-285750" algn="just">
              <a:buFontTx/>
              <a:buChar char="-"/>
            </a:pPr>
            <a:r>
              <a:rPr lang="es-ES" dirty="0" smtClean="0"/>
              <a:t>Escribir </a:t>
            </a:r>
            <a:r>
              <a:rPr lang="es-ES" dirty="0"/>
              <a:t>los pensamientos tal y como surgieron, sin censurarlos</a:t>
            </a:r>
            <a:r>
              <a:rPr lang="es-ES" dirty="0" smtClean="0"/>
              <a:t>.</a:t>
            </a:r>
          </a:p>
          <a:p>
            <a:pPr marL="285750" indent="-285750" algn="just">
              <a:buFontTx/>
              <a:buChar char="-"/>
            </a:pPr>
            <a:r>
              <a:rPr lang="es-ES" dirty="0" smtClean="0"/>
              <a:t>Utilizar </a:t>
            </a:r>
            <a:r>
              <a:rPr lang="es-ES" dirty="0"/>
              <a:t>frases breves y </a:t>
            </a:r>
            <a:r>
              <a:rPr lang="es-ES" dirty="0" smtClean="0"/>
              <a:t>concretas.</a:t>
            </a:r>
          </a:p>
          <a:p>
            <a:pPr marL="285750" indent="-285750" algn="just">
              <a:buFontTx/>
              <a:buChar char="-"/>
            </a:pPr>
            <a:r>
              <a:rPr lang="es-ES" dirty="0" smtClean="0"/>
              <a:t>Diferenciar </a:t>
            </a:r>
            <a:r>
              <a:rPr lang="es-ES" dirty="0"/>
              <a:t>pensamientos de emociones (por ejemplo, “me va a salir mal” es un pensamiento; “miedo” es una </a:t>
            </a:r>
            <a:r>
              <a:rPr lang="es-ES" dirty="0" smtClean="0"/>
              <a:t>emoción).</a:t>
            </a:r>
          </a:p>
          <a:p>
            <a:pPr marL="285750" indent="-285750" algn="just">
              <a:buFontTx/>
              <a:buChar char="-"/>
            </a:pPr>
            <a:endParaRPr lang="es-ES" dirty="0"/>
          </a:p>
          <a:p>
            <a:pPr algn="just"/>
            <a:r>
              <a:rPr lang="es-ES" dirty="0" smtClean="0"/>
              <a:t>Este </a:t>
            </a:r>
            <a:r>
              <a:rPr lang="es-ES" dirty="0"/>
              <a:t>paso es clave, ya que los pensamientos automáticos suelen pasar desapercibidos y son los que influyen directamente en cómo nos sentimos y actuamos</a:t>
            </a:r>
            <a:r>
              <a:rPr lang="es-ES" dirty="0" smtClean="0"/>
              <a:t>.</a:t>
            </a:r>
          </a:p>
          <a:p>
            <a:pPr algn="just"/>
            <a:endParaRPr lang="es-ES" dirty="0"/>
          </a:p>
          <a:p>
            <a:r>
              <a:rPr lang="es-ES" b="1" dirty="0"/>
              <a:t>3. Registrar las emociones asociadas (</a:t>
            </a:r>
            <a:r>
              <a:rPr lang="es-ES" b="1" dirty="0" smtClean="0"/>
              <a:t>C). </a:t>
            </a:r>
            <a:r>
              <a:rPr lang="es-ES" dirty="0" smtClean="0"/>
              <a:t>En </a:t>
            </a:r>
            <a:r>
              <a:rPr lang="es-ES" dirty="0"/>
              <a:t>este apartado se anotan las </a:t>
            </a:r>
            <a:r>
              <a:rPr lang="es-ES" b="1" dirty="0"/>
              <a:t>emociones experimentadas</a:t>
            </a:r>
            <a:r>
              <a:rPr lang="es-ES" dirty="0"/>
              <a:t> en la situación.</a:t>
            </a:r>
          </a:p>
          <a:p>
            <a:r>
              <a:rPr lang="es-ES" dirty="0"/>
              <a:t>Se recomienda:</a:t>
            </a:r>
          </a:p>
          <a:p>
            <a:pPr marL="285750" indent="-285750">
              <a:buFontTx/>
              <a:buChar char="-"/>
            </a:pPr>
            <a:r>
              <a:rPr lang="es-ES" dirty="0" smtClean="0"/>
              <a:t>Nombrar </a:t>
            </a:r>
            <a:r>
              <a:rPr lang="es-ES" dirty="0"/>
              <a:t>la emoción (ansiedad, tristeza, ira, culpa, etc</a:t>
            </a:r>
            <a:r>
              <a:rPr lang="es-ES" dirty="0" smtClean="0"/>
              <a:t>.).</a:t>
            </a:r>
          </a:p>
          <a:p>
            <a:pPr marL="285750" indent="-285750">
              <a:buFontTx/>
              <a:buChar char="-"/>
            </a:pPr>
            <a:r>
              <a:rPr lang="es-ES" dirty="0" smtClean="0"/>
              <a:t>Indicar </a:t>
            </a:r>
            <a:r>
              <a:rPr lang="es-ES" dirty="0"/>
              <a:t>su intensidad, habitualmente mediante una escala numérica (por ejemplo, de 0 a 10 o de 0 a 100).</a:t>
            </a:r>
          </a:p>
          <a:p>
            <a:endParaRPr lang="es-ES" dirty="0" smtClean="0"/>
          </a:p>
          <a:p>
            <a:r>
              <a:rPr lang="es-ES" dirty="0" smtClean="0"/>
              <a:t>La </a:t>
            </a:r>
            <a:r>
              <a:rPr lang="es-ES" dirty="0"/>
              <a:t>cuantificación de la emoción permite observar cambios a lo largo del tiempo y evaluar el progreso terapéutico.</a:t>
            </a:r>
          </a:p>
          <a:p>
            <a:pPr algn="just"/>
            <a:endParaRPr lang="es-ES" dirty="0"/>
          </a:p>
        </p:txBody>
      </p:sp>
    </p:spTree>
    <p:extLst>
      <p:ext uri="{BB962C8B-B14F-4D97-AF65-F5344CB8AC3E}">
        <p14:creationId xmlns:p14="http://schemas.microsoft.com/office/powerpoint/2010/main" val="770632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87515" y="804705"/>
            <a:ext cx="11890219" cy="4247317"/>
          </a:xfrm>
          <a:prstGeom prst="rect">
            <a:avLst/>
          </a:prstGeom>
        </p:spPr>
        <p:txBody>
          <a:bodyPr wrap="square">
            <a:spAutoFit/>
          </a:bodyPr>
          <a:lstStyle/>
          <a:p>
            <a:pPr algn="just"/>
            <a:r>
              <a:rPr lang="es-ES" dirty="0"/>
              <a:t>4. </a:t>
            </a:r>
            <a:r>
              <a:rPr lang="es-ES" b="1" dirty="0"/>
              <a:t>Describir la conducta o respuesta </a:t>
            </a:r>
            <a:r>
              <a:rPr lang="es-ES" dirty="0"/>
              <a:t>(D</a:t>
            </a:r>
            <a:r>
              <a:rPr lang="es-ES" dirty="0" smtClean="0"/>
              <a:t>). Posteriormente</a:t>
            </a:r>
            <a:r>
              <a:rPr lang="es-ES" dirty="0"/>
              <a:t>, se registra qué se hizo como consecuencia de la situación, los pensamientos y las emociones</a:t>
            </a:r>
            <a:r>
              <a:rPr lang="es-ES" dirty="0" smtClean="0"/>
              <a:t>. Puede </a:t>
            </a:r>
            <a:r>
              <a:rPr lang="es-ES" dirty="0"/>
              <a:t>tratarse de</a:t>
            </a:r>
            <a:r>
              <a:rPr lang="es-ES" dirty="0" smtClean="0"/>
              <a:t>:</a:t>
            </a:r>
          </a:p>
          <a:p>
            <a:pPr marL="285750" indent="-285750" algn="just">
              <a:buFontTx/>
              <a:buChar char="-"/>
            </a:pPr>
            <a:r>
              <a:rPr lang="es-ES" dirty="0" smtClean="0"/>
              <a:t>Conductas </a:t>
            </a:r>
            <a:r>
              <a:rPr lang="es-ES" dirty="0"/>
              <a:t>observables (evitar, discutir, irse, quedarse en silencio</a:t>
            </a:r>
            <a:r>
              <a:rPr lang="es-ES" dirty="0" smtClean="0"/>
              <a:t>).</a:t>
            </a:r>
          </a:p>
          <a:p>
            <a:pPr marL="285750" indent="-285750" algn="just">
              <a:buFontTx/>
              <a:buChar char="-"/>
            </a:pPr>
            <a:r>
              <a:rPr lang="es-ES" dirty="0" smtClean="0"/>
              <a:t>Respuestas </a:t>
            </a:r>
            <a:r>
              <a:rPr lang="es-ES" dirty="0"/>
              <a:t>fisiológicas relevantes (tensión, sudoración, </a:t>
            </a:r>
            <a:r>
              <a:rPr lang="es-ES" dirty="0" smtClean="0"/>
              <a:t>taquicardia)</a:t>
            </a:r>
          </a:p>
          <a:p>
            <a:pPr algn="just"/>
            <a:endParaRPr lang="es-ES" dirty="0"/>
          </a:p>
          <a:p>
            <a:pPr algn="just"/>
            <a:r>
              <a:rPr lang="es-ES" dirty="0" smtClean="0"/>
              <a:t>Este </a:t>
            </a:r>
            <a:r>
              <a:rPr lang="es-ES" dirty="0"/>
              <a:t>apartado ayuda a identificar patrones de afrontamiento, especialmente conductas de evitación o respuestas </a:t>
            </a:r>
            <a:r>
              <a:rPr lang="es-ES" dirty="0" err="1"/>
              <a:t>desadaptativas</a:t>
            </a:r>
            <a:r>
              <a:rPr lang="es-ES" dirty="0" smtClean="0"/>
              <a:t>.</a:t>
            </a:r>
          </a:p>
          <a:p>
            <a:pPr algn="just"/>
            <a:endParaRPr lang="es-ES" dirty="0"/>
          </a:p>
          <a:p>
            <a:pPr algn="just"/>
            <a:r>
              <a:rPr lang="es-ES" dirty="0" smtClean="0"/>
              <a:t>5</a:t>
            </a:r>
            <a:r>
              <a:rPr lang="es-ES" dirty="0"/>
              <a:t>. </a:t>
            </a:r>
            <a:r>
              <a:rPr lang="es-ES" b="1" dirty="0"/>
              <a:t>Registrar las consecuencias </a:t>
            </a:r>
            <a:r>
              <a:rPr lang="es-ES" dirty="0"/>
              <a:t>(E) (cuando proceda</a:t>
            </a:r>
            <a:r>
              <a:rPr lang="es-ES" dirty="0" smtClean="0"/>
              <a:t>). En </a:t>
            </a:r>
            <a:r>
              <a:rPr lang="es-ES" dirty="0"/>
              <a:t>algunos formatos, se incluye un apartado para las consecuencias a corto y medio plazo de la conducta</a:t>
            </a:r>
            <a:r>
              <a:rPr lang="es-ES" dirty="0" smtClean="0"/>
              <a:t>. Aquí </a:t>
            </a:r>
            <a:r>
              <a:rPr lang="es-ES" dirty="0"/>
              <a:t>se puede anotar</a:t>
            </a:r>
            <a:r>
              <a:rPr lang="es-ES" dirty="0" smtClean="0"/>
              <a:t>:</a:t>
            </a:r>
          </a:p>
          <a:p>
            <a:pPr marL="285750" indent="-285750" algn="just">
              <a:buFontTx/>
              <a:buChar char="-"/>
            </a:pPr>
            <a:r>
              <a:rPr lang="es-ES" dirty="0" smtClean="0"/>
              <a:t>Qué </a:t>
            </a:r>
            <a:r>
              <a:rPr lang="es-ES" dirty="0"/>
              <a:t>ocurrió inmediatamente después</a:t>
            </a:r>
            <a:r>
              <a:rPr lang="es-ES" dirty="0" smtClean="0"/>
              <a:t>.</a:t>
            </a:r>
          </a:p>
          <a:p>
            <a:pPr marL="285750" indent="-285750" algn="just">
              <a:buFontTx/>
              <a:buChar char="-"/>
            </a:pPr>
            <a:r>
              <a:rPr lang="es-ES" dirty="0" smtClean="0"/>
              <a:t>Si </a:t>
            </a:r>
            <a:r>
              <a:rPr lang="es-ES" dirty="0"/>
              <a:t>la emoción disminuyó o aumentó</a:t>
            </a:r>
            <a:r>
              <a:rPr lang="es-ES" dirty="0" smtClean="0"/>
              <a:t>.</a:t>
            </a:r>
          </a:p>
          <a:p>
            <a:pPr marL="285750" indent="-285750" algn="just">
              <a:buFontTx/>
              <a:buChar char="-"/>
            </a:pPr>
            <a:r>
              <a:rPr lang="es-ES" dirty="0" smtClean="0"/>
              <a:t>Si </a:t>
            </a:r>
            <a:r>
              <a:rPr lang="es-ES" dirty="0"/>
              <a:t>la conducta tuvo un alivio momentáneo o mantuvo el problema</a:t>
            </a:r>
            <a:r>
              <a:rPr lang="es-ES" dirty="0" smtClean="0"/>
              <a:t>.</a:t>
            </a:r>
          </a:p>
          <a:p>
            <a:pPr algn="just"/>
            <a:endParaRPr lang="es-ES" dirty="0"/>
          </a:p>
          <a:p>
            <a:pPr algn="just"/>
            <a:r>
              <a:rPr lang="es-ES" dirty="0" smtClean="0"/>
              <a:t>Este </a:t>
            </a:r>
            <a:r>
              <a:rPr lang="es-ES" dirty="0"/>
              <a:t>paso resulta especialmente útil para comprender los factores que mantienen el problema psicológico.</a:t>
            </a:r>
          </a:p>
        </p:txBody>
      </p:sp>
    </p:spTree>
    <p:extLst>
      <p:ext uri="{BB962C8B-B14F-4D97-AF65-F5344CB8AC3E}">
        <p14:creationId xmlns:p14="http://schemas.microsoft.com/office/powerpoint/2010/main" val="3949241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78464" y="924629"/>
            <a:ext cx="12016966" cy="3416320"/>
          </a:xfrm>
          <a:prstGeom prst="rect">
            <a:avLst/>
          </a:prstGeom>
        </p:spPr>
        <p:txBody>
          <a:bodyPr wrap="square">
            <a:spAutoFit/>
          </a:bodyPr>
          <a:lstStyle/>
          <a:p>
            <a:pPr algn="just"/>
            <a:r>
              <a:rPr lang="es-ES" dirty="0"/>
              <a:t>6. </a:t>
            </a:r>
            <a:r>
              <a:rPr lang="es-ES" b="1" dirty="0"/>
              <a:t>Momento y frecuencia del </a:t>
            </a:r>
            <a:r>
              <a:rPr lang="es-ES" b="1" dirty="0" smtClean="0"/>
              <a:t>registro</a:t>
            </a:r>
            <a:r>
              <a:rPr lang="es-ES" dirty="0" smtClean="0"/>
              <a:t>. Para </a:t>
            </a:r>
            <a:r>
              <a:rPr lang="es-ES" dirty="0"/>
              <a:t>mejorar la calidad del </a:t>
            </a:r>
            <a:r>
              <a:rPr lang="es-ES" dirty="0" err="1"/>
              <a:t>autorregistro</a:t>
            </a:r>
            <a:r>
              <a:rPr lang="es-ES" dirty="0" smtClean="0"/>
              <a:t>:</a:t>
            </a:r>
          </a:p>
          <a:p>
            <a:pPr marL="285750" indent="-285750" algn="just">
              <a:buFontTx/>
              <a:buChar char="-"/>
            </a:pPr>
            <a:r>
              <a:rPr lang="es-ES" dirty="0" smtClean="0"/>
              <a:t>Debe </a:t>
            </a:r>
            <a:r>
              <a:rPr lang="es-ES" dirty="0"/>
              <a:t>completarse lo más cerca posible del momento en que ocurre la situación</a:t>
            </a:r>
            <a:r>
              <a:rPr lang="es-ES" dirty="0" smtClean="0"/>
              <a:t>.</a:t>
            </a:r>
          </a:p>
          <a:p>
            <a:pPr marL="285750" indent="-285750" algn="just">
              <a:buFontTx/>
              <a:buChar char="-"/>
            </a:pPr>
            <a:r>
              <a:rPr lang="es-ES" dirty="0" smtClean="0"/>
              <a:t>Es </a:t>
            </a:r>
            <a:r>
              <a:rPr lang="es-ES" dirty="0"/>
              <a:t>preferible realizar registros breves y frecuentes, en lugar de pocos registros largos y retrospectivos</a:t>
            </a:r>
            <a:r>
              <a:rPr lang="es-ES" dirty="0" smtClean="0"/>
              <a:t>.</a:t>
            </a:r>
          </a:p>
          <a:p>
            <a:pPr marL="285750" indent="-285750" algn="just">
              <a:buFontTx/>
              <a:buChar char="-"/>
            </a:pPr>
            <a:r>
              <a:rPr lang="es-ES" dirty="0" smtClean="0"/>
              <a:t>No </a:t>
            </a:r>
            <a:r>
              <a:rPr lang="es-ES" dirty="0"/>
              <a:t>es necesario registrar “todo”, sino aquellas situaciones relevantes acordadas con el profesional</a:t>
            </a:r>
            <a:r>
              <a:rPr lang="es-ES" dirty="0" smtClean="0"/>
              <a:t>.</a:t>
            </a:r>
          </a:p>
          <a:p>
            <a:pPr algn="just"/>
            <a:endParaRPr lang="es-ES" dirty="0"/>
          </a:p>
          <a:p>
            <a:pPr algn="just"/>
            <a:r>
              <a:rPr lang="es-ES" dirty="0" smtClean="0"/>
              <a:t>7</a:t>
            </a:r>
            <a:r>
              <a:rPr lang="es-ES" dirty="0"/>
              <a:t>. </a:t>
            </a:r>
            <a:r>
              <a:rPr lang="es-ES" b="1" dirty="0"/>
              <a:t>Actitud ante el </a:t>
            </a:r>
            <a:r>
              <a:rPr lang="es-ES" b="1" dirty="0" err="1" smtClean="0"/>
              <a:t>autorregistro</a:t>
            </a:r>
            <a:r>
              <a:rPr lang="es-ES" b="1" dirty="0" smtClean="0"/>
              <a:t>. </a:t>
            </a:r>
            <a:r>
              <a:rPr lang="es-ES" dirty="0" smtClean="0"/>
              <a:t>Es </a:t>
            </a:r>
            <a:r>
              <a:rPr lang="es-ES" dirty="0"/>
              <a:t>importante adoptar una actitud</a:t>
            </a:r>
            <a:r>
              <a:rPr lang="es-ES" dirty="0" smtClean="0"/>
              <a:t>:</a:t>
            </a:r>
          </a:p>
          <a:p>
            <a:pPr marL="285750" indent="-285750" algn="just">
              <a:buFontTx/>
              <a:buChar char="-"/>
            </a:pPr>
            <a:r>
              <a:rPr lang="es-ES" dirty="0" smtClean="0"/>
              <a:t>Observadora</a:t>
            </a:r>
            <a:r>
              <a:rPr lang="es-ES" dirty="0"/>
              <a:t>, no </a:t>
            </a:r>
            <a:r>
              <a:rPr lang="es-ES" dirty="0" smtClean="0"/>
              <a:t>crítica.</a:t>
            </a:r>
          </a:p>
          <a:p>
            <a:pPr marL="285750" indent="-285750" algn="just">
              <a:buFontTx/>
              <a:buChar char="-"/>
            </a:pPr>
            <a:r>
              <a:rPr lang="es-ES" dirty="0" smtClean="0"/>
              <a:t>Descriptiva</a:t>
            </a:r>
            <a:r>
              <a:rPr lang="es-ES" dirty="0"/>
              <a:t>, no evaluativa</a:t>
            </a:r>
            <a:r>
              <a:rPr lang="es-ES" dirty="0" smtClean="0"/>
              <a:t>.</a:t>
            </a:r>
          </a:p>
          <a:p>
            <a:pPr marL="285750" indent="-285750" algn="just">
              <a:buFontTx/>
              <a:buChar char="-"/>
            </a:pPr>
            <a:r>
              <a:rPr lang="es-ES" dirty="0" smtClean="0"/>
              <a:t>Honesta</a:t>
            </a:r>
            <a:r>
              <a:rPr lang="es-ES" dirty="0"/>
              <a:t>, sin intentar “hacerlo bien” o agradar al terapeuta</a:t>
            </a:r>
            <a:r>
              <a:rPr lang="es-ES" dirty="0" smtClean="0"/>
              <a:t>.</a:t>
            </a:r>
          </a:p>
          <a:p>
            <a:pPr algn="just"/>
            <a:endParaRPr lang="es-ES" dirty="0"/>
          </a:p>
          <a:p>
            <a:pPr algn="ctr"/>
            <a:r>
              <a:rPr lang="es-ES" dirty="0" smtClean="0"/>
              <a:t>El </a:t>
            </a:r>
            <a:r>
              <a:rPr lang="es-ES" dirty="0" err="1"/>
              <a:t>autorregistro</a:t>
            </a:r>
            <a:r>
              <a:rPr lang="es-ES" dirty="0"/>
              <a:t> no es un examen ni una prueba de rendimiento, sino una herramienta para comprender mejor el propio funcionamiento psicológico.</a:t>
            </a:r>
          </a:p>
        </p:txBody>
      </p:sp>
    </p:spTree>
    <p:extLst>
      <p:ext uri="{BB962C8B-B14F-4D97-AF65-F5344CB8AC3E}">
        <p14:creationId xmlns:p14="http://schemas.microsoft.com/office/powerpoint/2010/main" val="25202345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244444" y="4535786"/>
            <a:ext cx="11778557" cy="10683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23771"/>
            <a:ext cx="11857167" cy="4524315"/>
          </a:xfrm>
          <a:prstGeom prst="rect">
            <a:avLst/>
          </a:prstGeom>
        </p:spPr>
        <p:txBody>
          <a:bodyPr wrap="square">
            <a:spAutoFit/>
          </a:bodyPr>
          <a:lstStyle/>
          <a:p>
            <a:r>
              <a:rPr lang="es-ES" b="1" dirty="0" smtClean="0"/>
              <a:t>Conclusión sobre los </a:t>
            </a:r>
            <a:r>
              <a:rPr lang="es-ES" b="1" dirty="0" err="1"/>
              <a:t>autorregistros</a:t>
            </a:r>
            <a:r>
              <a:rPr lang="es-ES" b="1" dirty="0"/>
              <a:t> </a:t>
            </a:r>
            <a:endParaRPr lang="es-ES" b="1" dirty="0" smtClean="0"/>
          </a:p>
          <a:p>
            <a:endParaRPr lang="es-ES" dirty="0"/>
          </a:p>
          <a:p>
            <a:pPr algn="just"/>
            <a:r>
              <a:rPr lang="es-ES" dirty="0"/>
              <a:t>S</a:t>
            </a:r>
            <a:r>
              <a:rPr lang="es-ES" dirty="0" smtClean="0"/>
              <a:t>on </a:t>
            </a:r>
            <a:r>
              <a:rPr lang="es-ES" dirty="0"/>
              <a:t>una </a:t>
            </a:r>
            <a:r>
              <a:rPr lang="es-ES" b="1" dirty="0"/>
              <a:t>herramienta fundamental en la evaluación psicológica</a:t>
            </a:r>
            <a:r>
              <a:rPr lang="es-ES" dirty="0"/>
              <a:t>, ya que permiten </a:t>
            </a:r>
            <a:r>
              <a:rPr lang="es-ES" b="1" dirty="0"/>
              <a:t>recoger información directa y contextualizada sobre la relación entre situaciones, pensamientos, emociones y conductas</a:t>
            </a:r>
            <a:r>
              <a:rPr lang="es-ES" dirty="0"/>
              <a:t>. Su principal valor reside en su elevada </a:t>
            </a:r>
            <a:r>
              <a:rPr lang="es-ES" b="1" dirty="0"/>
              <a:t>validez ecológica y en su utilidad para hacer conscientes procesos psicológicos</a:t>
            </a:r>
            <a:r>
              <a:rPr lang="es-ES" dirty="0"/>
              <a:t> que suelen operar de forma automática</a:t>
            </a:r>
            <a:r>
              <a:rPr lang="es-ES" dirty="0" smtClean="0"/>
              <a:t>.</a:t>
            </a:r>
          </a:p>
          <a:p>
            <a:pPr algn="just"/>
            <a:endParaRPr lang="es-ES" dirty="0"/>
          </a:p>
          <a:p>
            <a:pPr algn="just"/>
            <a:r>
              <a:rPr lang="es-ES" dirty="0" smtClean="0"/>
              <a:t>Desde </a:t>
            </a:r>
            <a:r>
              <a:rPr lang="es-ES" dirty="0"/>
              <a:t>una perspectiva metodológica, </a:t>
            </a:r>
            <a:r>
              <a:rPr lang="es-ES" b="1" dirty="0"/>
              <a:t>la fiabilidad de los </a:t>
            </a:r>
            <a:r>
              <a:rPr lang="es-ES" b="1" dirty="0" err="1"/>
              <a:t>autorregistros</a:t>
            </a:r>
            <a:r>
              <a:rPr lang="es-ES" b="1" dirty="0"/>
              <a:t> depende de factores procedimentales </a:t>
            </a:r>
            <a:r>
              <a:rPr lang="es-ES" dirty="0"/>
              <a:t>como la claridad del formato, la proximidad temporal del registro y la implicación del paciente, mientras que su </a:t>
            </a:r>
            <a:r>
              <a:rPr lang="es-ES" b="1" dirty="0"/>
              <a:t>validez se refuerza cuando se integran con otras técnicas de evaluación </a:t>
            </a:r>
            <a:r>
              <a:rPr lang="es-ES" dirty="0"/>
              <a:t>dentro de un enfoque </a:t>
            </a:r>
            <a:r>
              <a:rPr lang="es-ES" dirty="0" err="1"/>
              <a:t>multimétodo</a:t>
            </a:r>
            <a:r>
              <a:rPr lang="es-ES" dirty="0" smtClean="0"/>
              <a:t>.</a:t>
            </a:r>
          </a:p>
          <a:p>
            <a:pPr algn="just"/>
            <a:endParaRPr lang="es-ES" dirty="0"/>
          </a:p>
          <a:p>
            <a:pPr algn="just"/>
            <a:r>
              <a:rPr lang="es-ES" dirty="0" smtClean="0"/>
              <a:t>Además </a:t>
            </a:r>
            <a:r>
              <a:rPr lang="es-ES" dirty="0"/>
              <a:t>de su función evaluativa, los </a:t>
            </a:r>
            <a:r>
              <a:rPr lang="es-ES" dirty="0" err="1"/>
              <a:t>autorregistros</a:t>
            </a:r>
            <a:r>
              <a:rPr lang="es-ES" dirty="0"/>
              <a:t> cumplen un </a:t>
            </a:r>
            <a:r>
              <a:rPr lang="es-ES" b="1" dirty="0"/>
              <a:t>papel relevante en el proceso terapéutico</a:t>
            </a:r>
            <a:r>
              <a:rPr lang="es-ES" dirty="0"/>
              <a:t>, al </a:t>
            </a:r>
            <a:r>
              <a:rPr lang="es-ES" b="1" dirty="0"/>
              <a:t>favorecer la </a:t>
            </a:r>
            <a:r>
              <a:rPr lang="es-ES" b="1" dirty="0" err="1"/>
              <a:t>autorobservación</a:t>
            </a:r>
            <a:r>
              <a:rPr lang="es-ES" b="1" dirty="0"/>
              <a:t> y facilitar el trabajo posterior sobre los factores que mantienen el problema psicológico</a:t>
            </a:r>
            <a:r>
              <a:rPr lang="es-ES" dirty="0"/>
              <a:t>. </a:t>
            </a:r>
            <a:endParaRPr lang="es-ES" dirty="0" smtClean="0"/>
          </a:p>
          <a:p>
            <a:pPr algn="just"/>
            <a:endParaRPr lang="es-ES" b="1" dirty="0">
              <a:solidFill>
                <a:schemeClr val="bg1"/>
              </a:solidFill>
            </a:endParaRPr>
          </a:p>
          <a:p>
            <a:pPr algn="ctr"/>
            <a:r>
              <a:rPr lang="es-ES" b="1" dirty="0" smtClean="0">
                <a:solidFill>
                  <a:schemeClr val="bg1"/>
                </a:solidFill>
              </a:rPr>
              <a:t>Utilizados </a:t>
            </a:r>
            <a:r>
              <a:rPr lang="es-ES" b="1" dirty="0">
                <a:solidFill>
                  <a:schemeClr val="bg1"/>
                </a:solidFill>
              </a:rPr>
              <a:t>de forma crítica y contextualizada, constituyen una herramienta eficaz y coherente con una evaluación psicológica basada en la evidencia.</a:t>
            </a:r>
          </a:p>
        </p:txBody>
      </p:sp>
    </p:spTree>
    <p:extLst>
      <p:ext uri="{BB962C8B-B14F-4D97-AF65-F5344CB8AC3E}">
        <p14:creationId xmlns:p14="http://schemas.microsoft.com/office/powerpoint/2010/main" val="2634152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pic>
        <p:nvPicPr>
          <p:cNvPr id="2" name="Imagen 1"/>
          <p:cNvPicPr>
            <a:picLocks noChangeAspect="1"/>
          </p:cNvPicPr>
          <p:nvPr/>
        </p:nvPicPr>
        <p:blipFill>
          <a:blip r:embed="rId3"/>
          <a:stretch>
            <a:fillRect/>
          </a:stretch>
        </p:blipFill>
        <p:spPr>
          <a:xfrm>
            <a:off x="2012018" y="597642"/>
            <a:ext cx="8167964" cy="5662716"/>
          </a:xfrm>
          <a:prstGeom prst="rect">
            <a:avLst/>
          </a:prstGeom>
        </p:spPr>
      </p:pic>
    </p:spTree>
    <p:extLst>
      <p:ext uri="{BB962C8B-B14F-4D97-AF65-F5344CB8AC3E}">
        <p14:creationId xmlns:p14="http://schemas.microsoft.com/office/powerpoint/2010/main" val="26550240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pic>
        <p:nvPicPr>
          <p:cNvPr id="2" name="Imagen 1"/>
          <p:cNvPicPr>
            <a:picLocks noChangeAspect="1"/>
          </p:cNvPicPr>
          <p:nvPr/>
        </p:nvPicPr>
        <p:blipFill>
          <a:blip r:embed="rId3"/>
          <a:stretch>
            <a:fillRect/>
          </a:stretch>
        </p:blipFill>
        <p:spPr>
          <a:xfrm>
            <a:off x="2126599" y="1240325"/>
            <a:ext cx="7777892" cy="4288626"/>
          </a:xfrm>
          <a:prstGeom prst="rect">
            <a:avLst/>
          </a:prstGeom>
        </p:spPr>
      </p:pic>
    </p:spTree>
    <p:extLst>
      <p:ext uri="{BB962C8B-B14F-4D97-AF65-F5344CB8AC3E}">
        <p14:creationId xmlns:p14="http://schemas.microsoft.com/office/powerpoint/2010/main" val="29139845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pic>
        <p:nvPicPr>
          <p:cNvPr id="2" name="Imagen 1"/>
          <p:cNvPicPr>
            <a:picLocks noChangeAspect="1"/>
          </p:cNvPicPr>
          <p:nvPr/>
        </p:nvPicPr>
        <p:blipFill>
          <a:blip r:embed="rId3"/>
          <a:stretch>
            <a:fillRect/>
          </a:stretch>
        </p:blipFill>
        <p:spPr>
          <a:xfrm>
            <a:off x="1578196" y="1011304"/>
            <a:ext cx="9035607" cy="4835391"/>
          </a:xfrm>
          <a:prstGeom prst="rect">
            <a:avLst/>
          </a:prstGeom>
        </p:spPr>
      </p:pic>
    </p:spTree>
    <p:extLst>
      <p:ext uri="{BB962C8B-B14F-4D97-AF65-F5344CB8AC3E}">
        <p14:creationId xmlns:p14="http://schemas.microsoft.com/office/powerpoint/2010/main" val="3599413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pic>
        <p:nvPicPr>
          <p:cNvPr id="3" name="Imagen 2"/>
          <p:cNvPicPr>
            <a:picLocks noChangeAspect="1"/>
          </p:cNvPicPr>
          <p:nvPr/>
        </p:nvPicPr>
        <p:blipFill>
          <a:blip r:embed="rId3"/>
          <a:stretch>
            <a:fillRect/>
          </a:stretch>
        </p:blipFill>
        <p:spPr>
          <a:xfrm>
            <a:off x="2073306" y="1032095"/>
            <a:ext cx="8048468" cy="4795644"/>
          </a:xfrm>
          <a:prstGeom prst="rect">
            <a:avLst/>
          </a:prstGeom>
        </p:spPr>
      </p:pic>
      <p:sp>
        <p:nvSpPr>
          <p:cNvPr id="4" name="CuadroTexto 3"/>
          <p:cNvSpPr txBox="1"/>
          <p:nvPr/>
        </p:nvSpPr>
        <p:spPr>
          <a:xfrm>
            <a:off x="2408222" y="5643073"/>
            <a:ext cx="8501204" cy="954107"/>
          </a:xfrm>
          <a:prstGeom prst="rect">
            <a:avLst/>
          </a:prstGeom>
          <a:noFill/>
        </p:spPr>
        <p:txBody>
          <a:bodyPr wrap="square" rtlCol="0">
            <a:spAutoFit/>
          </a:bodyPr>
          <a:lstStyle/>
          <a:p>
            <a:pPr algn="just"/>
            <a:r>
              <a:rPr lang="es-ES" sz="1400" dirty="0" smtClean="0"/>
              <a:t>Fuente: León, L. R. (</a:t>
            </a:r>
            <a:r>
              <a:rPr lang="es-ES" sz="1400" dirty="0"/>
              <a:t>2022). “</a:t>
            </a:r>
            <a:r>
              <a:rPr lang="es-ES" sz="1400" dirty="0" err="1" smtClean="0"/>
              <a:t>Psicorregistros</a:t>
            </a:r>
            <a:r>
              <a:rPr lang="es-ES" sz="1400" dirty="0" smtClean="0"/>
              <a:t>”: una aplicación móvil para el </a:t>
            </a:r>
            <a:r>
              <a:rPr lang="es-ES" sz="1400" dirty="0" err="1" smtClean="0"/>
              <a:t>autorregistro</a:t>
            </a:r>
            <a:r>
              <a:rPr lang="es-ES" sz="1400" dirty="0" smtClean="0"/>
              <a:t> psicológico. diseño, 	desarrollo y usabilidad. Trabajo de fin de grado. Universidad </a:t>
            </a:r>
            <a:r>
              <a:rPr lang="es-ES" sz="1400" dirty="0"/>
              <a:t>de Cádiz. </a:t>
            </a:r>
            <a:r>
              <a:rPr lang="es-ES" sz="1400" dirty="0" smtClean="0"/>
              <a:t>	</a:t>
            </a:r>
            <a:r>
              <a:rPr lang="es-ES" sz="1400" dirty="0"/>
              <a:t>https://rodin.uca.es/</a:t>
            </a:r>
            <a:r>
              <a:rPr lang="es-ES" sz="1400" dirty="0" err="1"/>
              <a:t>bitstream</a:t>
            </a:r>
            <a:r>
              <a:rPr lang="es-ES" sz="1400" dirty="0"/>
              <a:t>/</a:t>
            </a:r>
            <a:r>
              <a:rPr lang="es-ES" sz="1400" dirty="0" err="1"/>
              <a:t>handle</a:t>
            </a:r>
            <a:r>
              <a:rPr lang="es-ES" sz="1400" dirty="0"/>
              <a:t>/10498/27324/TFG%20Luis%20Ricardo%20León%20Zamora.pdf	?sequence=1&amp;isAllowed=y</a:t>
            </a:r>
          </a:p>
        </p:txBody>
      </p:sp>
    </p:spTree>
    <p:extLst>
      <p:ext uri="{BB962C8B-B14F-4D97-AF65-F5344CB8AC3E}">
        <p14:creationId xmlns:p14="http://schemas.microsoft.com/office/powerpoint/2010/main" val="2006883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2176337" y="171196"/>
            <a:ext cx="1569469" cy="369332"/>
          </a:xfrm>
          <a:prstGeom prst="rect">
            <a:avLst/>
          </a:prstGeom>
        </p:spPr>
        <p:txBody>
          <a:bodyPr wrap="none">
            <a:spAutoFit/>
          </a:bodyPr>
          <a:lstStyle/>
          <a:p>
            <a:r>
              <a:rPr lang="es-ES" b="1" dirty="0" smtClean="0"/>
              <a:t>OBSERVACIÓN</a:t>
            </a:r>
          </a:p>
        </p:txBody>
      </p:sp>
      <p:sp>
        <p:nvSpPr>
          <p:cNvPr id="2" name="Rectángulo 1"/>
          <p:cNvSpPr/>
          <p:nvPr/>
        </p:nvSpPr>
        <p:spPr>
          <a:xfrm>
            <a:off x="275771" y="773730"/>
            <a:ext cx="11654971" cy="3416320"/>
          </a:xfrm>
          <a:prstGeom prst="rect">
            <a:avLst/>
          </a:prstGeom>
        </p:spPr>
        <p:txBody>
          <a:bodyPr wrap="square">
            <a:spAutoFit/>
          </a:bodyPr>
          <a:lstStyle/>
          <a:p>
            <a:pPr algn="just"/>
            <a:r>
              <a:rPr lang="es-ES" dirty="0" smtClean="0"/>
              <a:t>La </a:t>
            </a:r>
            <a:r>
              <a:rPr lang="es-ES" dirty="0"/>
              <a:t>observación constituye una técnica transversal y nuclear dentro del proceso de evaluación psicológica, especialmente relevante en el ámbito clínico-sanitario. A diferencia de otras técnicas más estructuradas (cuestionarios, pruebas psicométricas, entrevistas estandarizadas), la observación </a:t>
            </a:r>
            <a:r>
              <a:rPr lang="es-ES" b="1" dirty="0"/>
              <a:t>permite acceder de manera directa al comportamiento manifiesto del paciente, en su dimensión verbal y no verbal, contextual y procesual</a:t>
            </a:r>
            <a:r>
              <a:rPr lang="es-ES" dirty="0" smtClean="0"/>
              <a:t>.</a:t>
            </a:r>
          </a:p>
          <a:p>
            <a:pPr algn="just"/>
            <a:endParaRPr lang="es-ES" dirty="0"/>
          </a:p>
          <a:p>
            <a:pPr algn="just"/>
            <a:r>
              <a:rPr lang="es-ES" dirty="0" smtClean="0"/>
              <a:t>Desde </a:t>
            </a:r>
            <a:r>
              <a:rPr lang="es-ES" dirty="0"/>
              <a:t>una perspectiva profesional, la observación </a:t>
            </a:r>
            <a:r>
              <a:rPr lang="es-ES" b="1" dirty="0"/>
              <a:t>no debe entenderse como un acto espontáneo o intuiti</a:t>
            </a:r>
            <a:r>
              <a:rPr lang="es-ES" dirty="0"/>
              <a:t>vo, sino como un procedimiento sistemático, intencional y guiado por hipótesis, que aporta información esencial para la formulación del caso clínico, la contrastación diagnóstica y la planificación de la intervención</a:t>
            </a:r>
            <a:r>
              <a:rPr lang="es-ES" dirty="0" smtClean="0"/>
              <a:t>.</a:t>
            </a:r>
          </a:p>
          <a:p>
            <a:pPr algn="just"/>
            <a:endParaRPr lang="es-ES" dirty="0"/>
          </a:p>
          <a:p>
            <a:pPr algn="just"/>
            <a:r>
              <a:rPr lang="es-ES" dirty="0" smtClean="0"/>
              <a:t>En </a:t>
            </a:r>
            <a:r>
              <a:rPr lang="es-ES" dirty="0"/>
              <a:t>el contexto </a:t>
            </a:r>
            <a:r>
              <a:rPr lang="es-ES" dirty="0" smtClean="0"/>
              <a:t>de un </a:t>
            </a:r>
            <a:r>
              <a:rPr lang="es-ES" dirty="0"/>
              <a:t>Máster en Psicología </a:t>
            </a:r>
            <a:r>
              <a:rPr lang="es-ES" dirty="0" smtClean="0"/>
              <a:t>Clínica, </a:t>
            </a:r>
            <a:r>
              <a:rPr lang="es-ES" dirty="0"/>
              <a:t>es fundamental subrayar que </a:t>
            </a:r>
            <a:r>
              <a:rPr lang="es-ES" b="1" dirty="0"/>
              <a:t>todo acto evaluativo implica observación</a:t>
            </a:r>
            <a:r>
              <a:rPr lang="es-ES" dirty="0"/>
              <a:t>, incluso cuando no se formaliza como tal. El reto profesional consiste en </a:t>
            </a:r>
            <a:r>
              <a:rPr lang="es-ES" b="1" dirty="0"/>
              <a:t>convertir esa observación implícita en observación clínica consciente, estructurada y </a:t>
            </a:r>
            <a:r>
              <a:rPr lang="es-ES" b="1" dirty="0" smtClean="0"/>
              <a:t>útil.</a:t>
            </a:r>
            <a:endParaRPr lang="es-ES" b="1" dirty="0"/>
          </a:p>
        </p:txBody>
      </p:sp>
    </p:spTree>
    <p:extLst>
      <p:ext uri="{BB962C8B-B14F-4D97-AF65-F5344CB8AC3E}">
        <p14:creationId xmlns:p14="http://schemas.microsoft.com/office/powerpoint/2010/main" val="27719945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325015"/>
            <a:ext cx="11881022" cy="4247317"/>
          </a:xfrm>
          <a:prstGeom prst="rect">
            <a:avLst/>
          </a:prstGeom>
        </p:spPr>
        <p:txBody>
          <a:bodyPr wrap="square">
            <a:spAutoFit/>
          </a:bodyPr>
          <a:lstStyle/>
          <a:p>
            <a:r>
              <a:rPr lang="es-ES" b="1" dirty="0" smtClean="0"/>
              <a:t>                                     Fundamentos </a:t>
            </a:r>
            <a:r>
              <a:rPr lang="es-ES" b="1" dirty="0"/>
              <a:t>conceptuales de la observación </a:t>
            </a:r>
            <a:r>
              <a:rPr lang="es-ES" b="1" dirty="0" smtClean="0"/>
              <a:t>clínica</a:t>
            </a:r>
          </a:p>
          <a:p>
            <a:endParaRPr lang="es-ES" dirty="0"/>
          </a:p>
          <a:p>
            <a:pPr algn="just"/>
            <a:r>
              <a:rPr lang="es-ES" dirty="0" smtClean="0"/>
              <a:t>La </a:t>
            </a:r>
            <a:r>
              <a:rPr lang="es-ES" dirty="0"/>
              <a:t>observación en evaluación psicológica se apoya en varios supuestos clave</a:t>
            </a:r>
            <a:r>
              <a:rPr lang="es-ES" dirty="0" smtClean="0"/>
              <a:t>:</a:t>
            </a:r>
          </a:p>
          <a:p>
            <a:pPr algn="just"/>
            <a:endParaRPr lang="es-ES" dirty="0"/>
          </a:p>
          <a:p>
            <a:pPr marL="285750" indent="-285750" algn="just">
              <a:buFontTx/>
              <a:buChar char="-"/>
            </a:pPr>
            <a:r>
              <a:rPr lang="es-ES" dirty="0" smtClean="0"/>
              <a:t>El </a:t>
            </a:r>
            <a:r>
              <a:rPr lang="es-ES" b="1" dirty="0"/>
              <a:t>comportamiento del paciente es significativo y funcional, </a:t>
            </a:r>
            <a:r>
              <a:rPr lang="es-ES" dirty="0"/>
              <a:t>es decir, puede entenderse en relación con antecedentes, consecuencias y variables </a:t>
            </a:r>
            <a:r>
              <a:rPr lang="es-ES" dirty="0" smtClean="0"/>
              <a:t>contextuales.</a:t>
            </a:r>
          </a:p>
          <a:p>
            <a:pPr marL="285750" indent="-285750" algn="just">
              <a:buFontTx/>
              <a:buChar char="-"/>
            </a:pPr>
            <a:r>
              <a:rPr lang="es-ES" dirty="0" smtClean="0"/>
              <a:t>La </a:t>
            </a:r>
            <a:r>
              <a:rPr lang="es-ES" dirty="0"/>
              <a:t>conducta observada es </a:t>
            </a:r>
            <a:r>
              <a:rPr lang="es-ES" b="1" dirty="0"/>
              <a:t>una fuente válida de información, complementaria </a:t>
            </a:r>
            <a:r>
              <a:rPr lang="es-ES" dirty="0"/>
              <a:t>(no sustitutiva) del </a:t>
            </a:r>
            <a:r>
              <a:rPr lang="es-ES" dirty="0" err="1"/>
              <a:t>autoinforme</a:t>
            </a:r>
            <a:r>
              <a:rPr lang="es-ES" dirty="0" smtClean="0"/>
              <a:t>.</a:t>
            </a:r>
          </a:p>
          <a:p>
            <a:pPr marL="285750" indent="-285750" algn="just">
              <a:buFontTx/>
              <a:buChar char="-"/>
            </a:pPr>
            <a:r>
              <a:rPr lang="es-ES" dirty="0" smtClean="0"/>
              <a:t>El </a:t>
            </a:r>
            <a:r>
              <a:rPr lang="es-ES" dirty="0"/>
              <a:t>observador (el psicólogo) es un instrumento de evaluación, por lo que debe ser </a:t>
            </a:r>
            <a:r>
              <a:rPr lang="es-ES" b="1" dirty="0"/>
              <a:t>consciente de sus sesgos perceptivos</a:t>
            </a:r>
            <a:r>
              <a:rPr lang="es-ES" dirty="0"/>
              <a:t>, expectativas y reacciones emocionales</a:t>
            </a:r>
            <a:r>
              <a:rPr lang="es-ES" dirty="0" smtClean="0"/>
              <a:t>.</a:t>
            </a:r>
          </a:p>
          <a:p>
            <a:pPr algn="just"/>
            <a:endParaRPr lang="es-ES" dirty="0" smtClean="0"/>
          </a:p>
          <a:p>
            <a:pPr algn="just"/>
            <a:r>
              <a:rPr lang="es-ES" dirty="0" smtClean="0"/>
              <a:t>Desde </a:t>
            </a:r>
            <a:r>
              <a:rPr lang="es-ES" dirty="0"/>
              <a:t>este enfoque, la observación se integra en modelos como</a:t>
            </a:r>
            <a:r>
              <a:rPr lang="es-ES" dirty="0" smtClean="0"/>
              <a:t>:</a:t>
            </a:r>
          </a:p>
          <a:p>
            <a:pPr algn="just"/>
            <a:endParaRPr lang="es-ES" dirty="0"/>
          </a:p>
          <a:p>
            <a:pPr marL="285750" indent="-285750" algn="just">
              <a:buFontTx/>
              <a:buChar char="-"/>
            </a:pPr>
            <a:r>
              <a:rPr lang="es-ES" dirty="0" smtClean="0"/>
              <a:t>El </a:t>
            </a:r>
            <a:r>
              <a:rPr lang="es-ES" dirty="0"/>
              <a:t>modelo conductual y cognitivo-conductual, donde la conducta observable tiene un papel central</a:t>
            </a:r>
            <a:r>
              <a:rPr lang="es-ES" dirty="0" smtClean="0"/>
              <a:t>.</a:t>
            </a:r>
          </a:p>
          <a:p>
            <a:pPr marL="285750" indent="-285750" algn="just">
              <a:buFontTx/>
              <a:buChar char="-"/>
            </a:pPr>
            <a:r>
              <a:rPr lang="es-ES" dirty="0" smtClean="0"/>
              <a:t>El </a:t>
            </a:r>
            <a:r>
              <a:rPr lang="es-ES" dirty="0"/>
              <a:t>modelo integrador, que combina observación conductual con inferencias cognitivas, emocionales y relacionales</a:t>
            </a:r>
            <a:r>
              <a:rPr lang="es-ES" dirty="0" smtClean="0"/>
              <a:t>.</a:t>
            </a:r>
          </a:p>
          <a:p>
            <a:pPr marL="285750" indent="-285750" algn="just">
              <a:buFontTx/>
              <a:buChar char="-"/>
            </a:pPr>
            <a:r>
              <a:rPr lang="es-ES" dirty="0" smtClean="0"/>
              <a:t>La </a:t>
            </a:r>
            <a:r>
              <a:rPr lang="es-ES" dirty="0"/>
              <a:t>formulación clínica del caso, donde la observación permite validar o refutar hipótesis explicativas.</a:t>
            </a:r>
          </a:p>
        </p:txBody>
      </p:sp>
    </p:spTree>
    <p:extLst>
      <p:ext uri="{BB962C8B-B14F-4D97-AF65-F5344CB8AC3E}">
        <p14:creationId xmlns:p14="http://schemas.microsoft.com/office/powerpoint/2010/main" val="466934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112760" cy="667656"/>
          </a:xfrm>
          <a:prstGeom prst="rect">
            <a:avLst/>
          </a:prstGeom>
        </p:spPr>
      </p:pic>
      <p:sp>
        <p:nvSpPr>
          <p:cNvPr id="2" name="Rectángulo 1"/>
          <p:cNvSpPr/>
          <p:nvPr/>
        </p:nvSpPr>
        <p:spPr>
          <a:xfrm>
            <a:off x="2216366" y="92983"/>
            <a:ext cx="5505033" cy="369332"/>
          </a:xfrm>
          <a:prstGeom prst="rect">
            <a:avLst/>
          </a:prstGeom>
        </p:spPr>
        <p:txBody>
          <a:bodyPr wrap="none">
            <a:spAutoFit/>
          </a:bodyPr>
          <a:lstStyle/>
          <a:p>
            <a:r>
              <a:rPr lang="es-ES" b="1" dirty="0"/>
              <a:t>Objetivos de la observación en la evaluación psicológica</a:t>
            </a:r>
          </a:p>
        </p:txBody>
      </p:sp>
      <p:sp>
        <p:nvSpPr>
          <p:cNvPr id="3" name="Rectángulo 2"/>
          <p:cNvSpPr/>
          <p:nvPr/>
        </p:nvSpPr>
        <p:spPr>
          <a:xfrm>
            <a:off x="165835" y="580571"/>
            <a:ext cx="11793936" cy="5909310"/>
          </a:xfrm>
          <a:prstGeom prst="rect">
            <a:avLst/>
          </a:prstGeom>
        </p:spPr>
        <p:txBody>
          <a:bodyPr wrap="square">
            <a:spAutoFit/>
          </a:bodyPr>
          <a:lstStyle/>
          <a:p>
            <a:pPr algn="just"/>
            <a:r>
              <a:rPr lang="es-ES" dirty="0" smtClean="0"/>
              <a:t>La </a:t>
            </a:r>
            <a:r>
              <a:rPr lang="es-ES" dirty="0"/>
              <a:t>observación clínica persigue varios </a:t>
            </a:r>
            <a:r>
              <a:rPr lang="es-ES" b="1" dirty="0"/>
              <a:t>objetivo</a:t>
            </a:r>
            <a:r>
              <a:rPr lang="es-ES" dirty="0"/>
              <a:t>s específicos</a:t>
            </a:r>
            <a:r>
              <a:rPr lang="es-ES" dirty="0" smtClean="0"/>
              <a:t>:</a:t>
            </a:r>
          </a:p>
          <a:p>
            <a:pPr algn="just"/>
            <a:endParaRPr lang="es-ES" dirty="0"/>
          </a:p>
          <a:p>
            <a:pPr marL="285750" indent="-285750" algn="just">
              <a:buFontTx/>
              <a:buChar char="-"/>
            </a:pPr>
            <a:r>
              <a:rPr lang="es-ES" dirty="0" smtClean="0"/>
              <a:t>Describir </a:t>
            </a:r>
            <a:r>
              <a:rPr lang="es-ES" dirty="0"/>
              <a:t>el </a:t>
            </a:r>
            <a:r>
              <a:rPr lang="es-ES" b="1" dirty="0"/>
              <a:t>comportamiento del paciente tal y como se manifiesta en el contexto evaluativo</a:t>
            </a:r>
            <a:r>
              <a:rPr lang="es-ES" dirty="0"/>
              <a:t>. Esta descripción debe centrarse en conductas directamente observables —verbales y no verbales—, evitando interpretaciones prematuras. La precisión descriptiva permite construir una base empírica sólida sobre la que formular hipótesis clínicas posteriores, reduciendo el riesgo de inferencias subjetivas o sesgadas</a:t>
            </a:r>
            <a:r>
              <a:rPr lang="es-ES" dirty="0" smtClean="0"/>
              <a:t>.</a:t>
            </a:r>
          </a:p>
          <a:p>
            <a:pPr marL="285750" indent="-285750" algn="just">
              <a:buFontTx/>
              <a:buChar char="-"/>
            </a:pPr>
            <a:r>
              <a:rPr lang="es-ES" dirty="0" smtClean="0"/>
              <a:t>Detectar </a:t>
            </a:r>
            <a:r>
              <a:rPr lang="es-ES" b="1" dirty="0"/>
              <a:t>patrones conductuales relevantes </a:t>
            </a:r>
            <a:r>
              <a:rPr lang="es-ES" dirty="0"/>
              <a:t>(evitación, impulsividad, rigidez, desorganización, etc.). Muchos pacientes presentan dificultades para reconocer, verbalizar o comunicar con exactitud sus estados internos, ya sea por falta de conciencia, mecanismos defensivos o estilos de afrontamiento </a:t>
            </a:r>
            <a:r>
              <a:rPr lang="es-ES" dirty="0" err="1" smtClean="0"/>
              <a:t>evitativos</a:t>
            </a:r>
            <a:r>
              <a:rPr lang="es-ES" dirty="0" smtClean="0"/>
              <a:t>.</a:t>
            </a:r>
          </a:p>
          <a:p>
            <a:pPr marL="285750" indent="-285750" algn="just">
              <a:buFontTx/>
              <a:buChar char="-"/>
            </a:pPr>
            <a:r>
              <a:rPr lang="es-ES" dirty="0" smtClean="0"/>
              <a:t>Identificar </a:t>
            </a:r>
            <a:r>
              <a:rPr lang="es-ES" b="1" dirty="0"/>
              <a:t>indicadores emocionales y cognitivos </a:t>
            </a:r>
            <a:r>
              <a:rPr lang="es-ES" dirty="0"/>
              <a:t>no siempre accesibles por </a:t>
            </a:r>
            <a:r>
              <a:rPr lang="es-ES" dirty="0" err="1"/>
              <a:t>autoinforme</a:t>
            </a:r>
            <a:r>
              <a:rPr lang="es-ES" dirty="0"/>
              <a:t>. </a:t>
            </a:r>
            <a:r>
              <a:rPr lang="es-ES" dirty="0" smtClean="0"/>
              <a:t>Niveles </a:t>
            </a:r>
            <a:r>
              <a:rPr lang="es-ES" dirty="0"/>
              <a:t>de activación fisiológica, incongruencias entre el contenido verbal y la expresión emocional, labilidad afectiva o embotamiento emocional. Estos indicadores aportan información valiosa sobre el funcionamiento psicológico del paciente y permiten afinar el diagnóstico diferencial,</a:t>
            </a:r>
            <a:endParaRPr lang="es-ES" dirty="0" smtClean="0"/>
          </a:p>
          <a:p>
            <a:pPr marL="285750" indent="-285750" algn="just">
              <a:buFontTx/>
              <a:buChar char="-"/>
            </a:pPr>
            <a:r>
              <a:rPr lang="es-ES" dirty="0" smtClean="0"/>
              <a:t>Contrastar </a:t>
            </a:r>
            <a:r>
              <a:rPr lang="es-ES" dirty="0"/>
              <a:t>la </a:t>
            </a:r>
            <a:r>
              <a:rPr lang="es-ES" b="1" dirty="0"/>
              <a:t>coherencia entre lo que el paciente dice y lo que hace</a:t>
            </a:r>
            <a:r>
              <a:rPr lang="es-ES" dirty="0"/>
              <a:t>. La discrepancia entre lo que el paciente dice y lo que hace puede señalar la presencia de sesgos cognitivos, dificultades en la conciencia emocional, deseabilidad social o incluso problemas en la validez del </a:t>
            </a:r>
            <a:r>
              <a:rPr lang="es-ES" dirty="0" err="1" smtClean="0"/>
              <a:t>autoinforme</a:t>
            </a:r>
            <a:r>
              <a:rPr lang="es-ES" dirty="0" smtClean="0"/>
              <a:t>.</a:t>
            </a:r>
          </a:p>
          <a:p>
            <a:pPr marL="285750" indent="-285750" algn="just">
              <a:buFontTx/>
              <a:buChar char="-"/>
            </a:pPr>
            <a:r>
              <a:rPr lang="es-ES" dirty="0" smtClean="0"/>
              <a:t>Aportar </a:t>
            </a:r>
            <a:r>
              <a:rPr lang="es-ES" b="1" dirty="0"/>
              <a:t>datos funcionales para el análisis de problemas y la formulación de hipótesis</a:t>
            </a:r>
            <a:r>
              <a:rPr lang="es-ES" dirty="0"/>
              <a:t>. facilitando la identificación de antecedentes, respuestas y consecuencias relevantes</a:t>
            </a:r>
            <a:r>
              <a:rPr lang="es-ES" dirty="0" smtClean="0"/>
              <a:t>. Se interpreta la conducta en su contexto.</a:t>
            </a:r>
          </a:p>
          <a:p>
            <a:pPr marL="285750" indent="-285750" algn="just">
              <a:buFontTx/>
              <a:buChar char="-"/>
            </a:pPr>
            <a:r>
              <a:rPr lang="es-ES" dirty="0" smtClean="0"/>
              <a:t>Evaluar </a:t>
            </a:r>
            <a:r>
              <a:rPr lang="es-ES" b="1" dirty="0"/>
              <a:t>variables relacionales</a:t>
            </a:r>
            <a:r>
              <a:rPr lang="es-ES" dirty="0"/>
              <a:t>, como la alianza terapéutica, la desconfianza o la dependencia. Estas variables, aunque no siempre forman parte explícita del motivo de consulta, influyen de manera significativa en el desarrollo y la eficacia del tratamiento.</a:t>
            </a:r>
          </a:p>
        </p:txBody>
      </p:sp>
    </p:spTree>
    <p:extLst>
      <p:ext uri="{BB962C8B-B14F-4D97-AF65-F5344CB8AC3E}">
        <p14:creationId xmlns:p14="http://schemas.microsoft.com/office/powerpoint/2010/main" val="3827311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236701"/>
            <a:ext cx="11837479" cy="5632311"/>
          </a:xfrm>
          <a:prstGeom prst="rect">
            <a:avLst/>
          </a:prstGeom>
        </p:spPr>
        <p:txBody>
          <a:bodyPr wrap="square">
            <a:spAutoFit/>
          </a:bodyPr>
          <a:lstStyle/>
          <a:p>
            <a:r>
              <a:rPr lang="es-ES" dirty="0" smtClean="0"/>
              <a:t>                                             </a:t>
            </a:r>
            <a:r>
              <a:rPr lang="es-ES" b="1" dirty="0" smtClean="0"/>
              <a:t>Tipos </a:t>
            </a:r>
            <a:r>
              <a:rPr lang="es-ES" b="1" dirty="0"/>
              <a:t>de observación en el contexto </a:t>
            </a:r>
            <a:r>
              <a:rPr lang="es-ES" b="1" dirty="0" smtClean="0"/>
              <a:t>clínico</a:t>
            </a:r>
          </a:p>
          <a:p>
            <a:endParaRPr lang="es-ES" dirty="0"/>
          </a:p>
          <a:p>
            <a:pPr algn="just"/>
            <a:r>
              <a:rPr lang="es-ES" b="1" dirty="0" smtClean="0"/>
              <a:t>Observación </a:t>
            </a:r>
            <a:r>
              <a:rPr lang="es-ES" b="1" dirty="0"/>
              <a:t>directa vs. i</a:t>
            </a:r>
            <a:r>
              <a:rPr lang="es-ES" b="1" dirty="0" smtClean="0"/>
              <a:t>ndirecta</a:t>
            </a:r>
          </a:p>
          <a:p>
            <a:pPr algn="just"/>
            <a:endParaRPr lang="es-ES" dirty="0"/>
          </a:p>
          <a:p>
            <a:pPr marL="285750" indent="-285750" algn="just">
              <a:buFontTx/>
              <a:buChar char="-"/>
            </a:pPr>
            <a:r>
              <a:rPr lang="es-ES" dirty="0" smtClean="0"/>
              <a:t>Observación </a:t>
            </a:r>
            <a:r>
              <a:rPr lang="es-ES" dirty="0"/>
              <a:t>directa: se realiza en presencia del paciente, habitualmente durante la entrevista clínica o las sesiones de evaluación</a:t>
            </a:r>
            <a:r>
              <a:rPr lang="es-ES" dirty="0" smtClean="0"/>
              <a:t>.</a:t>
            </a:r>
          </a:p>
          <a:p>
            <a:pPr marL="285750" indent="-285750" algn="just">
              <a:buFontTx/>
              <a:buChar char="-"/>
            </a:pPr>
            <a:r>
              <a:rPr lang="es-ES" dirty="0" smtClean="0"/>
              <a:t>Observación </a:t>
            </a:r>
            <a:r>
              <a:rPr lang="es-ES" dirty="0"/>
              <a:t>indirecta: se basa en registros de terceros (familiares, docentes, cuidadores) o en materiales como vídeos, diarios conductuales o </a:t>
            </a:r>
            <a:r>
              <a:rPr lang="es-ES" dirty="0" smtClean="0"/>
              <a:t>informes</a:t>
            </a:r>
          </a:p>
          <a:p>
            <a:pPr algn="just"/>
            <a:endParaRPr lang="es-ES" dirty="0"/>
          </a:p>
          <a:p>
            <a:pPr algn="just"/>
            <a:r>
              <a:rPr lang="es-ES" dirty="0" smtClean="0"/>
              <a:t>En </a:t>
            </a:r>
            <a:r>
              <a:rPr lang="es-ES" dirty="0"/>
              <a:t>Psicología </a:t>
            </a:r>
            <a:r>
              <a:rPr lang="es-ES" dirty="0" smtClean="0"/>
              <a:t>Clínica, </a:t>
            </a:r>
            <a:r>
              <a:rPr lang="es-ES" dirty="0"/>
              <a:t>la observación directa en consulta es la más frecuente, aunque en población infantil o en contextos específicos la observación indirecta cobra especial relevancia</a:t>
            </a:r>
            <a:r>
              <a:rPr lang="es-ES" dirty="0" smtClean="0"/>
              <a:t>.</a:t>
            </a:r>
          </a:p>
          <a:p>
            <a:pPr algn="just"/>
            <a:endParaRPr lang="es-ES" dirty="0"/>
          </a:p>
          <a:p>
            <a:pPr algn="just"/>
            <a:r>
              <a:rPr lang="es-ES" b="1" dirty="0" smtClean="0"/>
              <a:t>Observación </a:t>
            </a:r>
            <a:r>
              <a:rPr lang="es-ES" b="1" dirty="0"/>
              <a:t>estructurada vs. no </a:t>
            </a:r>
            <a:r>
              <a:rPr lang="es-ES" b="1" dirty="0" smtClean="0"/>
              <a:t>estructurada</a:t>
            </a:r>
          </a:p>
          <a:p>
            <a:pPr algn="just"/>
            <a:endParaRPr lang="es-ES" dirty="0"/>
          </a:p>
          <a:p>
            <a:pPr marL="285750" indent="-285750" algn="just">
              <a:buFontTx/>
              <a:buChar char="-"/>
            </a:pPr>
            <a:r>
              <a:rPr lang="es-ES" dirty="0" smtClean="0"/>
              <a:t>Observación </a:t>
            </a:r>
            <a:r>
              <a:rPr lang="es-ES" dirty="0"/>
              <a:t>no estructurada: predominante en las fases iniciales de la evaluación. Permite una visión global y flexible del paciente</a:t>
            </a:r>
            <a:r>
              <a:rPr lang="es-ES" dirty="0" smtClean="0"/>
              <a:t>.</a:t>
            </a:r>
          </a:p>
          <a:p>
            <a:pPr marL="285750" indent="-285750" algn="just">
              <a:buFontTx/>
              <a:buChar char="-"/>
            </a:pPr>
            <a:r>
              <a:rPr lang="es-ES" dirty="0" smtClean="0"/>
              <a:t>Observación </a:t>
            </a:r>
            <a:r>
              <a:rPr lang="es-ES" dirty="0"/>
              <a:t>estructurada o sistemática: guiada por categorías previamente definidas (por ejemplo, frecuencia de conductas </a:t>
            </a:r>
            <a:r>
              <a:rPr lang="es-ES" dirty="0" err="1"/>
              <a:t>evitativas</a:t>
            </a:r>
            <a:r>
              <a:rPr lang="es-ES" dirty="0"/>
              <a:t>, latencia de respuesta, contacto ocular</a:t>
            </a:r>
            <a:r>
              <a:rPr lang="es-ES" dirty="0" smtClean="0"/>
              <a:t>).</a:t>
            </a:r>
          </a:p>
          <a:p>
            <a:pPr algn="just"/>
            <a:endParaRPr lang="es-ES" dirty="0"/>
          </a:p>
          <a:p>
            <a:pPr algn="just"/>
            <a:r>
              <a:rPr lang="es-ES" dirty="0" smtClean="0"/>
              <a:t>Ambas </a:t>
            </a:r>
            <a:r>
              <a:rPr lang="es-ES" dirty="0"/>
              <a:t>modalidades son complementarias y su uso depende del momento del proceso evaluativo y de los objetivos clínicos.</a:t>
            </a:r>
          </a:p>
        </p:txBody>
      </p:sp>
    </p:spTree>
    <p:extLst>
      <p:ext uri="{BB962C8B-B14F-4D97-AF65-F5344CB8AC3E}">
        <p14:creationId xmlns:p14="http://schemas.microsoft.com/office/powerpoint/2010/main" val="2935386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358165" cy="814899"/>
          </a:xfrm>
          <a:prstGeom prst="rect">
            <a:avLst/>
          </a:prstGeom>
        </p:spPr>
      </p:pic>
      <p:sp>
        <p:nvSpPr>
          <p:cNvPr id="2" name="Rectángulo 1"/>
          <p:cNvSpPr/>
          <p:nvPr/>
        </p:nvSpPr>
        <p:spPr>
          <a:xfrm>
            <a:off x="290286" y="117693"/>
            <a:ext cx="11713028" cy="6740307"/>
          </a:xfrm>
          <a:prstGeom prst="rect">
            <a:avLst/>
          </a:prstGeom>
        </p:spPr>
        <p:txBody>
          <a:bodyPr wrap="square">
            <a:spAutoFit/>
          </a:bodyPr>
          <a:lstStyle/>
          <a:p>
            <a:r>
              <a:rPr lang="es-ES" dirty="0" smtClean="0"/>
              <a:t>                                </a:t>
            </a:r>
            <a:r>
              <a:rPr lang="es-ES" b="1" dirty="0" smtClean="0"/>
              <a:t>     Dimensiones </a:t>
            </a:r>
            <a:r>
              <a:rPr lang="es-ES" b="1" dirty="0"/>
              <a:t>observables relevantes en evaluación </a:t>
            </a:r>
            <a:r>
              <a:rPr lang="es-ES" b="1" dirty="0" smtClean="0"/>
              <a:t>psicológica</a:t>
            </a:r>
          </a:p>
          <a:p>
            <a:endParaRPr lang="es-ES" dirty="0"/>
          </a:p>
          <a:p>
            <a:r>
              <a:rPr lang="es-ES" dirty="0" smtClean="0"/>
              <a:t>Durante </a:t>
            </a:r>
            <a:r>
              <a:rPr lang="es-ES" dirty="0"/>
              <a:t>la evaluación, el psicólogo observa múltiples dimensiones, entre las que destacan</a:t>
            </a:r>
            <a:r>
              <a:rPr lang="es-ES" dirty="0" smtClean="0"/>
              <a:t>:</a:t>
            </a:r>
          </a:p>
          <a:p>
            <a:endParaRPr lang="es-ES" dirty="0"/>
          </a:p>
          <a:p>
            <a:pPr marL="285750" indent="-285750">
              <a:buFontTx/>
              <a:buChar char="-"/>
            </a:pPr>
            <a:r>
              <a:rPr lang="es-ES" b="1" dirty="0" smtClean="0"/>
              <a:t>Conducta verbal: </a:t>
            </a:r>
          </a:p>
          <a:p>
            <a:r>
              <a:rPr lang="es-ES" dirty="0"/>
              <a:t>	</a:t>
            </a:r>
            <a:r>
              <a:rPr lang="es-ES" dirty="0" smtClean="0"/>
              <a:t>Fluidez </a:t>
            </a:r>
            <a:r>
              <a:rPr lang="es-ES" dirty="0"/>
              <a:t>y coherencia del discurso</a:t>
            </a:r>
            <a:r>
              <a:rPr lang="es-ES" dirty="0" smtClean="0"/>
              <a:t>.</a:t>
            </a:r>
          </a:p>
          <a:p>
            <a:r>
              <a:rPr lang="es-ES" dirty="0" smtClean="0"/>
              <a:t>	Velocidad </a:t>
            </a:r>
            <a:r>
              <a:rPr lang="es-ES" dirty="0"/>
              <a:t>y volumen del habla</a:t>
            </a:r>
            <a:r>
              <a:rPr lang="es-ES" dirty="0" smtClean="0"/>
              <a:t>.</a:t>
            </a:r>
          </a:p>
          <a:p>
            <a:r>
              <a:rPr lang="es-ES" dirty="0" smtClean="0"/>
              <a:t>	Contenido </a:t>
            </a:r>
            <a:r>
              <a:rPr lang="es-ES" dirty="0"/>
              <a:t>del lenguaje (</a:t>
            </a:r>
            <a:r>
              <a:rPr lang="es-ES" dirty="0" err="1"/>
              <a:t>rumiaciones</a:t>
            </a:r>
            <a:r>
              <a:rPr lang="es-ES" dirty="0"/>
              <a:t>, pensamiento dicotómico, ideas de pensamiento mágico</a:t>
            </a:r>
            <a:r>
              <a:rPr lang="es-ES" dirty="0" smtClean="0"/>
              <a:t>).</a:t>
            </a:r>
          </a:p>
          <a:p>
            <a:r>
              <a:rPr lang="es-ES" dirty="0" smtClean="0"/>
              <a:t>	Uso </a:t>
            </a:r>
            <a:r>
              <a:rPr lang="es-ES" dirty="0"/>
              <a:t>de silencios, evasiones o respuestas </a:t>
            </a:r>
            <a:r>
              <a:rPr lang="es-ES" dirty="0" smtClean="0"/>
              <a:t>tangenciales.</a:t>
            </a:r>
          </a:p>
          <a:p>
            <a:pPr marL="285750" indent="-285750">
              <a:buFontTx/>
              <a:buChar char="-"/>
            </a:pPr>
            <a:r>
              <a:rPr lang="es-ES" b="1" dirty="0" smtClean="0"/>
              <a:t>Conducta </a:t>
            </a:r>
            <a:r>
              <a:rPr lang="es-ES" b="1" dirty="0"/>
              <a:t>no </a:t>
            </a:r>
            <a:r>
              <a:rPr lang="es-ES" b="1" dirty="0" smtClean="0"/>
              <a:t>verbal:</a:t>
            </a:r>
          </a:p>
          <a:p>
            <a:r>
              <a:rPr lang="es-ES" dirty="0"/>
              <a:t>	</a:t>
            </a:r>
            <a:r>
              <a:rPr lang="es-ES" dirty="0" smtClean="0"/>
              <a:t>Postura </a:t>
            </a:r>
            <a:r>
              <a:rPr lang="es-ES" dirty="0"/>
              <a:t>corporal y movimientos</a:t>
            </a:r>
            <a:r>
              <a:rPr lang="es-ES" dirty="0" smtClean="0"/>
              <a:t>.</a:t>
            </a:r>
          </a:p>
          <a:p>
            <a:r>
              <a:rPr lang="es-ES" dirty="0"/>
              <a:t>	</a:t>
            </a:r>
            <a:r>
              <a:rPr lang="es-ES" dirty="0" smtClean="0"/>
              <a:t>Contacto </a:t>
            </a:r>
            <a:r>
              <a:rPr lang="es-ES" dirty="0"/>
              <a:t>ocular (evitación, hipervigilancia</a:t>
            </a:r>
            <a:r>
              <a:rPr lang="es-ES" dirty="0" smtClean="0"/>
              <a:t>).</a:t>
            </a:r>
          </a:p>
          <a:p>
            <a:r>
              <a:rPr lang="es-ES" dirty="0"/>
              <a:t>	</a:t>
            </a:r>
            <a:r>
              <a:rPr lang="es-ES" dirty="0" smtClean="0"/>
              <a:t>Expresión </a:t>
            </a:r>
            <a:r>
              <a:rPr lang="es-ES" dirty="0"/>
              <a:t>facial congruente o incongruente con el contenido verbal</a:t>
            </a:r>
            <a:r>
              <a:rPr lang="es-ES" dirty="0" smtClean="0"/>
              <a:t>.</a:t>
            </a:r>
          </a:p>
          <a:p>
            <a:r>
              <a:rPr lang="es-ES" dirty="0"/>
              <a:t>	</a:t>
            </a:r>
            <a:r>
              <a:rPr lang="es-ES" dirty="0" smtClean="0"/>
              <a:t>Tics</a:t>
            </a:r>
            <a:r>
              <a:rPr lang="es-ES" dirty="0"/>
              <a:t>, movimientos repetitivos o signos de agitación </a:t>
            </a:r>
            <a:r>
              <a:rPr lang="es-ES" dirty="0" smtClean="0"/>
              <a:t>psicomotora.</a:t>
            </a:r>
          </a:p>
          <a:p>
            <a:pPr marL="285750" indent="-285750">
              <a:buFontTx/>
              <a:buChar char="-"/>
            </a:pPr>
            <a:r>
              <a:rPr lang="es-ES" b="1" dirty="0" smtClean="0"/>
              <a:t>Expresión </a:t>
            </a:r>
            <a:r>
              <a:rPr lang="es-ES" b="1" dirty="0"/>
              <a:t>emocional </a:t>
            </a:r>
            <a:r>
              <a:rPr lang="es-ES" b="1" dirty="0" smtClean="0"/>
              <a:t>observable:</a:t>
            </a:r>
          </a:p>
          <a:p>
            <a:r>
              <a:rPr lang="es-ES" dirty="0"/>
              <a:t>	</a:t>
            </a:r>
            <a:r>
              <a:rPr lang="es-ES" dirty="0" smtClean="0"/>
              <a:t>Intensidad </a:t>
            </a:r>
            <a:r>
              <a:rPr lang="es-ES" dirty="0"/>
              <a:t>emocional</a:t>
            </a:r>
            <a:r>
              <a:rPr lang="es-ES" dirty="0" smtClean="0"/>
              <a:t>.</a:t>
            </a:r>
          </a:p>
          <a:p>
            <a:r>
              <a:rPr lang="es-ES" dirty="0"/>
              <a:t>	</a:t>
            </a:r>
            <a:r>
              <a:rPr lang="es-ES" dirty="0" smtClean="0"/>
              <a:t>Labilidad </a:t>
            </a:r>
            <a:r>
              <a:rPr lang="es-ES" dirty="0"/>
              <a:t>afectiva</a:t>
            </a:r>
            <a:r>
              <a:rPr lang="es-ES" dirty="0" smtClean="0"/>
              <a:t>.</a:t>
            </a:r>
          </a:p>
          <a:p>
            <a:r>
              <a:rPr lang="es-ES" dirty="0"/>
              <a:t>	</a:t>
            </a:r>
            <a:r>
              <a:rPr lang="es-ES" dirty="0" smtClean="0"/>
              <a:t>Embotamiento </a:t>
            </a:r>
            <a:r>
              <a:rPr lang="es-ES" dirty="0"/>
              <a:t>o restricción emocional</a:t>
            </a:r>
            <a:r>
              <a:rPr lang="es-ES" dirty="0" smtClean="0"/>
              <a:t>.</a:t>
            </a:r>
          </a:p>
          <a:p>
            <a:r>
              <a:rPr lang="es-ES" dirty="0"/>
              <a:t>	</a:t>
            </a:r>
            <a:r>
              <a:rPr lang="es-ES" dirty="0" smtClean="0"/>
              <a:t>Reactividad </a:t>
            </a:r>
            <a:r>
              <a:rPr lang="es-ES" dirty="0"/>
              <a:t>emocional ante determinados </a:t>
            </a:r>
            <a:r>
              <a:rPr lang="es-ES" dirty="0" smtClean="0"/>
              <a:t>temas.</a:t>
            </a:r>
          </a:p>
          <a:p>
            <a:pPr marL="285750" indent="-285750">
              <a:buFontTx/>
              <a:buChar char="-"/>
            </a:pPr>
            <a:r>
              <a:rPr lang="es-ES" b="1" dirty="0" smtClean="0"/>
              <a:t>Conductas </a:t>
            </a:r>
            <a:r>
              <a:rPr lang="es-ES" b="1" dirty="0"/>
              <a:t>de afrontamiento y </a:t>
            </a:r>
            <a:r>
              <a:rPr lang="es-ES" b="1" dirty="0" smtClean="0"/>
              <a:t>regulación:</a:t>
            </a:r>
          </a:p>
          <a:p>
            <a:r>
              <a:rPr lang="es-ES" dirty="0"/>
              <a:t>	</a:t>
            </a:r>
            <a:r>
              <a:rPr lang="es-ES" dirty="0" smtClean="0"/>
              <a:t>Estrategias </a:t>
            </a:r>
            <a:r>
              <a:rPr lang="es-ES" dirty="0"/>
              <a:t>de evitación</a:t>
            </a:r>
            <a:r>
              <a:rPr lang="es-ES" dirty="0" smtClean="0"/>
              <a:t>.</a:t>
            </a:r>
          </a:p>
          <a:p>
            <a:r>
              <a:rPr lang="es-ES" dirty="0"/>
              <a:t>	</a:t>
            </a:r>
            <a:r>
              <a:rPr lang="es-ES" dirty="0" smtClean="0"/>
              <a:t>Conductas </a:t>
            </a:r>
            <a:r>
              <a:rPr lang="es-ES" dirty="0"/>
              <a:t>de control o comprobación</a:t>
            </a:r>
            <a:r>
              <a:rPr lang="es-ES" dirty="0" smtClean="0"/>
              <a:t>.</a:t>
            </a:r>
          </a:p>
          <a:p>
            <a:r>
              <a:rPr lang="es-ES" dirty="0"/>
              <a:t>	</a:t>
            </a:r>
            <a:r>
              <a:rPr lang="es-ES" dirty="0" smtClean="0"/>
              <a:t>Dificultad </a:t>
            </a:r>
            <a:r>
              <a:rPr lang="es-ES" dirty="0"/>
              <a:t>para tolerar el malestar</a:t>
            </a:r>
            <a:r>
              <a:rPr lang="es-ES" dirty="0" smtClean="0"/>
              <a:t>.</a:t>
            </a:r>
          </a:p>
          <a:p>
            <a:r>
              <a:rPr lang="es-ES" dirty="0"/>
              <a:t>	</a:t>
            </a:r>
            <a:r>
              <a:rPr lang="es-ES" dirty="0" smtClean="0"/>
              <a:t>Necesidad </a:t>
            </a:r>
            <a:r>
              <a:rPr lang="es-ES" dirty="0"/>
              <a:t>de </a:t>
            </a:r>
            <a:r>
              <a:rPr lang="es-ES" dirty="0" err="1"/>
              <a:t>reassurance</a:t>
            </a:r>
            <a:r>
              <a:rPr lang="es-ES" dirty="0"/>
              <a:t> o validación constante.</a:t>
            </a:r>
          </a:p>
        </p:txBody>
      </p:sp>
    </p:spTree>
    <p:extLst>
      <p:ext uri="{BB962C8B-B14F-4D97-AF65-F5344CB8AC3E}">
        <p14:creationId xmlns:p14="http://schemas.microsoft.com/office/powerpoint/2010/main" val="31644902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170057" y="3664858"/>
            <a:ext cx="4847772" cy="254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262769"/>
            <a:ext cx="11851994" cy="3139321"/>
          </a:xfrm>
          <a:prstGeom prst="rect">
            <a:avLst/>
          </a:prstGeom>
        </p:spPr>
        <p:txBody>
          <a:bodyPr wrap="square">
            <a:spAutoFit/>
          </a:bodyPr>
          <a:lstStyle/>
          <a:p>
            <a:pPr algn="just"/>
            <a:r>
              <a:rPr lang="es-ES" b="1" dirty="0" smtClean="0"/>
              <a:t>                              Registro </a:t>
            </a:r>
            <a:r>
              <a:rPr lang="es-ES" b="1" dirty="0"/>
              <a:t>de la observación: de la percepción al dato </a:t>
            </a:r>
            <a:r>
              <a:rPr lang="es-ES" b="1" dirty="0" smtClean="0"/>
              <a:t>clínico</a:t>
            </a:r>
          </a:p>
          <a:p>
            <a:pPr algn="just"/>
            <a:endParaRPr lang="es-ES" dirty="0"/>
          </a:p>
          <a:p>
            <a:pPr algn="just"/>
            <a:r>
              <a:rPr lang="es-ES" dirty="0" smtClean="0"/>
              <a:t>Un </a:t>
            </a:r>
            <a:r>
              <a:rPr lang="es-ES" dirty="0"/>
              <a:t>aspecto clave es la </a:t>
            </a:r>
            <a:r>
              <a:rPr lang="es-ES" b="1" dirty="0"/>
              <a:t>transformación de la observación en información </a:t>
            </a:r>
            <a:r>
              <a:rPr lang="es-ES" dirty="0"/>
              <a:t>clínicamente útil. Para ello, el profesional debe</a:t>
            </a:r>
            <a:r>
              <a:rPr lang="es-ES" dirty="0" smtClean="0"/>
              <a:t>:</a:t>
            </a:r>
          </a:p>
          <a:p>
            <a:pPr algn="just"/>
            <a:endParaRPr lang="es-ES" dirty="0"/>
          </a:p>
          <a:p>
            <a:pPr marL="285750" indent="-285750" algn="just">
              <a:buFontTx/>
              <a:buChar char="-"/>
            </a:pPr>
            <a:r>
              <a:rPr lang="es-ES" dirty="0" smtClean="0"/>
              <a:t>Diferenciar </a:t>
            </a:r>
            <a:r>
              <a:rPr lang="es-ES" dirty="0"/>
              <a:t>entre descripción (lo observable) e inferencia (la interpretación</a:t>
            </a:r>
            <a:r>
              <a:rPr lang="es-ES" dirty="0" smtClean="0"/>
              <a:t>).</a:t>
            </a:r>
          </a:p>
          <a:p>
            <a:pPr marL="285750" indent="-285750" algn="just">
              <a:buFontTx/>
              <a:buChar char="-"/>
            </a:pPr>
            <a:r>
              <a:rPr lang="es-ES" dirty="0" smtClean="0"/>
              <a:t>Utilizar </a:t>
            </a:r>
            <a:r>
              <a:rPr lang="es-ES" dirty="0"/>
              <a:t>un lenguaje técnico, preciso y no valorativo</a:t>
            </a:r>
            <a:r>
              <a:rPr lang="es-ES" dirty="0" smtClean="0"/>
              <a:t>.</a:t>
            </a:r>
          </a:p>
          <a:p>
            <a:pPr marL="285750" indent="-285750" algn="just">
              <a:buFontTx/>
              <a:buChar char="-"/>
            </a:pPr>
            <a:r>
              <a:rPr lang="es-ES" dirty="0" smtClean="0"/>
              <a:t>Registrar </a:t>
            </a:r>
            <a:r>
              <a:rPr lang="es-ES" dirty="0"/>
              <a:t>la conducta en términos funcionales cuando sea posible (antecedentes, conducta, consecuencias</a:t>
            </a:r>
            <a:r>
              <a:rPr lang="es-ES" dirty="0" smtClean="0"/>
              <a:t>).</a:t>
            </a:r>
          </a:p>
          <a:p>
            <a:pPr marL="285750" indent="-285750" algn="just">
              <a:buFontTx/>
              <a:buChar char="-"/>
            </a:pPr>
            <a:endParaRPr lang="es-ES" dirty="0"/>
          </a:p>
          <a:p>
            <a:pPr algn="just"/>
            <a:r>
              <a:rPr lang="es-ES" dirty="0" smtClean="0"/>
              <a:t>Ejemplo:</a:t>
            </a:r>
          </a:p>
          <a:p>
            <a:pPr algn="just"/>
            <a:r>
              <a:rPr lang="es-ES" dirty="0" smtClean="0"/>
              <a:t>Descripción</a:t>
            </a:r>
            <a:r>
              <a:rPr lang="es-ES" dirty="0"/>
              <a:t>: “Durante la entrevista evita el contacto ocular y responde con latencias prolongadas</a:t>
            </a:r>
            <a:r>
              <a:rPr lang="es-ES" dirty="0" smtClean="0"/>
              <a:t>”.</a:t>
            </a:r>
          </a:p>
          <a:p>
            <a:pPr algn="just"/>
            <a:r>
              <a:rPr lang="es-ES" dirty="0" smtClean="0"/>
              <a:t>Inferencia </a:t>
            </a:r>
            <a:r>
              <a:rPr lang="es-ES" dirty="0"/>
              <a:t>(hipótesis): “Posible ansiedad social o elevado nivel de activación ansiosa</a:t>
            </a:r>
          </a:p>
        </p:txBody>
      </p:sp>
      <p:sp>
        <p:nvSpPr>
          <p:cNvPr id="3" name="Rectángulo 2"/>
          <p:cNvSpPr/>
          <p:nvPr/>
        </p:nvSpPr>
        <p:spPr>
          <a:xfrm>
            <a:off x="165835" y="3664858"/>
            <a:ext cx="11750394" cy="2862322"/>
          </a:xfrm>
          <a:prstGeom prst="rect">
            <a:avLst/>
          </a:prstGeom>
        </p:spPr>
        <p:txBody>
          <a:bodyPr wrap="square">
            <a:spAutoFit/>
          </a:bodyPr>
          <a:lstStyle/>
          <a:p>
            <a:r>
              <a:rPr lang="es-ES" dirty="0" smtClean="0"/>
              <a:t>                               </a:t>
            </a:r>
            <a:r>
              <a:rPr lang="es-ES" b="1" dirty="0" smtClean="0"/>
              <a:t>Sesgos </a:t>
            </a:r>
            <a:r>
              <a:rPr lang="es-ES" b="1" dirty="0"/>
              <a:t>y limitaciones de la observación </a:t>
            </a:r>
            <a:r>
              <a:rPr lang="es-ES" b="1" dirty="0" smtClean="0"/>
              <a:t>clínica</a:t>
            </a:r>
          </a:p>
          <a:p>
            <a:endParaRPr lang="es-ES" dirty="0"/>
          </a:p>
          <a:p>
            <a:r>
              <a:rPr lang="es-ES" dirty="0" smtClean="0"/>
              <a:t>La </a:t>
            </a:r>
            <a:r>
              <a:rPr lang="es-ES" dirty="0"/>
              <a:t>observación no está exenta de limitaciones</a:t>
            </a:r>
            <a:r>
              <a:rPr lang="es-ES" dirty="0" smtClean="0"/>
              <a:t>:</a:t>
            </a:r>
          </a:p>
          <a:p>
            <a:endParaRPr lang="es-ES" dirty="0"/>
          </a:p>
          <a:p>
            <a:pPr marL="285750" indent="-285750">
              <a:buFontTx/>
              <a:buChar char="-"/>
            </a:pPr>
            <a:r>
              <a:rPr lang="es-ES" dirty="0" smtClean="0"/>
              <a:t>Efecto </a:t>
            </a:r>
            <a:r>
              <a:rPr lang="es-ES" dirty="0" err="1"/>
              <a:t>halo.Sesgo</a:t>
            </a:r>
            <a:r>
              <a:rPr lang="es-ES" dirty="0"/>
              <a:t> de confirmación</a:t>
            </a:r>
            <a:r>
              <a:rPr lang="es-ES" dirty="0" smtClean="0"/>
              <a:t>.</a:t>
            </a:r>
          </a:p>
          <a:p>
            <a:pPr marL="285750" indent="-285750">
              <a:buFontTx/>
              <a:buChar char="-"/>
            </a:pPr>
            <a:r>
              <a:rPr lang="es-ES" dirty="0" smtClean="0"/>
              <a:t>Influencia </a:t>
            </a:r>
            <a:r>
              <a:rPr lang="es-ES" dirty="0"/>
              <a:t>de expectativas diagnósticas previas</a:t>
            </a:r>
            <a:r>
              <a:rPr lang="es-ES" dirty="0" smtClean="0"/>
              <a:t>.</a:t>
            </a:r>
          </a:p>
          <a:p>
            <a:pPr marL="285750" indent="-285750">
              <a:buFontTx/>
              <a:buChar char="-"/>
            </a:pPr>
            <a:r>
              <a:rPr lang="es-ES" dirty="0" smtClean="0"/>
              <a:t>Reactividad </a:t>
            </a:r>
            <a:r>
              <a:rPr lang="es-ES" dirty="0"/>
              <a:t>del paciente al saberse </a:t>
            </a:r>
            <a:r>
              <a:rPr lang="es-ES" dirty="0" smtClean="0"/>
              <a:t>observado.</a:t>
            </a:r>
          </a:p>
          <a:p>
            <a:endParaRPr lang="es-ES" dirty="0"/>
          </a:p>
          <a:p>
            <a:r>
              <a:rPr lang="es-ES" dirty="0" smtClean="0"/>
              <a:t>Por </a:t>
            </a:r>
            <a:r>
              <a:rPr lang="es-ES" dirty="0"/>
              <a:t>ello, la observación debe integrarse siempre con otras técnicas y </a:t>
            </a:r>
            <a:endParaRPr lang="es-ES" dirty="0" smtClean="0"/>
          </a:p>
          <a:p>
            <a:r>
              <a:rPr lang="es-ES" dirty="0" smtClean="0"/>
              <a:t>someterse </a:t>
            </a:r>
            <a:r>
              <a:rPr lang="es-ES" dirty="0"/>
              <a:t>a un proceso de contraste y triangulación de la información.</a:t>
            </a:r>
          </a:p>
        </p:txBody>
      </p:sp>
      <p:sp>
        <p:nvSpPr>
          <p:cNvPr id="4" name="Rectángulo 3"/>
          <p:cNvSpPr/>
          <p:nvPr/>
        </p:nvSpPr>
        <p:spPr>
          <a:xfrm>
            <a:off x="7199086" y="3641577"/>
            <a:ext cx="4818743" cy="2585323"/>
          </a:xfrm>
          <a:prstGeom prst="rect">
            <a:avLst/>
          </a:prstGeom>
        </p:spPr>
        <p:txBody>
          <a:bodyPr wrap="square">
            <a:spAutoFit/>
          </a:bodyPr>
          <a:lstStyle/>
          <a:p>
            <a:pPr algn="just"/>
            <a:r>
              <a:rPr lang="es-ES" dirty="0">
                <a:solidFill>
                  <a:schemeClr val="bg1"/>
                </a:solidFill>
              </a:rPr>
              <a:t>En síntesis, la observación en la evaluación psicológica </a:t>
            </a:r>
            <a:r>
              <a:rPr lang="es-ES" b="1" dirty="0">
                <a:solidFill>
                  <a:schemeClr val="bg1"/>
                </a:solidFill>
              </a:rPr>
              <a:t>no es un elemento accesorio, sino una competencia clínica fundamental del </a:t>
            </a:r>
            <a:r>
              <a:rPr lang="es-ES" b="1" dirty="0" smtClean="0">
                <a:solidFill>
                  <a:schemeClr val="bg1"/>
                </a:solidFill>
              </a:rPr>
              <a:t>psicólogo</a:t>
            </a:r>
            <a:r>
              <a:rPr lang="es-ES" dirty="0" smtClean="0">
                <a:solidFill>
                  <a:schemeClr val="bg1"/>
                </a:solidFill>
              </a:rPr>
              <a:t>. </a:t>
            </a:r>
            <a:r>
              <a:rPr lang="es-ES" dirty="0">
                <a:solidFill>
                  <a:schemeClr val="bg1"/>
                </a:solidFill>
              </a:rPr>
              <a:t>Su correcta aplicación exige formación, </a:t>
            </a:r>
            <a:r>
              <a:rPr lang="es-ES" b="1" dirty="0">
                <a:solidFill>
                  <a:schemeClr val="bg1"/>
                </a:solidFill>
              </a:rPr>
              <a:t>práctica reflexiva y una actitud crítica </a:t>
            </a:r>
            <a:r>
              <a:rPr lang="es-ES" dirty="0">
                <a:solidFill>
                  <a:schemeClr val="bg1"/>
                </a:solidFill>
              </a:rPr>
              <a:t>constante, permitiendo captar la complejidad del paciente más allá de los datos explícitos y contribuyendo decisivamente a una evaluación rigurosa, ética y eficaz.</a:t>
            </a:r>
          </a:p>
        </p:txBody>
      </p:sp>
    </p:spTree>
    <p:extLst>
      <p:ext uri="{BB962C8B-B14F-4D97-AF65-F5344CB8AC3E}">
        <p14:creationId xmlns:p14="http://schemas.microsoft.com/office/powerpoint/2010/main" val="23986436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199801"/>
            <a:ext cx="11881022" cy="4801314"/>
          </a:xfrm>
          <a:prstGeom prst="rect">
            <a:avLst/>
          </a:prstGeom>
        </p:spPr>
        <p:txBody>
          <a:bodyPr wrap="square">
            <a:spAutoFit/>
          </a:bodyPr>
          <a:lstStyle/>
          <a:p>
            <a:pPr algn="just"/>
            <a:r>
              <a:rPr lang="es-ES" dirty="0" smtClean="0"/>
              <a:t>                                      </a:t>
            </a:r>
            <a:r>
              <a:rPr lang="es-ES" b="1" dirty="0" smtClean="0"/>
              <a:t>Ejemplos </a:t>
            </a:r>
            <a:r>
              <a:rPr lang="es-ES" b="1" dirty="0"/>
              <a:t>clínicos de observación en evaluación </a:t>
            </a:r>
            <a:r>
              <a:rPr lang="es-ES" b="1" dirty="0" smtClean="0"/>
              <a:t>psicológica</a:t>
            </a:r>
          </a:p>
          <a:p>
            <a:pPr algn="just"/>
            <a:endParaRPr lang="es-ES" dirty="0"/>
          </a:p>
          <a:p>
            <a:pPr algn="just"/>
            <a:r>
              <a:rPr lang="es-ES" b="1" dirty="0" smtClean="0"/>
              <a:t>Ejemplo </a:t>
            </a:r>
            <a:r>
              <a:rPr lang="es-ES" b="1" dirty="0"/>
              <a:t>1. Descripción objetiva del </a:t>
            </a:r>
            <a:r>
              <a:rPr lang="es-ES" b="1" dirty="0" smtClean="0"/>
              <a:t>comportamiento</a:t>
            </a:r>
          </a:p>
          <a:p>
            <a:pPr marL="285750" indent="-285750" algn="just">
              <a:buFontTx/>
              <a:buChar char="-"/>
            </a:pPr>
            <a:r>
              <a:rPr lang="es-ES" dirty="0" smtClean="0"/>
              <a:t>Contexto</a:t>
            </a:r>
            <a:r>
              <a:rPr lang="es-ES" dirty="0"/>
              <a:t>: Primera entrevista de evaluación</a:t>
            </a:r>
            <a:r>
              <a:rPr lang="es-ES" dirty="0" smtClean="0"/>
              <a:t>.</a:t>
            </a:r>
          </a:p>
          <a:p>
            <a:pPr marL="285750" indent="-285750" algn="just">
              <a:buFontTx/>
              <a:buChar char="-"/>
            </a:pPr>
            <a:r>
              <a:rPr lang="es-ES" dirty="0" smtClean="0"/>
              <a:t>Observación</a:t>
            </a:r>
            <a:r>
              <a:rPr lang="es-ES" dirty="0"/>
              <a:t>: El paciente responde con frases breves, mantiene la mirada baja la mayor parte del tiempo y presenta latencias de respuesta prolongadas ante preguntas abiertas</a:t>
            </a:r>
            <a:r>
              <a:rPr lang="es-ES" dirty="0" smtClean="0"/>
              <a:t>.</a:t>
            </a:r>
          </a:p>
          <a:p>
            <a:pPr marL="285750" indent="-285750" algn="just">
              <a:buFontTx/>
              <a:buChar char="-"/>
            </a:pPr>
            <a:r>
              <a:rPr lang="es-ES" dirty="0" smtClean="0"/>
              <a:t>Objetivo teórico del caso: </a:t>
            </a:r>
            <a:r>
              <a:rPr lang="es-ES" dirty="0"/>
              <a:t>Descripción sistemática del comportamiento observable</a:t>
            </a:r>
            <a:r>
              <a:rPr lang="es-ES" dirty="0" smtClean="0"/>
              <a:t>.</a:t>
            </a:r>
          </a:p>
          <a:p>
            <a:pPr marL="285750" indent="-285750" algn="just">
              <a:buFontTx/>
              <a:buChar char="-"/>
            </a:pPr>
            <a:r>
              <a:rPr lang="es-ES" dirty="0" smtClean="0"/>
              <a:t>Hipótesis </a:t>
            </a:r>
            <a:r>
              <a:rPr lang="es-ES" dirty="0"/>
              <a:t>clínica: Posible ansiedad elevada en contexto interpersonal o estilo comunicativo inhibido. </a:t>
            </a:r>
            <a:endParaRPr lang="es-ES" dirty="0" smtClean="0"/>
          </a:p>
          <a:p>
            <a:pPr marL="285750" indent="-285750" algn="just">
              <a:buFontTx/>
              <a:buChar char="-"/>
            </a:pPr>
            <a:r>
              <a:rPr lang="es-ES" dirty="0" smtClean="0"/>
              <a:t>Hipótesis </a:t>
            </a:r>
            <a:r>
              <a:rPr lang="es-ES" dirty="0"/>
              <a:t>provisional pendiente de contraste</a:t>
            </a:r>
            <a:r>
              <a:rPr lang="es-ES" dirty="0" smtClean="0"/>
              <a:t>.</a:t>
            </a:r>
          </a:p>
          <a:p>
            <a:pPr marL="285750" indent="-285750" algn="just">
              <a:buFontTx/>
              <a:buChar char="-"/>
            </a:pPr>
            <a:endParaRPr lang="es-ES" dirty="0"/>
          </a:p>
          <a:p>
            <a:pPr marL="285750" indent="-285750" algn="just">
              <a:buFontTx/>
              <a:buChar char="-"/>
            </a:pPr>
            <a:endParaRPr lang="es-ES" dirty="0" smtClean="0"/>
          </a:p>
          <a:p>
            <a:pPr algn="just"/>
            <a:r>
              <a:rPr lang="es-ES" b="1" dirty="0" smtClean="0"/>
              <a:t>Ejemplo </a:t>
            </a:r>
            <a:r>
              <a:rPr lang="es-ES" b="1" dirty="0"/>
              <a:t>2. Identificación de patrones </a:t>
            </a:r>
            <a:r>
              <a:rPr lang="es-ES" b="1" dirty="0" smtClean="0"/>
              <a:t>conductuales</a:t>
            </a:r>
          </a:p>
          <a:p>
            <a:pPr marL="285750" indent="-285750" algn="just">
              <a:buFontTx/>
              <a:buChar char="-"/>
            </a:pPr>
            <a:r>
              <a:rPr lang="es-ES" dirty="0" smtClean="0"/>
              <a:t>Contexto</a:t>
            </a:r>
            <a:r>
              <a:rPr lang="es-ES" dirty="0"/>
              <a:t>: Segunda sesión de </a:t>
            </a:r>
            <a:r>
              <a:rPr lang="es-ES" dirty="0" smtClean="0"/>
              <a:t>evaluación.</a:t>
            </a:r>
          </a:p>
          <a:p>
            <a:pPr marL="285750" indent="-285750" algn="just">
              <a:buFontTx/>
              <a:buChar char="-"/>
            </a:pPr>
            <a:r>
              <a:rPr lang="es-ES" dirty="0" smtClean="0"/>
              <a:t>Observación</a:t>
            </a:r>
            <a:r>
              <a:rPr lang="es-ES" dirty="0"/>
              <a:t>: Ante preguntas relacionadas con el ámbito laboral, el paciente cambia de tema de forma reiterada, minimiza la importancia de los conflictos y presenta conductas de evitación (mirar el reloj, suspirar, mover las piernas</a:t>
            </a:r>
            <a:r>
              <a:rPr lang="es-ES" dirty="0" smtClean="0"/>
              <a:t>).</a:t>
            </a:r>
          </a:p>
          <a:p>
            <a:pPr marL="285750" indent="-285750" algn="just">
              <a:buFontTx/>
              <a:buChar char="-"/>
            </a:pPr>
            <a:r>
              <a:rPr lang="es-ES" dirty="0" smtClean="0"/>
              <a:t>Objetivo </a:t>
            </a:r>
            <a:r>
              <a:rPr lang="es-ES" dirty="0"/>
              <a:t>teórico del </a:t>
            </a:r>
            <a:r>
              <a:rPr lang="es-ES" dirty="0" smtClean="0"/>
              <a:t>caso: </a:t>
            </a:r>
            <a:r>
              <a:rPr lang="es-ES" dirty="0"/>
              <a:t>Identificación de patrones conductuales relevantes</a:t>
            </a:r>
            <a:r>
              <a:rPr lang="es-ES" dirty="0" smtClean="0"/>
              <a:t>.</a:t>
            </a:r>
          </a:p>
          <a:p>
            <a:pPr marL="285750" indent="-285750" algn="just">
              <a:buFontTx/>
              <a:buChar char="-"/>
            </a:pPr>
            <a:r>
              <a:rPr lang="es-ES" dirty="0" smtClean="0"/>
              <a:t>Hipótesis </a:t>
            </a:r>
            <a:r>
              <a:rPr lang="es-ES" dirty="0"/>
              <a:t>clínica: Estrategia de evitación cognitivo-conductual ante estímulos emocionalmente activadores.</a:t>
            </a:r>
          </a:p>
        </p:txBody>
      </p:sp>
    </p:spTree>
    <p:extLst>
      <p:ext uri="{BB962C8B-B14F-4D97-AF65-F5344CB8AC3E}">
        <p14:creationId xmlns:p14="http://schemas.microsoft.com/office/powerpoint/2010/main" val="9834952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6" name="Rectángulo 5"/>
          <p:cNvSpPr/>
          <p:nvPr/>
        </p:nvSpPr>
        <p:spPr>
          <a:xfrm>
            <a:off x="165835" y="924629"/>
            <a:ext cx="11881022" cy="3693319"/>
          </a:xfrm>
          <a:prstGeom prst="rect">
            <a:avLst/>
          </a:prstGeom>
        </p:spPr>
        <p:txBody>
          <a:bodyPr wrap="square">
            <a:spAutoFit/>
          </a:bodyPr>
          <a:lstStyle/>
          <a:p>
            <a:r>
              <a:rPr lang="es-ES" b="1" dirty="0"/>
              <a:t>Ejemplo 3. Detección de indicadores emocionales </a:t>
            </a:r>
            <a:r>
              <a:rPr lang="es-ES" b="1" dirty="0" smtClean="0"/>
              <a:t>implícitos</a:t>
            </a:r>
          </a:p>
          <a:p>
            <a:pPr marL="285750" indent="-285750">
              <a:buFontTx/>
              <a:buChar char="-"/>
            </a:pPr>
            <a:r>
              <a:rPr lang="es-ES" dirty="0" smtClean="0"/>
              <a:t>Contexto</a:t>
            </a:r>
            <a:r>
              <a:rPr lang="es-ES" dirty="0"/>
              <a:t>: Exploración de acontecimientos vitales </a:t>
            </a:r>
            <a:r>
              <a:rPr lang="es-ES" dirty="0" smtClean="0"/>
              <a:t>recientes.</a:t>
            </a:r>
          </a:p>
          <a:p>
            <a:pPr marL="285750" indent="-285750">
              <a:buFontTx/>
              <a:buChar char="-"/>
            </a:pPr>
            <a:r>
              <a:rPr lang="es-ES" dirty="0" smtClean="0"/>
              <a:t>Observación</a:t>
            </a:r>
            <a:r>
              <a:rPr lang="es-ES" dirty="0"/>
              <a:t>: El paciente relata un evento potencialmente traumático con tono de voz monótono y ausencia de expresión facial congruente, sin signos aparentes de activación </a:t>
            </a:r>
            <a:r>
              <a:rPr lang="es-ES" dirty="0" smtClean="0"/>
              <a:t>emocional.</a:t>
            </a:r>
          </a:p>
          <a:p>
            <a:pPr marL="285750" indent="-285750">
              <a:buFontTx/>
              <a:buChar char="-"/>
            </a:pPr>
            <a:r>
              <a:rPr lang="es-ES" dirty="0" smtClean="0"/>
              <a:t>Objetivo </a:t>
            </a:r>
            <a:r>
              <a:rPr lang="es-ES" dirty="0"/>
              <a:t>teórico del </a:t>
            </a:r>
            <a:r>
              <a:rPr lang="es-ES" dirty="0" smtClean="0"/>
              <a:t>caso: </a:t>
            </a:r>
            <a:r>
              <a:rPr lang="es-ES" dirty="0"/>
              <a:t>Detección de indicadores emocionales no </a:t>
            </a:r>
            <a:r>
              <a:rPr lang="es-ES" dirty="0" smtClean="0"/>
              <a:t>explícitos.</a:t>
            </a:r>
          </a:p>
          <a:p>
            <a:pPr marL="285750" indent="-285750">
              <a:buFontTx/>
              <a:buChar char="-"/>
            </a:pPr>
            <a:r>
              <a:rPr lang="es-ES" dirty="0" smtClean="0"/>
              <a:t>Hipótesis </a:t>
            </a:r>
            <a:r>
              <a:rPr lang="es-ES" dirty="0"/>
              <a:t>clínica: Posible embotamiento afectivo o mecanismo de desconexión emocional</a:t>
            </a:r>
            <a:r>
              <a:rPr lang="es-ES" dirty="0" smtClean="0"/>
              <a:t>.</a:t>
            </a:r>
          </a:p>
          <a:p>
            <a:endParaRPr lang="es-ES" dirty="0"/>
          </a:p>
          <a:p>
            <a:r>
              <a:rPr lang="es-ES" b="1" dirty="0" smtClean="0"/>
              <a:t>Ejemplo </a:t>
            </a:r>
            <a:r>
              <a:rPr lang="es-ES" b="1" dirty="0"/>
              <a:t>4. Contraste entre discurso y </a:t>
            </a:r>
            <a:r>
              <a:rPr lang="es-ES" b="1" dirty="0" smtClean="0"/>
              <a:t>conducta</a:t>
            </a:r>
          </a:p>
          <a:p>
            <a:pPr marL="285750" indent="-285750">
              <a:buFontTx/>
              <a:buChar char="-"/>
            </a:pPr>
            <a:r>
              <a:rPr lang="es-ES" dirty="0" smtClean="0"/>
              <a:t>Contexto</a:t>
            </a:r>
            <a:r>
              <a:rPr lang="es-ES" dirty="0"/>
              <a:t>: Evaluación de habilidades sociales</a:t>
            </a:r>
            <a:r>
              <a:rPr lang="es-ES" dirty="0" smtClean="0"/>
              <a:t>.</a:t>
            </a:r>
          </a:p>
          <a:p>
            <a:pPr marL="285750" indent="-285750">
              <a:buFontTx/>
              <a:buChar char="-"/>
            </a:pPr>
            <a:r>
              <a:rPr lang="es-ES" dirty="0" smtClean="0"/>
              <a:t>Observación</a:t>
            </a:r>
            <a:r>
              <a:rPr lang="es-ES" dirty="0"/>
              <a:t>: El paciente afirma sentirse cómodo en situaciones sociales, pero durante la entrevista evita el contacto ocular, muestra rigidez postural y responde de forma defensiva a preguntas interpersonales</a:t>
            </a:r>
            <a:r>
              <a:rPr lang="es-ES" dirty="0" smtClean="0"/>
              <a:t>.</a:t>
            </a:r>
          </a:p>
          <a:p>
            <a:pPr marL="285750" indent="-285750">
              <a:buFontTx/>
              <a:buChar char="-"/>
            </a:pPr>
            <a:r>
              <a:rPr lang="es-ES" dirty="0" smtClean="0"/>
              <a:t>Objetivo </a:t>
            </a:r>
            <a:r>
              <a:rPr lang="es-ES" dirty="0"/>
              <a:t>teórico del </a:t>
            </a:r>
            <a:r>
              <a:rPr lang="es-ES" dirty="0" smtClean="0"/>
              <a:t>caso: </a:t>
            </a:r>
            <a:r>
              <a:rPr lang="es-ES" dirty="0"/>
              <a:t>Contraste entre </a:t>
            </a:r>
            <a:r>
              <a:rPr lang="es-ES" dirty="0" err="1"/>
              <a:t>autoinforme</a:t>
            </a:r>
            <a:r>
              <a:rPr lang="es-ES" dirty="0"/>
              <a:t> y conducta observable</a:t>
            </a:r>
            <a:r>
              <a:rPr lang="es-ES" dirty="0" smtClean="0"/>
              <a:t>.</a:t>
            </a:r>
          </a:p>
          <a:p>
            <a:pPr marL="285750" indent="-285750">
              <a:buFontTx/>
              <a:buChar char="-"/>
            </a:pPr>
            <a:r>
              <a:rPr lang="es-ES" dirty="0" smtClean="0"/>
              <a:t>Hipótesis </a:t>
            </a:r>
            <a:r>
              <a:rPr lang="es-ES" dirty="0"/>
              <a:t>clínica: Posible infravaloración del malestar social o sesgo de deseabilidad social</a:t>
            </a:r>
          </a:p>
        </p:txBody>
      </p:sp>
    </p:spTree>
    <p:extLst>
      <p:ext uri="{BB962C8B-B14F-4D97-AF65-F5344CB8AC3E}">
        <p14:creationId xmlns:p14="http://schemas.microsoft.com/office/powerpoint/2010/main" val="6409987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2176337" y="171196"/>
            <a:ext cx="3257110" cy="369332"/>
          </a:xfrm>
          <a:prstGeom prst="rect">
            <a:avLst/>
          </a:prstGeom>
        </p:spPr>
        <p:txBody>
          <a:bodyPr wrap="none">
            <a:spAutoFit/>
          </a:bodyPr>
          <a:lstStyle/>
          <a:p>
            <a:r>
              <a:rPr lang="es-ES" b="1" dirty="0" smtClean="0"/>
              <a:t>EVALUACIÓN PSICOFISIOLÓGICA</a:t>
            </a:r>
            <a:endParaRPr lang="es-ES" b="1" dirty="0" smtClean="0"/>
          </a:p>
        </p:txBody>
      </p:sp>
      <p:sp>
        <p:nvSpPr>
          <p:cNvPr id="2" name="Rectángulo 1"/>
          <p:cNvSpPr/>
          <p:nvPr/>
        </p:nvSpPr>
        <p:spPr>
          <a:xfrm>
            <a:off x="275770" y="924629"/>
            <a:ext cx="11814629" cy="5078313"/>
          </a:xfrm>
          <a:prstGeom prst="rect">
            <a:avLst/>
          </a:prstGeom>
        </p:spPr>
        <p:txBody>
          <a:bodyPr wrap="square">
            <a:spAutoFit/>
          </a:bodyPr>
          <a:lstStyle/>
          <a:p>
            <a:pPr algn="just"/>
            <a:r>
              <a:rPr lang="es-ES" dirty="0"/>
              <a:t>La evaluación psicofisiológica es una herramienta fundamental en el diagnóstico psicológico clínico, especialmente para medir los componentes biológicos de las emociones y los trastornos de ansiedad. Se integra dentro del modelo del </a:t>
            </a:r>
            <a:r>
              <a:rPr lang="es-ES" b="1" dirty="0" smtClean="0"/>
              <a:t>TRIPLE SISTEMA DE RESPUESTA DE LANG</a:t>
            </a:r>
            <a:r>
              <a:rPr lang="es-ES" dirty="0" smtClean="0"/>
              <a:t>, </a:t>
            </a:r>
            <a:r>
              <a:rPr lang="es-ES" dirty="0"/>
              <a:t>el cual propone que la ansiedad se manifiesta a través de tres canales distintos: cognitivo, conductual (o motor) y fisiológico. </a:t>
            </a:r>
            <a:endParaRPr lang="es-ES" dirty="0" smtClean="0"/>
          </a:p>
          <a:p>
            <a:pPr algn="just"/>
            <a:endParaRPr lang="es-ES" dirty="0"/>
          </a:p>
          <a:p>
            <a:pPr algn="just"/>
            <a:r>
              <a:rPr lang="es-ES" b="1" dirty="0"/>
              <a:t>Componentes del Triple Sistema de </a:t>
            </a:r>
            <a:r>
              <a:rPr lang="es-ES" b="1" dirty="0" smtClean="0"/>
              <a:t>Respuesta</a:t>
            </a:r>
          </a:p>
          <a:p>
            <a:pPr algn="just"/>
            <a:endParaRPr lang="es-ES" b="1" dirty="0"/>
          </a:p>
          <a:p>
            <a:pPr algn="just"/>
            <a:r>
              <a:rPr lang="es-ES" dirty="0" smtClean="0"/>
              <a:t>- Cognitivo/Subjetivo</a:t>
            </a:r>
            <a:r>
              <a:rPr lang="es-ES" dirty="0"/>
              <a:t>: Pensamientos, imágenes, sensaciones de miedo, pensamientos catastróficos.</a:t>
            </a:r>
          </a:p>
          <a:p>
            <a:pPr algn="just"/>
            <a:r>
              <a:rPr lang="es-ES" dirty="0" smtClean="0"/>
              <a:t>- Motor/Conductual</a:t>
            </a:r>
            <a:r>
              <a:rPr lang="es-ES" dirty="0"/>
              <a:t>: Evitación, escape, agitación motora.</a:t>
            </a:r>
          </a:p>
          <a:p>
            <a:pPr marL="285750" indent="-285750" algn="just">
              <a:buFontTx/>
              <a:buChar char="-"/>
            </a:pPr>
            <a:r>
              <a:rPr lang="es-ES" dirty="0" smtClean="0"/>
              <a:t>Fisiológico/Psicofisiológico</a:t>
            </a:r>
            <a:r>
              <a:rPr lang="es-ES" dirty="0"/>
              <a:t>: Activación del sistema nervioso autónomo: taquicardia, sudoración, tensión muscular, cambios respiratorios. </a:t>
            </a:r>
            <a:endParaRPr lang="es-ES" dirty="0" smtClean="0"/>
          </a:p>
          <a:p>
            <a:pPr marL="285750" indent="-285750" algn="just">
              <a:buFontTx/>
              <a:buChar char="-"/>
            </a:pPr>
            <a:endParaRPr lang="es-ES" dirty="0"/>
          </a:p>
          <a:p>
            <a:pPr algn="just"/>
            <a:r>
              <a:rPr lang="es-ES" dirty="0"/>
              <a:t>La evaluación conjunta de estos tres sistemas permite un perfil diagnóstico preciso y facilita el diseño de intervenciones terapéuticas, especialmente para medir la eficacia del </a:t>
            </a:r>
            <a:r>
              <a:rPr lang="es-ES" dirty="0" smtClean="0"/>
              <a:t>tratamiento.</a:t>
            </a:r>
          </a:p>
          <a:p>
            <a:pPr algn="just"/>
            <a:endParaRPr lang="es-ES" dirty="0"/>
          </a:p>
          <a:p>
            <a:pPr algn="just"/>
            <a:endParaRPr lang="es-ES" dirty="0" smtClean="0"/>
          </a:p>
          <a:p>
            <a:pPr algn="just"/>
            <a:r>
              <a:rPr lang="es-ES" dirty="0" smtClean="0"/>
              <a:t>Para saber más del triple sistema de respuesta:</a:t>
            </a:r>
          </a:p>
          <a:p>
            <a:pPr algn="just"/>
            <a:r>
              <a:rPr lang="es-ES" dirty="0"/>
              <a:t>https://rua.ua.es/server/api/core/bitstreams/5b39047a-7a9c-4f31-8eef-b02688030114/content</a:t>
            </a:r>
          </a:p>
        </p:txBody>
      </p:sp>
    </p:spTree>
    <p:extLst>
      <p:ext uri="{BB962C8B-B14F-4D97-AF65-F5344CB8AC3E}">
        <p14:creationId xmlns:p14="http://schemas.microsoft.com/office/powerpoint/2010/main" val="1371872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764908" cy="3970318"/>
          </a:xfrm>
          <a:prstGeom prst="rect">
            <a:avLst/>
          </a:prstGeom>
        </p:spPr>
        <p:txBody>
          <a:bodyPr wrap="square">
            <a:spAutoFit/>
          </a:bodyPr>
          <a:lstStyle/>
          <a:p>
            <a:r>
              <a:rPr lang="es-ES" b="1" dirty="0"/>
              <a:t>Relación entre Evaluación Psicofisiológica y el Triple Sistema de </a:t>
            </a:r>
            <a:r>
              <a:rPr lang="es-ES" b="1" dirty="0" smtClean="0"/>
              <a:t>Respuesta</a:t>
            </a:r>
          </a:p>
          <a:p>
            <a:endParaRPr lang="es-ES" b="1" dirty="0"/>
          </a:p>
          <a:p>
            <a:pPr algn="just"/>
            <a:r>
              <a:rPr lang="es-ES" dirty="0" smtClean="0"/>
              <a:t>- </a:t>
            </a:r>
            <a:r>
              <a:rPr lang="es-ES" b="1" dirty="0" smtClean="0"/>
              <a:t>Enfoque </a:t>
            </a:r>
            <a:r>
              <a:rPr lang="es-ES" b="1" dirty="0"/>
              <a:t>en el </a:t>
            </a:r>
            <a:r>
              <a:rPr lang="es-ES" b="1" dirty="0" smtClean="0"/>
              <a:t>componente fisiológico</a:t>
            </a:r>
            <a:r>
              <a:rPr lang="es-ES" dirty="0"/>
              <a:t>: Aunque la evaluación psicológica tradicional se centra en la conducta o la cognición, la </a:t>
            </a:r>
            <a:r>
              <a:rPr lang="es-ES" dirty="0" err="1"/>
              <a:t>psicofisiología</a:t>
            </a:r>
            <a:r>
              <a:rPr lang="es-ES" dirty="0"/>
              <a:t> objetiva los síntomas fisiológicos, como la frecuencia cardíaca, la conductancia de la piel, la tensión muscular o la actividad cerebral (EEG</a:t>
            </a:r>
            <a:r>
              <a:rPr lang="es-ES" dirty="0" smtClean="0"/>
              <a:t>).</a:t>
            </a:r>
          </a:p>
          <a:p>
            <a:pPr algn="just"/>
            <a:endParaRPr lang="es-ES" dirty="0"/>
          </a:p>
          <a:p>
            <a:pPr algn="just"/>
            <a:r>
              <a:rPr lang="es-ES" dirty="0" smtClean="0"/>
              <a:t>- </a:t>
            </a:r>
            <a:r>
              <a:rPr lang="es-ES" b="1" dirty="0" smtClean="0"/>
              <a:t>Evaluación multimodal</a:t>
            </a:r>
            <a:r>
              <a:rPr lang="es-ES" dirty="0"/>
              <a:t>: Permite medir la </a:t>
            </a:r>
            <a:r>
              <a:rPr lang="es-ES" dirty="0" err="1"/>
              <a:t>desincronía</a:t>
            </a:r>
            <a:r>
              <a:rPr lang="es-ES" dirty="0"/>
              <a:t> entre los tres sistemas (</a:t>
            </a:r>
            <a:r>
              <a:rPr lang="es-ES" dirty="0" err="1"/>
              <a:t>desincronía</a:t>
            </a:r>
            <a:r>
              <a:rPr lang="es-ES" dirty="0"/>
              <a:t> de respuesta), es decir, cómo una persona puede informar bajo nivel de ansiedad (cognitivo) pero presentar una alta activación fisiológica (psicofisiológico</a:t>
            </a:r>
            <a:r>
              <a:rPr lang="es-ES" dirty="0" smtClean="0"/>
              <a:t>).</a:t>
            </a:r>
          </a:p>
          <a:p>
            <a:pPr algn="just"/>
            <a:endParaRPr lang="es-ES" dirty="0"/>
          </a:p>
          <a:p>
            <a:pPr algn="just"/>
            <a:r>
              <a:rPr lang="es-ES" dirty="0" smtClean="0"/>
              <a:t>- </a:t>
            </a:r>
            <a:r>
              <a:rPr lang="es-ES" b="1" dirty="0" smtClean="0"/>
              <a:t>Diagnóstico </a:t>
            </a:r>
            <a:r>
              <a:rPr lang="es-ES" b="1" dirty="0"/>
              <a:t>y </a:t>
            </a:r>
            <a:r>
              <a:rPr lang="es-ES" b="1" dirty="0" smtClean="0"/>
              <a:t>validación</a:t>
            </a:r>
            <a:r>
              <a:rPr lang="es-ES" dirty="0"/>
              <a:t>: La evaluación psicofisiológica actúa como una técnica objetiva que contrasta los </a:t>
            </a:r>
            <a:r>
              <a:rPr lang="es-ES" dirty="0" err="1"/>
              <a:t>autoinformes</a:t>
            </a:r>
            <a:r>
              <a:rPr lang="es-ES" dirty="0"/>
              <a:t> del paciente con sus respuestas fisiológicas reales ante estímulos estresores</a:t>
            </a:r>
            <a:r>
              <a:rPr lang="es-ES" dirty="0" smtClean="0"/>
              <a:t>.</a:t>
            </a:r>
          </a:p>
          <a:p>
            <a:pPr algn="just"/>
            <a:endParaRPr lang="es-ES" dirty="0"/>
          </a:p>
          <a:p>
            <a:pPr algn="just"/>
            <a:r>
              <a:rPr lang="es-ES" dirty="0" smtClean="0"/>
              <a:t>- </a:t>
            </a:r>
            <a:r>
              <a:rPr lang="es-ES" b="1" dirty="0" err="1" smtClean="0"/>
              <a:t>Psicofisiología</a:t>
            </a:r>
            <a:r>
              <a:rPr lang="es-ES" b="1" dirty="0" smtClean="0"/>
              <a:t> </a:t>
            </a:r>
            <a:r>
              <a:rPr lang="es-ES" b="1" dirty="0"/>
              <a:t>del estrés: </a:t>
            </a:r>
            <a:r>
              <a:rPr lang="es-ES" dirty="0"/>
              <a:t>Identifica cómo el estrés afecta al sistema nervioso y la capacidad de recuperación del paciente, esencial en el diagnóstico de fobias, agorafobia o trastornos de ansiedad. </a:t>
            </a:r>
          </a:p>
        </p:txBody>
      </p:sp>
    </p:spTree>
    <p:extLst>
      <p:ext uri="{BB962C8B-B14F-4D97-AF65-F5344CB8AC3E}">
        <p14:creationId xmlns:p14="http://schemas.microsoft.com/office/powerpoint/2010/main" val="10291405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702630"/>
            <a:ext cx="11851994" cy="4247317"/>
          </a:xfrm>
          <a:prstGeom prst="rect">
            <a:avLst/>
          </a:prstGeom>
        </p:spPr>
        <p:txBody>
          <a:bodyPr wrap="square">
            <a:spAutoFit/>
          </a:bodyPr>
          <a:lstStyle/>
          <a:p>
            <a:r>
              <a:rPr lang="es-ES" b="1" dirty="0"/>
              <a:t>Sistemas y respuestas </a:t>
            </a:r>
            <a:r>
              <a:rPr lang="es-ES" b="1" dirty="0" smtClean="0"/>
              <a:t>principales</a:t>
            </a:r>
          </a:p>
          <a:p>
            <a:endParaRPr lang="es-ES" dirty="0"/>
          </a:p>
          <a:p>
            <a:r>
              <a:rPr lang="es-ES" dirty="0" smtClean="0"/>
              <a:t>- Sistema </a:t>
            </a:r>
            <a:r>
              <a:rPr lang="es-ES" dirty="0"/>
              <a:t>Nervioso Autónomo (SNA): Regula funciones involuntarias.</a:t>
            </a:r>
          </a:p>
          <a:p>
            <a:r>
              <a:rPr lang="es-ES" dirty="0"/>
              <a:t>	</a:t>
            </a:r>
            <a:r>
              <a:rPr lang="es-ES" dirty="0" smtClean="0"/>
              <a:t>Cardiovascular</a:t>
            </a:r>
            <a:r>
              <a:rPr lang="es-ES" dirty="0"/>
              <a:t>: Frecuencia cardíaca, variabilidad de la frecuencia cardíaca (VFC).</a:t>
            </a:r>
          </a:p>
          <a:p>
            <a:r>
              <a:rPr lang="es-ES" dirty="0" smtClean="0"/>
              <a:t>	</a:t>
            </a:r>
            <a:r>
              <a:rPr lang="es-ES" dirty="0" err="1" smtClean="0"/>
              <a:t>Electrodérmica</a:t>
            </a:r>
            <a:r>
              <a:rPr lang="es-ES" dirty="0" smtClean="0"/>
              <a:t> </a:t>
            </a:r>
            <a:r>
              <a:rPr lang="es-ES" dirty="0"/>
              <a:t>(EDA): Conductancia o resistencia de la piel, sudoración (respuesta galvánica de la piel).</a:t>
            </a:r>
          </a:p>
          <a:p>
            <a:r>
              <a:rPr lang="es-ES" dirty="0" smtClean="0"/>
              <a:t>	Respiratoria</a:t>
            </a:r>
            <a:r>
              <a:rPr lang="es-ES" dirty="0"/>
              <a:t>: Ritmo y profundidad de la respiración</a:t>
            </a:r>
            <a:r>
              <a:rPr lang="es-ES" dirty="0" smtClean="0"/>
              <a:t>.</a:t>
            </a:r>
          </a:p>
          <a:p>
            <a:endParaRPr lang="es-ES" dirty="0"/>
          </a:p>
          <a:p>
            <a:r>
              <a:rPr lang="es-ES" dirty="0" smtClean="0"/>
              <a:t>- Sistema </a:t>
            </a:r>
            <a:r>
              <a:rPr lang="es-ES" dirty="0"/>
              <a:t>Nervioso Somático: Controla músculos voluntarios.</a:t>
            </a:r>
          </a:p>
          <a:p>
            <a:r>
              <a:rPr lang="es-ES" dirty="0" smtClean="0"/>
              <a:t>	Muscular</a:t>
            </a:r>
            <a:r>
              <a:rPr lang="es-ES" dirty="0"/>
              <a:t>: Tensión muscular (electromiografía o EMG), parpadeo</a:t>
            </a:r>
            <a:r>
              <a:rPr lang="es-ES" dirty="0" smtClean="0"/>
              <a:t>.</a:t>
            </a:r>
          </a:p>
          <a:p>
            <a:endParaRPr lang="es-ES" dirty="0"/>
          </a:p>
          <a:p>
            <a:r>
              <a:rPr lang="es-ES" dirty="0" smtClean="0"/>
              <a:t>- Sistema </a:t>
            </a:r>
            <a:r>
              <a:rPr lang="es-ES" dirty="0"/>
              <a:t>Nervioso Central (SNC): Actividad cerebral.</a:t>
            </a:r>
          </a:p>
          <a:p>
            <a:r>
              <a:rPr lang="es-ES" dirty="0" smtClean="0"/>
              <a:t>	Electroencefalografía </a:t>
            </a:r>
            <a:r>
              <a:rPr lang="es-ES" dirty="0"/>
              <a:t>(EEG): Ondas cerebrales, potenciales evocados (</a:t>
            </a:r>
            <a:r>
              <a:rPr lang="es-ES" dirty="0" err="1"/>
              <a:t>ERPs</a:t>
            </a:r>
            <a:r>
              <a:rPr lang="es-ES" dirty="0"/>
              <a:t>).</a:t>
            </a:r>
          </a:p>
          <a:p>
            <a:r>
              <a:rPr lang="es-ES" dirty="0" smtClean="0"/>
              <a:t>	</a:t>
            </a:r>
            <a:r>
              <a:rPr lang="es-ES" dirty="0" err="1" smtClean="0"/>
              <a:t>Neuroimagen</a:t>
            </a:r>
            <a:r>
              <a:rPr lang="es-ES" dirty="0"/>
              <a:t>: Resonancia magnética funcional (</a:t>
            </a:r>
            <a:r>
              <a:rPr lang="es-ES" dirty="0" err="1"/>
              <a:t>fMRI</a:t>
            </a:r>
            <a:r>
              <a:rPr lang="es-ES" dirty="0" smtClean="0"/>
              <a:t>).</a:t>
            </a:r>
          </a:p>
          <a:p>
            <a:endParaRPr lang="es-ES" dirty="0"/>
          </a:p>
          <a:p>
            <a:r>
              <a:rPr lang="es-ES" dirty="0" smtClean="0"/>
              <a:t>- Movimientos </a:t>
            </a:r>
            <a:r>
              <a:rPr lang="es-ES" dirty="0"/>
              <a:t>Oculares: Diámetro de la pupila, seguimiento de la mirada. </a:t>
            </a:r>
          </a:p>
        </p:txBody>
      </p:sp>
      <p:sp>
        <p:nvSpPr>
          <p:cNvPr id="3" name="Rectángulo 2"/>
          <p:cNvSpPr/>
          <p:nvPr/>
        </p:nvSpPr>
        <p:spPr>
          <a:xfrm>
            <a:off x="165834" y="5052411"/>
            <a:ext cx="11721365" cy="1477328"/>
          </a:xfrm>
          <a:prstGeom prst="rect">
            <a:avLst/>
          </a:prstGeom>
        </p:spPr>
        <p:txBody>
          <a:bodyPr wrap="square">
            <a:spAutoFit/>
          </a:bodyPr>
          <a:lstStyle/>
          <a:p>
            <a:r>
              <a:rPr lang="es-ES" b="1" dirty="0"/>
              <a:t>Clasificación según el patrón </a:t>
            </a:r>
            <a:r>
              <a:rPr lang="es-ES" b="1" dirty="0" smtClean="0"/>
              <a:t>temporal</a:t>
            </a:r>
          </a:p>
          <a:p>
            <a:endParaRPr lang="es-ES" b="1" dirty="0"/>
          </a:p>
          <a:p>
            <a:pPr algn="just"/>
            <a:r>
              <a:rPr lang="es-ES" dirty="0" smtClean="0"/>
              <a:t>- Respuestas tónicas</a:t>
            </a:r>
            <a:r>
              <a:rPr lang="es-ES" dirty="0"/>
              <a:t>: El nivel basal o de línea de base de la actividad fisiológica en reposo, antes de un estímulo.</a:t>
            </a:r>
          </a:p>
          <a:p>
            <a:pPr algn="just"/>
            <a:r>
              <a:rPr lang="es-ES" dirty="0" smtClean="0"/>
              <a:t>- Respuestas </a:t>
            </a:r>
            <a:r>
              <a:rPr lang="es-ES" dirty="0" err="1" smtClean="0"/>
              <a:t>fásicas</a:t>
            </a:r>
            <a:r>
              <a:rPr lang="es-ES" dirty="0"/>
              <a:t>: Cambios transitorios y rápidos en respuesta a un evento específico (ej. el aumento de sudoración ante una sorpresa</a:t>
            </a:r>
            <a:r>
              <a:rPr lang="es-ES" dirty="0" smtClean="0"/>
              <a:t>).</a:t>
            </a:r>
            <a:endParaRPr lang="es-ES" dirty="0"/>
          </a:p>
        </p:txBody>
      </p:sp>
    </p:spTree>
    <p:extLst>
      <p:ext uri="{BB962C8B-B14F-4D97-AF65-F5344CB8AC3E}">
        <p14:creationId xmlns:p14="http://schemas.microsoft.com/office/powerpoint/2010/main" val="1261252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4" y="702630"/>
            <a:ext cx="11851994" cy="6186309"/>
          </a:xfrm>
          <a:prstGeom prst="rect">
            <a:avLst/>
          </a:prstGeom>
        </p:spPr>
        <p:txBody>
          <a:bodyPr wrap="square">
            <a:spAutoFit/>
          </a:bodyPr>
          <a:lstStyle/>
          <a:p>
            <a:r>
              <a:rPr lang="es-ES" b="1" dirty="0" smtClean="0"/>
              <a:t>Caso particular: </a:t>
            </a:r>
            <a:r>
              <a:rPr lang="es-ES" b="1" dirty="0" err="1" smtClean="0"/>
              <a:t>Biofeedback</a:t>
            </a:r>
            <a:endParaRPr lang="es-ES" b="1" dirty="0" smtClean="0"/>
          </a:p>
          <a:p>
            <a:pPr algn="just"/>
            <a:endParaRPr lang="es-ES" b="1" dirty="0"/>
          </a:p>
          <a:p>
            <a:pPr algn="just"/>
            <a:r>
              <a:rPr lang="es-ES" dirty="0"/>
              <a:t>El </a:t>
            </a:r>
            <a:r>
              <a:rPr lang="es-ES" dirty="0" err="1"/>
              <a:t>biofeedback</a:t>
            </a:r>
            <a:r>
              <a:rPr lang="es-ES" dirty="0"/>
              <a:t> (o </a:t>
            </a:r>
            <a:r>
              <a:rPr lang="es-ES" dirty="0" err="1"/>
              <a:t>biorretroalimentación</a:t>
            </a:r>
            <a:r>
              <a:rPr lang="es-ES" dirty="0"/>
              <a:t>) es una técnica terapéutica que utiliza sensores para monitorizar funciones fisiológicas (ritmo cardíaco, tensión muscular, temperatura, etc.) en tiempo real, ofreciendo al paciente información visual o auditiva para que aprenda a controlar y modificar esas respuestas involuntarias, logrando así aliviar estrés, dolor y mejorar el bienestar físico y mental, sin cirugía y a menudo reduciendo la necesidad de medicamentos. </a:t>
            </a:r>
            <a:endParaRPr lang="es-ES" dirty="0" smtClean="0"/>
          </a:p>
          <a:p>
            <a:pPr algn="just"/>
            <a:endParaRPr lang="es-ES" dirty="0"/>
          </a:p>
          <a:p>
            <a:pPr algn="just"/>
            <a:r>
              <a:rPr lang="es-ES" b="1" dirty="0"/>
              <a:t>¿Cómo funciona</a:t>
            </a:r>
            <a:r>
              <a:rPr lang="es-ES" b="1" dirty="0" smtClean="0"/>
              <a:t>?</a:t>
            </a:r>
          </a:p>
          <a:p>
            <a:pPr algn="just"/>
            <a:endParaRPr lang="es-ES" dirty="0"/>
          </a:p>
          <a:p>
            <a:pPr algn="just"/>
            <a:r>
              <a:rPr lang="es-ES" dirty="0" smtClean="0"/>
              <a:t>- </a:t>
            </a:r>
            <a:r>
              <a:rPr lang="es-ES" b="1" dirty="0" smtClean="0"/>
              <a:t>Sensores</a:t>
            </a:r>
            <a:r>
              <a:rPr lang="es-ES" dirty="0"/>
              <a:t>: Se colocan sensores en el cuerpo (músculos, dedos, pecho) para captar señales como actividad eléctrica muscular, ritmo cardíaco, respiración o temperatura de la piel.</a:t>
            </a:r>
          </a:p>
          <a:p>
            <a:pPr algn="just"/>
            <a:r>
              <a:rPr lang="es-ES" dirty="0" smtClean="0"/>
              <a:t>- </a:t>
            </a:r>
            <a:r>
              <a:rPr lang="es-ES" b="1" dirty="0" smtClean="0"/>
              <a:t>Retroalimentación</a:t>
            </a:r>
            <a:r>
              <a:rPr lang="es-ES" dirty="0"/>
              <a:t>: Estos datos se procesan y se muestran en una pantalla o se traducen a sonidos, creando un "bucle de retroalimentación".</a:t>
            </a:r>
          </a:p>
          <a:p>
            <a:pPr algn="just"/>
            <a:r>
              <a:rPr lang="es-ES" b="1" dirty="0" smtClean="0"/>
              <a:t>- Aprendizaje</a:t>
            </a:r>
            <a:r>
              <a:rPr lang="es-ES" dirty="0"/>
              <a:t>: El paciente aprende a asociar los cambios en la señal (visual/auditiva) con sensaciones físicas y, mediante la práctica, aprende a controlar voluntariamente esas funciones para llevar la señal a un estado deseado (relajado, más cálido, etc.). </a:t>
            </a:r>
            <a:endParaRPr lang="es-ES" dirty="0" smtClean="0"/>
          </a:p>
          <a:p>
            <a:pPr marL="285750" indent="-285750" algn="just">
              <a:buFontTx/>
              <a:buChar char="-"/>
            </a:pPr>
            <a:endParaRPr lang="es-ES" dirty="0"/>
          </a:p>
          <a:p>
            <a:pPr algn="just"/>
            <a:r>
              <a:rPr lang="es-ES" b="1" dirty="0" smtClean="0"/>
              <a:t>Eficaz en:</a:t>
            </a:r>
          </a:p>
          <a:p>
            <a:pPr fontAlgn="base"/>
            <a:endParaRPr lang="es-ES" dirty="0"/>
          </a:p>
          <a:p>
            <a:pPr fontAlgn="base"/>
            <a:r>
              <a:rPr lang="es-ES" dirty="0" smtClean="0"/>
              <a:t>Parkinson</a:t>
            </a:r>
            <a:r>
              <a:rPr lang="es-ES" dirty="0"/>
              <a:t> </a:t>
            </a:r>
            <a:r>
              <a:rPr lang="es-ES" dirty="0" smtClean="0"/>
              <a:t>  Problemas respiratorios   Dolores </a:t>
            </a:r>
            <a:r>
              <a:rPr lang="es-ES" dirty="0"/>
              <a:t>de </a:t>
            </a:r>
            <a:r>
              <a:rPr lang="es-ES" dirty="0" smtClean="0"/>
              <a:t>cabeza   Arritmia</a:t>
            </a:r>
            <a:r>
              <a:rPr lang="es-ES" dirty="0"/>
              <a:t> </a:t>
            </a:r>
            <a:r>
              <a:rPr lang="es-ES" dirty="0" smtClean="0"/>
              <a:t>  Ansiedad </a:t>
            </a:r>
            <a:r>
              <a:rPr lang="es-ES" dirty="0"/>
              <a:t>y </a:t>
            </a:r>
            <a:r>
              <a:rPr lang="es-ES" dirty="0" smtClean="0"/>
              <a:t>estrés   Trastornos </a:t>
            </a:r>
            <a:r>
              <a:rPr lang="es-ES" dirty="0"/>
              <a:t>musculares</a:t>
            </a:r>
          </a:p>
          <a:p>
            <a:pPr fontAlgn="base"/>
            <a:endParaRPr lang="es-ES" dirty="0"/>
          </a:p>
          <a:p>
            <a:pPr fontAlgn="base"/>
            <a:r>
              <a:rPr lang="es-ES" dirty="0" smtClean="0"/>
              <a:t>Problemas circulatorios   Bruxismo </a:t>
            </a:r>
            <a:r>
              <a:rPr lang="es-ES" dirty="0"/>
              <a:t>(rechinar de los </a:t>
            </a:r>
            <a:r>
              <a:rPr lang="es-ES" dirty="0" smtClean="0"/>
              <a:t>dientes)   Hipertensión</a:t>
            </a:r>
            <a:r>
              <a:rPr lang="es-ES" dirty="0"/>
              <a:t> </a:t>
            </a:r>
            <a:r>
              <a:rPr lang="es-ES" dirty="0" smtClean="0"/>
              <a:t>  Déficit </a:t>
            </a:r>
            <a:r>
              <a:rPr lang="es-ES" dirty="0"/>
              <a:t>de </a:t>
            </a:r>
            <a:r>
              <a:rPr lang="es-ES" dirty="0" smtClean="0"/>
              <a:t>atención   Fibromialgia</a:t>
            </a:r>
            <a:r>
              <a:rPr lang="es-ES" dirty="0"/>
              <a:t> </a:t>
            </a:r>
            <a:r>
              <a:rPr lang="es-ES" dirty="0" smtClean="0"/>
              <a:t>  Epilepsia</a:t>
            </a:r>
            <a:endParaRPr lang="es-ES" dirty="0"/>
          </a:p>
        </p:txBody>
      </p:sp>
    </p:spTree>
    <p:extLst>
      <p:ext uri="{BB962C8B-B14F-4D97-AF65-F5344CB8AC3E}">
        <p14:creationId xmlns:p14="http://schemas.microsoft.com/office/powerpoint/2010/main" val="2320667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4" name="Rectángulo 3"/>
          <p:cNvSpPr/>
          <p:nvPr/>
        </p:nvSpPr>
        <p:spPr>
          <a:xfrm>
            <a:off x="2176337" y="171196"/>
            <a:ext cx="2700226" cy="369332"/>
          </a:xfrm>
          <a:prstGeom prst="rect">
            <a:avLst/>
          </a:prstGeom>
        </p:spPr>
        <p:txBody>
          <a:bodyPr wrap="none">
            <a:spAutoFit/>
          </a:bodyPr>
          <a:lstStyle/>
          <a:p>
            <a:r>
              <a:rPr lang="es-ES" b="1" dirty="0" smtClean="0"/>
              <a:t>FORMIULACIÓN DEL CASO</a:t>
            </a:r>
            <a:endParaRPr lang="es-ES" b="1" dirty="0" smtClean="0"/>
          </a:p>
        </p:txBody>
      </p:sp>
      <p:sp>
        <p:nvSpPr>
          <p:cNvPr id="2" name="Rectángulo 1"/>
          <p:cNvSpPr/>
          <p:nvPr/>
        </p:nvSpPr>
        <p:spPr>
          <a:xfrm>
            <a:off x="290286" y="790484"/>
            <a:ext cx="11611428" cy="5355312"/>
          </a:xfrm>
          <a:prstGeom prst="rect">
            <a:avLst/>
          </a:prstGeom>
        </p:spPr>
        <p:txBody>
          <a:bodyPr wrap="square">
            <a:spAutoFit/>
          </a:bodyPr>
          <a:lstStyle/>
          <a:p>
            <a:pPr algn="just"/>
            <a:r>
              <a:rPr lang="es-ES" dirty="0"/>
              <a:t>Formular un caso clínico en psicoterapia es un modo de </a:t>
            </a:r>
            <a:r>
              <a:rPr lang="es-ES" b="1" dirty="0"/>
              <a:t>organizar la </a:t>
            </a:r>
            <a:r>
              <a:rPr lang="es-ES" b="1" dirty="0" smtClean="0"/>
              <a:t>información </a:t>
            </a:r>
            <a:r>
              <a:rPr lang="es-ES" dirty="0" smtClean="0"/>
              <a:t>de </a:t>
            </a:r>
            <a:r>
              <a:rPr lang="es-ES" dirty="0"/>
              <a:t>un paciente y su situación de padecimiento para poder así </a:t>
            </a:r>
            <a:r>
              <a:rPr lang="es-ES" dirty="0" smtClean="0"/>
              <a:t>ofrecer </a:t>
            </a:r>
            <a:r>
              <a:rPr lang="es-ES" dirty="0"/>
              <a:t>información </a:t>
            </a:r>
            <a:r>
              <a:rPr lang="es-ES" dirty="0" smtClean="0"/>
              <a:t>de modo </a:t>
            </a:r>
            <a:r>
              <a:rPr lang="es-ES" dirty="0"/>
              <a:t>tal que permita al </a:t>
            </a:r>
            <a:r>
              <a:rPr lang="es-ES" dirty="0" smtClean="0"/>
              <a:t>psicoterapeuta </a:t>
            </a:r>
            <a:r>
              <a:rPr lang="es-ES" dirty="0"/>
              <a:t>realizar </a:t>
            </a:r>
            <a:r>
              <a:rPr lang="es-ES" b="1" dirty="0"/>
              <a:t>una hipótesis </a:t>
            </a:r>
            <a:r>
              <a:rPr lang="es-ES" dirty="0"/>
              <a:t>acerca de </a:t>
            </a:r>
            <a:r>
              <a:rPr lang="es-ES" dirty="0" smtClean="0"/>
              <a:t>las causas</a:t>
            </a:r>
            <a:r>
              <a:rPr lang="es-ES" dirty="0"/>
              <a:t>, los precipitantes y los agentes de mantenimiento de los problemas </a:t>
            </a:r>
            <a:r>
              <a:rPr lang="es-ES" dirty="0" smtClean="0"/>
              <a:t>psicológicos, interpersonales </a:t>
            </a:r>
            <a:r>
              <a:rPr lang="es-ES" dirty="0"/>
              <a:t>y conductuales de una persona o grupo de personas</a:t>
            </a:r>
            <a:r>
              <a:rPr lang="es-ES" dirty="0" smtClean="0"/>
              <a:t>.</a:t>
            </a:r>
          </a:p>
          <a:p>
            <a:pPr algn="just"/>
            <a:endParaRPr lang="es-ES" dirty="0"/>
          </a:p>
          <a:p>
            <a:pPr algn="just"/>
            <a:r>
              <a:rPr lang="es-ES" dirty="0"/>
              <a:t>Debe también permitir al profesional </a:t>
            </a:r>
            <a:r>
              <a:rPr lang="es-ES" dirty="0" smtClean="0"/>
              <a:t>contar </a:t>
            </a:r>
            <a:r>
              <a:rPr lang="es-ES" dirty="0"/>
              <a:t>con la información </a:t>
            </a:r>
            <a:r>
              <a:rPr lang="es-ES" dirty="0" smtClean="0"/>
              <a:t>necesaria para </a:t>
            </a:r>
            <a:r>
              <a:rPr lang="es-ES" b="1" dirty="0" smtClean="0"/>
              <a:t>entender </a:t>
            </a:r>
            <a:r>
              <a:rPr lang="es-ES" b="1" dirty="0"/>
              <a:t>al paciente, a su contexto, su psicopatología o problema generador</a:t>
            </a:r>
            <a:r>
              <a:rPr lang="es-ES" dirty="0"/>
              <a:t> de </a:t>
            </a:r>
            <a:r>
              <a:rPr lang="es-ES" dirty="0" smtClean="0"/>
              <a:t>su padecimiento </a:t>
            </a:r>
            <a:r>
              <a:rPr lang="es-ES" dirty="0"/>
              <a:t>y </a:t>
            </a:r>
            <a:r>
              <a:rPr lang="es-ES" b="1" dirty="0"/>
              <a:t>posibles estrategias y planificación </a:t>
            </a:r>
            <a:r>
              <a:rPr lang="es-ES" dirty="0"/>
              <a:t>delos pasos a seguir para su </a:t>
            </a:r>
            <a:r>
              <a:rPr lang="es-ES" dirty="0" smtClean="0"/>
              <a:t>asistencia psicoterapéutica.</a:t>
            </a:r>
          </a:p>
          <a:p>
            <a:pPr algn="just"/>
            <a:endParaRPr lang="es-ES" dirty="0"/>
          </a:p>
          <a:p>
            <a:pPr algn="just"/>
            <a:r>
              <a:rPr lang="es-ES" dirty="0"/>
              <a:t>Formular un caso es parte de un programa que guía el tratamiento y las </a:t>
            </a:r>
            <a:r>
              <a:rPr lang="es-ES" dirty="0" smtClean="0"/>
              <a:t>posibles decisiones </a:t>
            </a:r>
            <a:r>
              <a:rPr lang="es-ES" dirty="0"/>
              <a:t>psicoterapéuticas que el profesional deberá llevar adelante para asistir </a:t>
            </a:r>
            <a:r>
              <a:rPr lang="es-ES" dirty="0" smtClean="0"/>
              <a:t>más eficientemente </a:t>
            </a:r>
            <a:r>
              <a:rPr lang="es-ES" dirty="0"/>
              <a:t>al paciente</a:t>
            </a:r>
            <a:r>
              <a:rPr lang="es-ES" dirty="0" smtClean="0"/>
              <a:t>.</a:t>
            </a:r>
          </a:p>
          <a:p>
            <a:pPr algn="just"/>
            <a:endParaRPr lang="es-ES" dirty="0"/>
          </a:p>
          <a:p>
            <a:pPr algn="just"/>
            <a:r>
              <a:rPr lang="es-ES" dirty="0"/>
              <a:t>La formulación de casos debe señalar cómo los síntomas de una persona, su </a:t>
            </a:r>
            <a:r>
              <a:rPr lang="es-ES" dirty="0" smtClean="0"/>
              <a:t>estado mental</a:t>
            </a:r>
            <a:r>
              <a:rPr lang="es-ES" dirty="0"/>
              <a:t>, su tipo de personalidad, su historia personal y sus circunstancias forman </a:t>
            </a:r>
            <a:r>
              <a:rPr lang="es-ES" dirty="0" smtClean="0"/>
              <a:t>un conjunto con </a:t>
            </a:r>
            <a:r>
              <a:rPr lang="es-ES" dirty="0"/>
              <a:t>sentido. Es el punto de partida para la toma de decisiones en la clínica.  </a:t>
            </a:r>
            <a:r>
              <a:rPr lang="es-ES" dirty="0" smtClean="0"/>
              <a:t>Se requiere </a:t>
            </a:r>
            <a:r>
              <a:rPr lang="es-ES" dirty="0"/>
              <a:t>para poner en marcha un tratamiento psicológico y es la base de cualquier </a:t>
            </a:r>
            <a:r>
              <a:rPr lang="es-ES" dirty="0" smtClean="0"/>
              <a:t>tipo de </a:t>
            </a:r>
            <a:r>
              <a:rPr lang="es-ES" dirty="0"/>
              <a:t>supervisión</a:t>
            </a:r>
            <a:r>
              <a:rPr lang="es-ES" dirty="0" smtClean="0"/>
              <a:t>.</a:t>
            </a:r>
          </a:p>
          <a:p>
            <a:pPr algn="just"/>
            <a:endParaRPr lang="es-ES" dirty="0"/>
          </a:p>
          <a:p>
            <a:pPr algn="just"/>
            <a:r>
              <a:rPr lang="es-ES" dirty="0"/>
              <a:t>La formulación de casos es fundamental en </a:t>
            </a:r>
            <a:r>
              <a:rPr lang="es-ES" b="1" dirty="0"/>
              <a:t>el proceso de admisión </a:t>
            </a:r>
            <a:r>
              <a:rPr lang="es-ES" dirty="0"/>
              <a:t>para decidir </a:t>
            </a:r>
            <a:r>
              <a:rPr lang="es-ES" dirty="0" smtClean="0"/>
              <a:t>si se </a:t>
            </a:r>
            <a:r>
              <a:rPr lang="es-ES" dirty="0"/>
              <a:t>indica o no comenzar un tratamiento, frente a una situación crítica en el curso </a:t>
            </a:r>
            <a:r>
              <a:rPr lang="es-ES" dirty="0" smtClean="0"/>
              <a:t>del mismo</a:t>
            </a:r>
            <a:r>
              <a:rPr lang="es-ES" dirty="0"/>
              <a:t>, diferentes momentos del proceso o ante la supervisión clínica, incluso </a:t>
            </a:r>
            <a:r>
              <a:rPr lang="es-ES" dirty="0" smtClean="0"/>
              <a:t>la finalización </a:t>
            </a:r>
            <a:r>
              <a:rPr lang="es-ES" dirty="0"/>
              <a:t>del tratamiento. </a:t>
            </a:r>
          </a:p>
        </p:txBody>
      </p:sp>
    </p:spTree>
    <p:extLst>
      <p:ext uri="{BB962C8B-B14F-4D97-AF65-F5344CB8AC3E}">
        <p14:creationId xmlns:p14="http://schemas.microsoft.com/office/powerpoint/2010/main" val="11724499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4" y="924629"/>
            <a:ext cx="12026165" cy="3970318"/>
          </a:xfrm>
          <a:prstGeom prst="rect">
            <a:avLst/>
          </a:prstGeom>
        </p:spPr>
        <p:txBody>
          <a:bodyPr wrap="square">
            <a:spAutoFit/>
          </a:bodyPr>
          <a:lstStyle/>
          <a:p>
            <a:pPr algn="just"/>
            <a:r>
              <a:rPr lang="es-ES" dirty="0"/>
              <a:t>Formular un caso en psicología clínica </a:t>
            </a:r>
            <a:r>
              <a:rPr lang="es-ES" b="1" dirty="0"/>
              <a:t>es mucho más que redactar un resumen de lo que el paciente cuenta</a:t>
            </a:r>
            <a:r>
              <a:rPr lang="es-ES" dirty="0"/>
              <a:t> en la primera cita. Es un proceso de </a:t>
            </a:r>
            <a:r>
              <a:rPr lang="es-ES" b="1" dirty="0"/>
              <a:t>análisis estructurado </a:t>
            </a:r>
            <a:r>
              <a:rPr lang="es-ES" dirty="0"/>
              <a:t>donde se organiza la información obtenida, se detectan patrones y se construye una explicación coherente sobre el origen, el desarrollo y el mantenimiento del problema. Este paso inicial es esencial porque define el camino que seguirá la intervención y permite que cada técnica empleada tenga una justificación clara.</a:t>
            </a:r>
          </a:p>
          <a:p>
            <a:pPr algn="just"/>
            <a:endParaRPr lang="es-ES" dirty="0"/>
          </a:p>
          <a:p>
            <a:pPr algn="just"/>
            <a:r>
              <a:rPr lang="es-ES" dirty="0"/>
              <a:t>En palabras simples, la formulación de un caso es como armar un rompecabezas: cada dato del paciente sus síntomas, antecedentes, contexto familiar y social, experiencias significativas y recursos personales es una pieza que debe encajar con las demás para mostrar la imagen completa. Cuando estas piezas no se ordenan correctamente, el resultado es una </a:t>
            </a:r>
            <a:r>
              <a:rPr lang="es-ES" b="1" dirty="0"/>
              <a:t>visión incompleta o distorsionada que dificulta la elección de un tratamiento eficaz</a:t>
            </a:r>
            <a:r>
              <a:rPr lang="es-ES" dirty="0" smtClean="0"/>
              <a:t>.</a:t>
            </a:r>
          </a:p>
          <a:p>
            <a:pPr algn="just"/>
            <a:endParaRPr lang="es-ES" dirty="0"/>
          </a:p>
          <a:p>
            <a:pPr algn="just"/>
            <a:r>
              <a:rPr lang="es-ES" dirty="0"/>
              <a:t>La formulación no solo organiza la información, </a:t>
            </a:r>
            <a:r>
              <a:rPr lang="es-ES" b="1" dirty="0"/>
              <a:t>también ayuda a priorizar qué aspectos trabajar primero, qué riesgos atender de inmediato y qué objetivos pueden dejarse para etapas posteriores</a:t>
            </a:r>
            <a:r>
              <a:rPr lang="es-ES" dirty="0"/>
              <a:t>. Con esta base, el terapeuta puede elegir estrategias de intervención más ajustadas a la realidad del paciente, evitando improvisaciones innecesarias y mejorando la eficacia del tratamiento.</a:t>
            </a:r>
            <a:endParaRPr lang="es-ES" dirty="0"/>
          </a:p>
        </p:txBody>
      </p:sp>
    </p:spTree>
    <p:extLst>
      <p:ext uri="{BB962C8B-B14F-4D97-AF65-F5344CB8AC3E}">
        <p14:creationId xmlns:p14="http://schemas.microsoft.com/office/powerpoint/2010/main" val="33687563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44499" y="277649"/>
            <a:ext cx="4557658" cy="369332"/>
          </a:xfrm>
          <a:prstGeom prst="rect">
            <a:avLst/>
          </a:prstGeom>
        </p:spPr>
        <p:txBody>
          <a:bodyPr wrap="none">
            <a:spAutoFit/>
          </a:bodyPr>
          <a:lstStyle/>
          <a:p>
            <a:pPr fontAlgn="base"/>
            <a:r>
              <a:rPr lang="es-ES" b="1" dirty="0">
                <a:solidFill>
                  <a:srgbClr val="2F2F2F"/>
                </a:solidFill>
                <a:latin typeface="Montserrat"/>
              </a:rPr>
              <a:t>Elementos esenciales de l</a:t>
            </a:r>
            <a:r>
              <a:rPr lang="es-ES" b="1" dirty="0" smtClean="0">
                <a:solidFill>
                  <a:srgbClr val="2F2F2F"/>
                </a:solidFill>
                <a:latin typeface="Montserrat"/>
              </a:rPr>
              <a:t>a </a:t>
            </a:r>
            <a:r>
              <a:rPr lang="es-ES" b="1" dirty="0">
                <a:solidFill>
                  <a:srgbClr val="2F2F2F"/>
                </a:solidFill>
                <a:latin typeface="Montserrat"/>
              </a:rPr>
              <a:t>formulación</a:t>
            </a:r>
            <a:endParaRPr lang="es-ES" b="0" i="0" dirty="0">
              <a:solidFill>
                <a:srgbClr val="2F2F2F"/>
              </a:solidFill>
              <a:effectLst/>
              <a:latin typeface="Montserrat"/>
            </a:endParaRPr>
          </a:p>
        </p:txBody>
      </p:sp>
      <p:sp>
        <p:nvSpPr>
          <p:cNvPr id="3" name="Rectángulo 2"/>
          <p:cNvSpPr/>
          <p:nvPr/>
        </p:nvSpPr>
        <p:spPr>
          <a:xfrm>
            <a:off x="165835" y="924629"/>
            <a:ext cx="11881022" cy="4801314"/>
          </a:xfrm>
          <a:prstGeom prst="rect">
            <a:avLst/>
          </a:prstGeom>
        </p:spPr>
        <p:txBody>
          <a:bodyPr wrap="square">
            <a:spAutoFit/>
          </a:bodyPr>
          <a:lstStyle/>
          <a:p>
            <a:pPr algn="just"/>
            <a:r>
              <a:rPr lang="es-ES" b="1" dirty="0"/>
              <a:t>1. Recopilación de información relevante</a:t>
            </a:r>
          </a:p>
          <a:p>
            <a:pPr algn="just"/>
            <a:r>
              <a:rPr lang="es-ES" dirty="0"/>
              <a:t>El primer paso consiste en reunir </a:t>
            </a:r>
            <a:r>
              <a:rPr lang="es-ES" b="1" dirty="0"/>
              <a:t>datos precisos y completos</a:t>
            </a:r>
            <a:r>
              <a:rPr lang="es-ES" dirty="0"/>
              <a:t>. Esto incluye la historia clínica, las experiencias significativas, el contexto familiar, social y laboral, así como la percepción que el propio paciente tiene de su situación. Aquí es fundamental </a:t>
            </a:r>
            <a:r>
              <a:rPr lang="es-ES" b="1" dirty="0"/>
              <a:t>saber escuchar y utilizar herramientas de evaluación confiables</a:t>
            </a:r>
            <a:r>
              <a:rPr lang="es-ES" dirty="0"/>
              <a:t>, como entrevistas clínicas y cuestionarios estandarizados. Sin esta base sólida, cualquier hipótesis posterior puede ser inexacta.</a:t>
            </a:r>
          </a:p>
          <a:p>
            <a:pPr algn="just"/>
            <a:endParaRPr lang="es-ES" dirty="0"/>
          </a:p>
          <a:p>
            <a:pPr algn="just"/>
            <a:r>
              <a:rPr lang="es-ES" b="1" dirty="0"/>
              <a:t>2. Organización de síntomas y problemas</a:t>
            </a:r>
          </a:p>
          <a:p>
            <a:pPr algn="just"/>
            <a:r>
              <a:rPr lang="es-ES" dirty="0"/>
              <a:t>Una vez obtenida la información, es necesario </a:t>
            </a:r>
            <a:r>
              <a:rPr lang="es-ES" b="1" dirty="0"/>
              <a:t>ordenar los datos para identificar patrones</a:t>
            </a:r>
            <a:r>
              <a:rPr lang="es-ES" dirty="0"/>
              <a:t>. </a:t>
            </a:r>
            <a:r>
              <a:rPr lang="es-ES" dirty="0" smtClean="0"/>
              <a:t>Se debe de enfatizar </a:t>
            </a:r>
            <a:r>
              <a:rPr lang="es-ES" dirty="0"/>
              <a:t>la importancia de diferenciar entre </a:t>
            </a:r>
            <a:r>
              <a:rPr lang="es-ES" b="1" dirty="0"/>
              <a:t>síntomas primarios</a:t>
            </a:r>
            <a:r>
              <a:rPr lang="es-ES" dirty="0"/>
              <a:t> (los que motivan la consulta) y </a:t>
            </a:r>
            <a:r>
              <a:rPr lang="es-ES" b="1" dirty="0"/>
              <a:t>secundarios</a:t>
            </a:r>
            <a:r>
              <a:rPr lang="es-ES" dirty="0"/>
              <a:t> (los que acompañan o agravan el problema). También se consideran los recursos y fortalezas del paciente, pues no todo se centra en las dificultades: conocer sus capacidades permite diseñar intervenciones más efectivas.</a:t>
            </a:r>
          </a:p>
          <a:p>
            <a:pPr algn="just"/>
            <a:endParaRPr lang="es-ES" dirty="0"/>
          </a:p>
          <a:p>
            <a:pPr algn="just"/>
            <a:r>
              <a:rPr lang="es-ES" b="1" dirty="0"/>
              <a:t>3. Hipótesis y explicación del problema</a:t>
            </a:r>
          </a:p>
          <a:p>
            <a:pPr algn="just"/>
            <a:r>
              <a:rPr lang="es-ES" dirty="0"/>
              <a:t>Con la información organizada, el profesional plantea una </a:t>
            </a:r>
            <a:r>
              <a:rPr lang="es-ES" b="1" dirty="0"/>
              <a:t>hipótesis:</a:t>
            </a:r>
            <a:r>
              <a:rPr lang="es-ES" dirty="0"/>
              <a:t> una idea fundamentada sobre qué factores están generando y manteniendo el problema. Esta hipótesis debe poder comprobarse a lo largo del tratamiento y puede ajustarse conforme se obtienen nuevos datos. En la práctica, una hipótesis bien formulada funciona como un mapa que indica hacia dónde dirigir las estrategias y técnicas de intervención.</a:t>
            </a:r>
          </a:p>
        </p:txBody>
      </p:sp>
    </p:spTree>
    <p:extLst>
      <p:ext uri="{BB962C8B-B14F-4D97-AF65-F5344CB8AC3E}">
        <p14:creationId xmlns:p14="http://schemas.microsoft.com/office/powerpoint/2010/main" val="1408926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26166" y="277649"/>
            <a:ext cx="2334678" cy="369332"/>
          </a:xfrm>
          <a:prstGeom prst="rect">
            <a:avLst/>
          </a:prstGeom>
        </p:spPr>
        <p:txBody>
          <a:bodyPr wrap="none">
            <a:spAutoFit/>
          </a:bodyPr>
          <a:lstStyle/>
          <a:p>
            <a:r>
              <a:rPr lang="es-ES" b="1" dirty="0"/>
              <a:t>El proceso paso a paso</a:t>
            </a:r>
          </a:p>
        </p:txBody>
      </p:sp>
      <p:sp>
        <p:nvSpPr>
          <p:cNvPr id="3" name="Rectángulo 2"/>
          <p:cNvSpPr/>
          <p:nvPr/>
        </p:nvSpPr>
        <p:spPr>
          <a:xfrm>
            <a:off x="0" y="763095"/>
            <a:ext cx="11988800" cy="6186309"/>
          </a:xfrm>
          <a:prstGeom prst="rect">
            <a:avLst/>
          </a:prstGeom>
        </p:spPr>
        <p:txBody>
          <a:bodyPr wrap="square">
            <a:spAutoFit/>
          </a:bodyPr>
          <a:lstStyle/>
          <a:p>
            <a:pPr algn="just"/>
            <a:r>
              <a:rPr lang="es-ES" b="1" dirty="0"/>
              <a:t>Paso 1: Evaluación inicial</a:t>
            </a:r>
          </a:p>
          <a:p>
            <a:pPr algn="just"/>
            <a:r>
              <a:rPr lang="es-ES" dirty="0"/>
              <a:t>El proceso comienza con una primera entrevista en la que el terapeuta escucha activamente, realiza preguntas abiertas y establece un ambiente de confianza. Esta fase no solo sirve para conocer los síntomas y la historia personal, sino también para detectar la motivación y expectativas del paciente. </a:t>
            </a:r>
            <a:r>
              <a:rPr lang="es-ES" dirty="0" smtClean="0"/>
              <a:t>Este </a:t>
            </a:r>
            <a:r>
              <a:rPr lang="es-ES" dirty="0"/>
              <a:t>momento es clave para generar la alianza </a:t>
            </a:r>
            <a:r>
              <a:rPr lang="es-ES" dirty="0" smtClean="0"/>
              <a:t>terapéutica.</a:t>
            </a:r>
          </a:p>
          <a:p>
            <a:pPr algn="just"/>
            <a:endParaRPr lang="es-ES" dirty="0"/>
          </a:p>
          <a:p>
            <a:pPr algn="just"/>
            <a:r>
              <a:rPr lang="es-ES" b="1" dirty="0" smtClean="0"/>
              <a:t>Paso 2: Identificación de variables clave</a:t>
            </a:r>
          </a:p>
          <a:p>
            <a:pPr algn="just"/>
            <a:r>
              <a:rPr lang="es-ES" dirty="0"/>
              <a:t>S</a:t>
            </a:r>
            <a:r>
              <a:rPr lang="es-ES" dirty="0" smtClean="0"/>
              <a:t>e analizan los factores personales, familiares, sociales y ambientales que influyen en el problema. Esto incluye desde eventos traumáticos pasados hasta condiciones actuales que mantienen o agravan la situación. El objetivo es encontrar conexiones entre lo que vive el paciente y lo que siente o piensa.</a:t>
            </a:r>
          </a:p>
          <a:p>
            <a:pPr algn="just"/>
            <a:endParaRPr lang="es-ES" dirty="0"/>
          </a:p>
          <a:p>
            <a:pPr algn="just"/>
            <a:r>
              <a:rPr lang="es-ES" b="1" dirty="0"/>
              <a:t>Paso 3: Generación de hipótesis clínicas</a:t>
            </a:r>
          </a:p>
          <a:p>
            <a:pPr algn="just"/>
            <a:r>
              <a:rPr lang="es-ES" dirty="0"/>
              <a:t>E</a:t>
            </a:r>
            <a:r>
              <a:rPr lang="es-ES" dirty="0" smtClean="0"/>
              <a:t>l </a:t>
            </a:r>
            <a:r>
              <a:rPr lang="es-ES" dirty="0"/>
              <a:t>terapeuta plantea una hipótesis inicial que explique por qué el problema existe y qué lo mantiene. Esta hipótesis guiará las decisiones posteriores y podrá ajustarse según se obtengan nuevos datos.</a:t>
            </a:r>
          </a:p>
          <a:p>
            <a:pPr algn="just"/>
            <a:endParaRPr lang="es-ES" dirty="0"/>
          </a:p>
          <a:p>
            <a:pPr algn="just"/>
            <a:r>
              <a:rPr lang="es-ES" b="1" dirty="0"/>
              <a:t>Paso 4: Planteamiento de objetivos de tratamiento</a:t>
            </a:r>
          </a:p>
          <a:p>
            <a:pPr algn="just"/>
            <a:r>
              <a:rPr lang="es-ES" dirty="0"/>
              <a:t>Aquí se definen metas claras, específicas y medibles. Por ejemplo, “reducir la frecuencia de ataques de ansiedad de tres veces por semana a una vez al mes en un plazo de tres meses” es un objetivo mucho más útil que “mejorar la ansiedad</a:t>
            </a:r>
            <a:r>
              <a:rPr lang="es-ES" dirty="0" smtClean="0"/>
              <a:t>”.</a:t>
            </a:r>
          </a:p>
          <a:p>
            <a:pPr algn="just"/>
            <a:endParaRPr lang="es-ES" dirty="0"/>
          </a:p>
          <a:p>
            <a:pPr algn="just"/>
            <a:r>
              <a:rPr lang="es-ES" b="1" dirty="0"/>
              <a:t>Paso 5: Selección de estrategias de intervención</a:t>
            </a:r>
          </a:p>
          <a:p>
            <a:pPr algn="just"/>
            <a:r>
              <a:rPr lang="es-ES" dirty="0"/>
              <a:t>Con la hipótesis y los objetivos definidos, se eligen las técnicas y herramientas más adecuadas para la situación del paciente. Estas pueden incluir terapia cognitivo-conductual, terapia narrativa, técnicas de relajación, entrenamiento en habilidades sociales o intervenciones familiares.</a:t>
            </a:r>
          </a:p>
        </p:txBody>
      </p:sp>
    </p:spTree>
    <p:extLst>
      <p:ext uri="{BB962C8B-B14F-4D97-AF65-F5344CB8AC3E}">
        <p14:creationId xmlns:p14="http://schemas.microsoft.com/office/powerpoint/2010/main" val="1283451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329136" cy="797482"/>
          </a:xfrm>
          <a:prstGeom prst="rect">
            <a:avLst/>
          </a:prstGeom>
        </p:spPr>
      </p:pic>
      <p:sp>
        <p:nvSpPr>
          <p:cNvPr id="2" name="Rectángulo 1"/>
          <p:cNvSpPr/>
          <p:nvPr/>
        </p:nvSpPr>
        <p:spPr>
          <a:xfrm>
            <a:off x="1868178" y="277649"/>
            <a:ext cx="4275529" cy="369332"/>
          </a:xfrm>
          <a:prstGeom prst="rect">
            <a:avLst/>
          </a:prstGeom>
        </p:spPr>
        <p:txBody>
          <a:bodyPr wrap="none">
            <a:spAutoFit/>
          </a:bodyPr>
          <a:lstStyle/>
          <a:p>
            <a:pPr fontAlgn="base"/>
            <a:r>
              <a:rPr lang="es-ES" b="1" dirty="0">
                <a:solidFill>
                  <a:srgbClr val="2F2F2F"/>
                </a:solidFill>
                <a:latin typeface="Montserrat"/>
              </a:rPr>
              <a:t>Errores comunes al formular un caso</a:t>
            </a:r>
            <a:endParaRPr lang="es-ES" b="0" i="0" dirty="0">
              <a:solidFill>
                <a:srgbClr val="2F2F2F"/>
              </a:solidFill>
              <a:effectLst/>
              <a:latin typeface="Montserrat"/>
            </a:endParaRPr>
          </a:p>
        </p:txBody>
      </p:sp>
      <p:sp>
        <p:nvSpPr>
          <p:cNvPr id="3" name="Rectángulo 2"/>
          <p:cNvSpPr/>
          <p:nvPr/>
        </p:nvSpPr>
        <p:spPr>
          <a:xfrm>
            <a:off x="165835" y="656374"/>
            <a:ext cx="11924565" cy="6186309"/>
          </a:xfrm>
          <a:prstGeom prst="rect">
            <a:avLst/>
          </a:prstGeom>
        </p:spPr>
        <p:txBody>
          <a:bodyPr wrap="square">
            <a:spAutoFit/>
          </a:bodyPr>
          <a:lstStyle/>
          <a:p>
            <a:pPr algn="just"/>
            <a:r>
              <a:rPr lang="es-ES" dirty="0"/>
              <a:t>Incluso con una buena formación en psicología clínica, es habitual cometer errores en la formulación de casos, especialmente cuando se carece de un método estructurado o se trabaja con exceso de confianza en la intuición. Conocer estos fallos permite prevenirlos y mejorar la calidad de la intervención.</a:t>
            </a:r>
          </a:p>
          <a:p>
            <a:pPr algn="just"/>
            <a:endParaRPr lang="es-ES" dirty="0"/>
          </a:p>
          <a:p>
            <a:pPr algn="just"/>
            <a:r>
              <a:rPr lang="es-ES" b="1" dirty="0"/>
              <a:t>1. Basarse en suposiciones sin evidencias</a:t>
            </a:r>
          </a:p>
          <a:p>
            <a:pPr algn="just"/>
            <a:r>
              <a:rPr lang="es-ES" dirty="0"/>
              <a:t>A</a:t>
            </a:r>
            <a:r>
              <a:rPr lang="es-ES" dirty="0" smtClean="0"/>
              <a:t>sumir </a:t>
            </a:r>
            <a:r>
              <a:rPr lang="es-ES" dirty="0"/>
              <a:t>causas o explicaciones sin contar con datos suficientes. Esto puede llevar a intervenciones equivocadas o a enfocarse en aspectos que no son realmente prioritarios para el paciente. </a:t>
            </a:r>
            <a:r>
              <a:rPr lang="es-ES" dirty="0" smtClean="0"/>
              <a:t>Es importante verificar </a:t>
            </a:r>
            <a:r>
              <a:rPr lang="es-ES" dirty="0"/>
              <a:t>la información antes de integrarla a la hipótesis clínica.</a:t>
            </a:r>
          </a:p>
          <a:p>
            <a:pPr algn="just"/>
            <a:endParaRPr lang="es-ES" b="1" dirty="0"/>
          </a:p>
          <a:p>
            <a:pPr algn="just"/>
            <a:r>
              <a:rPr lang="es-ES" b="1" dirty="0"/>
              <a:t>2. </a:t>
            </a:r>
            <a:r>
              <a:rPr lang="es-ES" b="1" dirty="0" smtClean="0"/>
              <a:t>Priorización de problemas</a:t>
            </a:r>
            <a:endParaRPr lang="es-ES" b="1" dirty="0"/>
          </a:p>
          <a:p>
            <a:pPr algn="just"/>
            <a:r>
              <a:rPr lang="es-ES" dirty="0"/>
              <a:t>Algunos profesionales intentan abordar todos los problemas a la vez, lo que puede generar sobrecarga tanto para el terapeuta como para el paciente. La formulación de un caso debe identificar qué áreas requieren atención inmediata y cuáles pueden tratarse a mediano o largo plazo.</a:t>
            </a:r>
          </a:p>
          <a:p>
            <a:pPr algn="just"/>
            <a:endParaRPr lang="es-ES" dirty="0"/>
          </a:p>
          <a:p>
            <a:pPr algn="just"/>
            <a:r>
              <a:rPr lang="es-ES" b="1" dirty="0"/>
              <a:t>3. Lenguaje excesivamente técnico</a:t>
            </a:r>
          </a:p>
          <a:p>
            <a:pPr algn="just"/>
            <a:r>
              <a:rPr lang="es-ES" dirty="0"/>
              <a:t>El uso de términos muy especializados sin una explicación clara puede alejar al paciente y dificultar su participación activa en el proceso terapéutico. Explicar la formulación en un lenguaje comprensible aumenta la confianza y la motivación del paciente para seguir el plan.</a:t>
            </a:r>
          </a:p>
          <a:p>
            <a:pPr algn="just"/>
            <a:endParaRPr lang="es-ES" dirty="0"/>
          </a:p>
          <a:p>
            <a:pPr algn="just"/>
            <a:r>
              <a:rPr lang="es-ES" b="1" dirty="0"/>
              <a:t>4. Rigidez en la hipótesis inicial</a:t>
            </a:r>
          </a:p>
          <a:p>
            <a:pPr algn="just"/>
            <a:r>
              <a:rPr lang="es-ES" dirty="0"/>
              <a:t>Otro error es aferrarse a la primera hipótesis sin ajustarla, incluso cuando la nueva información demuestra que es necesario modificarla. Una buena formulación es dinámica y se adapta a medida que avanza la intervención.</a:t>
            </a:r>
          </a:p>
        </p:txBody>
      </p:sp>
    </p:spTree>
    <p:extLst>
      <p:ext uri="{BB962C8B-B14F-4D97-AF65-F5344CB8AC3E}">
        <p14:creationId xmlns:p14="http://schemas.microsoft.com/office/powerpoint/2010/main" val="14698765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133600" y="139149"/>
            <a:ext cx="8316686" cy="369332"/>
          </a:xfrm>
          <a:prstGeom prst="rect">
            <a:avLst/>
          </a:prstGeom>
        </p:spPr>
        <p:txBody>
          <a:bodyPr wrap="square">
            <a:spAutoFit/>
          </a:bodyPr>
          <a:lstStyle/>
          <a:p>
            <a:pPr fontAlgn="base"/>
            <a:r>
              <a:rPr lang="es-ES" b="1" dirty="0">
                <a:solidFill>
                  <a:srgbClr val="2F2F2F"/>
                </a:solidFill>
              </a:rPr>
              <a:t>Beneficios de una buena formulación para el paciente y el profesional</a:t>
            </a:r>
            <a:endParaRPr lang="es-ES" b="0" i="0" dirty="0">
              <a:solidFill>
                <a:srgbClr val="2F2F2F"/>
              </a:solidFill>
              <a:effectLst/>
            </a:endParaRPr>
          </a:p>
        </p:txBody>
      </p:sp>
      <p:sp>
        <p:nvSpPr>
          <p:cNvPr id="3" name="Rectángulo 2"/>
          <p:cNvSpPr/>
          <p:nvPr/>
        </p:nvSpPr>
        <p:spPr>
          <a:xfrm>
            <a:off x="195942" y="924629"/>
            <a:ext cx="11879943" cy="4524315"/>
          </a:xfrm>
          <a:prstGeom prst="rect">
            <a:avLst/>
          </a:prstGeom>
        </p:spPr>
        <p:txBody>
          <a:bodyPr wrap="square">
            <a:spAutoFit/>
          </a:bodyPr>
          <a:lstStyle/>
          <a:p>
            <a:pPr algn="just"/>
            <a:r>
              <a:rPr lang="es-ES" b="1" dirty="0"/>
              <a:t>1. Intervenciones más efectivas</a:t>
            </a:r>
          </a:p>
          <a:p>
            <a:pPr algn="just"/>
            <a:r>
              <a:rPr lang="es-ES" dirty="0"/>
              <a:t>Una buena formulación permite seleccionar estrategias de tratamiento que responden directamente a las necesidades del paciente, evitando métodos generales o poco adecuados. Esto aumenta la probabilidad de obtener resultados positivos en menos tiempo.</a:t>
            </a:r>
          </a:p>
          <a:p>
            <a:pPr algn="just"/>
            <a:endParaRPr lang="es-ES" dirty="0"/>
          </a:p>
          <a:p>
            <a:pPr algn="just"/>
            <a:r>
              <a:rPr lang="es-ES" b="1" dirty="0"/>
              <a:t>2. Claridad y confianza para el paciente</a:t>
            </a:r>
          </a:p>
          <a:p>
            <a:pPr algn="just"/>
            <a:r>
              <a:rPr lang="es-ES" dirty="0"/>
              <a:t>Cuando el profesional explica al paciente qué está ocurriendo, por qué y cómo se abordará, se genera un sentimiento de confianza. El paciente percibe que existe un plan claro, lo que incrementa su compromiso con el proceso.</a:t>
            </a:r>
          </a:p>
          <a:p>
            <a:pPr algn="just"/>
            <a:endParaRPr lang="es-ES" dirty="0"/>
          </a:p>
          <a:p>
            <a:pPr algn="just"/>
            <a:r>
              <a:rPr lang="es-ES" b="1" dirty="0"/>
              <a:t>3. Evaluación objetiva del progreso</a:t>
            </a:r>
          </a:p>
          <a:p>
            <a:pPr algn="just"/>
            <a:r>
              <a:rPr lang="es-ES" dirty="0"/>
              <a:t>Al tener objetivos claros y medibles, se puede evaluar si la intervención está funcionando o si es necesario ajustar la estrategia. Esto evita la sensación de “ensayo y error” que a veces desalienta a quienes buscan ayuda.</a:t>
            </a:r>
          </a:p>
          <a:p>
            <a:pPr algn="just"/>
            <a:endParaRPr lang="es-ES" dirty="0"/>
          </a:p>
          <a:p>
            <a:pPr algn="just"/>
            <a:r>
              <a:rPr lang="es-ES" b="1" dirty="0"/>
              <a:t>4. Reducción de la improvisación</a:t>
            </a:r>
          </a:p>
          <a:p>
            <a:pPr algn="just"/>
            <a:r>
              <a:rPr lang="es-ES" dirty="0"/>
              <a:t>La formulación actúa como un mapa, ayudando al terapeuta a mantener el rumbo incluso en sesiones difíciles o cuando surgen imprevistos. Esta estructura permite adaptarse sin perder de vista los objetivos principales.</a:t>
            </a:r>
          </a:p>
        </p:txBody>
      </p:sp>
    </p:spTree>
    <p:extLst>
      <p:ext uri="{BB962C8B-B14F-4D97-AF65-F5344CB8AC3E}">
        <p14:creationId xmlns:p14="http://schemas.microsoft.com/office/powerpoint/2010/main" val="10104701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566057" y="1260065"/>
            <a:ext cx="11176000" cy="2031325"/>
          </a:xfrm>
          <a:prstGeom prst="rect">
            <a:avLst/>
          </a:prstGeom>
        </p:spPr>
        <p:txBody>
          <a:bodyPr wrap="square">
            <a:spAutoFit/>
          </a:bodyPr>
          <a:lstStyle/>
          <a:p>
            <a:r>
              <a:rPr lang="es-ES" dirty="0"/>
              <a:t>Elementos básicos de una formulación clínica</a:t>
            </a:r>
            <a:r>
              <a:rPr lang="es-ES" dirty="0" smtClean="0"/>
              <a:t>:</a:t>
            </a:r>
          </a:p>
          <a:p>
            <a:endParaRPr lang="es-ES" dirty="0"/>
          </a:p>
          <a:p>
            <a:r>
              <a:rPr lang="es-ES" dirty="0" smtClean="0"/>
              <a:t>- Problemas </a:t>
            </a:r>
            <a:r>
              <a:rPr lang="es-ES" dirty="0"/>
              <a:t>actuales.</a:t>
            </a:r>
          </a:p>
          <a:p>
            <a:r>
              <a:rPr lang="es-ES" dirty="0" smtClean="0"/>
              <a:t>- Factores </a:t>
            </a:r>
            <a:r>
              <a:rPr lang="es-ES" dirty="0"/>
              <a:t>predisponentes.</a:t>
            </a:r>
          </a:p>
          <a:p>
            <a:r>
              <a:rPr lang="es-ES" dirty="0" smtClean="0"/>
              <a:t>- Factores </a:t>
            </a:r>
            <a:r>
              <a:rPr lang="es-ES" dirty="0"/>
              <a:t>precipitantes.</a:t>
            </a:r>
          </a:p>
          <a:p>
            <a:r>
              <a:rPr lang="es-ES" dirty="0" smtClean="0"/>
              <a:t>- Factores </a:t>
            </a:r>
            <a:r>
              <a:rPr lang="es-ES" dirty="0" err="1"/>
              <a:t>perpetuantes</a:t>
            </a:r>
            <a:r>
              <a:rPr lang="es-ES" dirty="0"/>
              <a:t>.</a:t>
            </a:r>
          </a:p>
          <a:p>
            <a:r>
              <a:rPr lang="es-ES" dirty="0" smtClean="0"/>
              <a:t>- Factores </a:t>
            </a:r>
            <a:r>
              <a:rPr lang="es-ES" dirty="0"/>
              <a:t>protectores.</a:t>
            </a:r>
          </a:p>
        </p:txBody>
      </p:sp>
      <p:sp>
        <p:nvSpPr>
          <p:cNvPr id="4" name="Rectángulo 3"/>
          <p:cNvSpPr/>
          <p:nvPr/>
        </p:nvSpPr>
        <p:spPr>
          <a:xfrm>
            <a:off x="319314" y="5205438"/>
            <a:ext cx="11669485" cy="923330"/>
          </a:xfrm>
          <a:prstGeom prst="rect">
            <a:avLst/>
          </a:prstGeom>
        </p:spPr>
        <p:txBody>
          <a:bodyPr wrap="square">
            <a:spAutoFit/>
          </a:bodyPr>
          <a:lstStyle/>
          <a:p>
            <a:pPr algn="just"/>
            <a:r>
              <a:rPr lang="es-ES" b="1" dirty="0" smtClean="0"/>
              <a:t>Factores </a:t>
            </a:r>
            <a:r>
              <a:rPr lang="es-ES" b="1" dirty="0"/>
              <a:t>protectores </a:t>
            </a:r>
            <a:r>
              <a:rPr lang="es-ES" dirty="0"/>
              <a:t>son recursos personales, familiares y sociales (como buenas habilidades sociales, apoyo familiar, autoestima, sentido del humor, logros) que incrementan la resiliencia y bienestar, minimizando el impacto de factores de riesgo y favoreciendo la salud mental al potenciar la capacidad de afrontar adversidades</a:t>
            </a:r>
          </a:p>
        </p:txBody>
      </p:sp>
      <p:sp>
        <p:nvSpPr>
          <p:cNvPr id="6" name="Rectángulo 5"/>
          <p:cNvSpPr/>
          <p:nvPr/>
        </p:nvSpPr>
        <p:spPr>
          <a:xfrm>
            <a:off x="5863772" y="76685"/>
            <a:ext cx="6096000" cy="2031325"/>
          </a:xfrm>
          <a:prstGeom prst="rect">
            <a:avLst/>
          </a:prstGeom>
        </p:spPr>
        <p:txBody>
          <a:bodyPr>
            <a:spAutoFit/>
          </a:bodyPr>
          <a:lstStyle/>
          <a:p>
            <a:pPr algn="just"/>
            <a:r>
              <a:rPr lang="es-ES" b="1" dirty="0" smtClean="0"/>
              <a:t>Factores predisponentes: </a:t>
            </a:r>
            <a:r>
              <a:rPr lang="es-ES" dirty="0" smtClean="0"/>
              <a:t>características </a:t>
            </a:r>
            <a:r>
              <a:rPr lang="es-ES" dirty="0"/>
              <a:t>internas o del entorno (biológicas, genéticas, personales, familiares, sociales) que aumentan la vulnerabilidad de un individuo a desarrollar problemas de salud mental, preparando el terreno para que un evento desencadenante (</a:t>
            </a:r>
            <a:r>
              <a:rPr lang="es-ES" b="1" dirty="0"/>
              <a:t>factor precipitante</a:t>
            </a:r>
            <a:r>
              <a:rPr lang="es-ES" dirty="0"/>
              <a:t>) provoque un trastorno, como rasgos de personalidad, historia de trauma, bajo nivel educativo o situación socioeconómica precaria. </a:t>
            </a:r>
          </a:p>
        </p:txBody>
      </p:sp>
      <p:sp>
        <p:nvSpPr>
          <p:cNvPr id="7" name="Rectángulo 6"/>
          <p:cNvSpPr/>
          <p:nvPr/>
        </p:nvSpPr>
        <p:spPr>
          <a:xfrm>
            <a:off x="5892799" y="2225563"/>
            <a:ext cx="6096000" cy="2862322"/>
          </a:xfrm>
          <a:prstGeom prst="rect">
            <a:avLst/>
          </a:prstGeom>
        </p:spPr>
        <p:txBody>
          <a:bodyPr>
            <a:spAutoFit/>
          </a:bodyPr>
          <a:lstStyle/>
          <a:p>
            <a:pPr algn="just"/>
            <a:r>
              <a:rPr lang="es-ES" b="1" dirty="0" smtClean="0"/>
              <a:t>Factores </a:t>
            </a:r>
            <a:r>
              <a:rPr lang="es-ES" b="1" dirty="0" err="1" smtClean="0"/>
              <a:t>perpetuantes</a:t>
            </a:r>
            <a:r>
              <a:rPr lang="es-ES" dirty="0" smtClean="0"/>
              <a:t>: aquellos </a:t>
            </a:r>
            <a:r>
              <a:rPr lang="es-ES" dirty="0"/>
              <a:t>elementos (conductuales, cognitivos, ambientales o sociales) que mantienen o empeoran un problema psicológico una vez que ha comenzado, a diferencia de los precipitantes (que lo inician) o predisponentes (que crean vulnerabilidad). Ejemplos clave incluyen patrones de pensamiento distorsionados (</a:t>
            </a:r>
            <a:r>
              <a:rPr lang="es-ES" dirty="0" err="1"/>
              <a:t>rumiación</a:t>
            </a:r>
            <a:r>
              <a:rPr lang="es-ES" dirty="0"/>
              <a:t>, catastrofismo), estrategias de afrontamiento ineficaces (evitación, consumo de sustancias), horarios de sueño irregulares, aislamiento social, o falta de apoyo familiar/laboral, todos actuando como "combustible" para el trastorno. </a:t>
            </a:r>
          </a:p>
        </p:txBody>
      </p:sp>
    </p:spTree>
    <p:extLst>
      <p:ext uri="{BB962C8B-B14F-4D97-AF65-F5344CB8AC3E}">
        <p14:creationId xmlns:p14="http://schemas.microsoft.com/office/powerpoint/2010/main" val="9890499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706881" y="924629"/>
            <a:ext cx="9469119" cy="1938992"/>
          </a:xfrm>
          <a:prstGeom prst="rect">
            <a:avLst/>
          </a:prstGeom>
        </p:spPr>
        <p:txBody>
          <a:bodyPr wrap="square">
            <a:spAutoFit/>
          </a:bodyPr>
          <a:lstStyle/>
          <a:p>
            <a:pPr algn="ctr"/>
            <a:r>
              <a:rPr lang="es-ES" sz="3000" dirty="0" smtClean="0"/>
              <a:t>Una formulación del caso </a:t>
            </a:r>
            <a:r>
              <a:rPr lang="es-ES" sz="3000" dirty="0"/>
              <a:t>no puede prescindir</a:t>
            </a:r>
          </a:p>
          <a:p>
            <a:pPr algn="ctr"/>
            <a:r>
              <a:rPr lang="es-ES" sz="3000" dirty="0"/>
              <a:t>de </a:t>
            </a:r>
            <a:r>
              <a:rPr lang="es-ES" sz="3000" b="1" dirty="0"/>
              <a:t>control metodológico</a:t>
            </a:r>
            <a:r>
              <a:rPr lang="es-ES" sz="3000" dirty="0"/>
              <a:t>, como tampoco del</a:t>
            </a:r>
          </a:p>
          <a:p>
            <a:pPr algn="ctr"/>
            <a:r>
              <a:rPr lang="es-ES" sz="3000" dirty="0"/>
              <a:t>recurso a las </a:t>
            </a:r>
            <a:r>
              <a:rPr lang="es-ES" sz="3000" b="1" dirty="0"/>
              <a:t>teorías psicológicas </a:t>
            </a:r>
            <a:r>
              <a:rPr lang="es-ES" sz="3000" dirty="0"/>
              <a:t>en sentido</a:t>
            </a:r>
          </a:p>
          <a:p>
            <a:pPr algn="ctr"/>
            <a:r>
              <a:rPr lang="es-ES" sz="3000" dirty="0" smtClean="0"/>
              <a:t>extenso</a:t>
            </a:r>
            <a:endParaRPr lang="es-ES" sz="3000" dirty="0"/>
          </a:p>
        </p:txBody>
      </p:sp>
      <p:pic>
        <p:nvPicPr>
          <p:cNvPr id="3" name="Imagen 2"/>
          <p:cNvPicPr>
            <a:picLocks noChangeAspect="1"/>
          </p:cNvPicPr>
          <p:nvPr/>
        </p:nvPicPr>
        <p:blipFill>
          <a:blip r:embed="rId3"/>
          <a:stretch>
            <a:fillRect/>
          </a:stretch>
        </p:blipFill>
        <p:spPr>
          <a:xfrm>
            <a:off x="3015124" y="3206296"/>
            <a:ext cx="6852632" cy="2163989"/>
          </a:xfrm>
          <a:prstGeom prst="rect">
            <a:avLst/>
          </a:prstGeom>
        </p:spPr>
      </p:pic>
      <p:sp>
        <p:nvSpPr>
          <p:cNvPr id="4" name="Rectángulo 3"/>
          <p:cNvSpPr/>
          <p:nvPr/>
        </p:nvSpPr>
        <p:spPr>
          <a:xfrm>
            <a:off x="936358" y="5820006"/>
            <a:ext cx="10660556" cy="369332"/>
          </a:xfrm>
          <a:prstGeom prst="rect">
            <a:avLst/>
          </a:prstGeom>
        </p:spPr>
        <p:txBody>
          <a:bodyPr wrap="square">
            <a:spAutoFit/>
          </a:bodyPr>
          <a:lstStyle/>
          <a:p>
            <a:r>
              <a:rPr lang="es-ES" dirty="0"/>
              <a:t>Adaptado de </a:t>
            </a:r>
            <a:r>
              <a:rPr lang="es-ES" dirty="0" err="1"/>
              <a:t>Psychotherapy</a:t>
            </a:r>
            <a:r>
              <a:rPr lang="es-ES" dirty="0"/>
              <a:t> Case </a:t>
            </a:r>
            <a:r>
              <a:rPr lang="es-ES" dirty="0" err="1"/>
              <a:t>Formulation</a:t>
            </a:r>
            <a:r>
              <a:rPr lang="es-ES" dirty="0"/>
              <a:t> (p.72), por T. </a:t>
            </a:r>
            <a:r>
              <a:rPr lang="es-ES" dirty="0" err="1"/>
              <a:t>Eells</a:t>
            </a:r>
            <a:r>
              <a:rPr lang="es-ES" dirty="0"/>
              <a:t>, (2015). American </a:t>
            </a:r>
            <a:r>
              <a:rPr lang="es-ES" dirty="0" err="1"/>
              <a:t>Psychological</a:t>
            </a:r>
            <a:r>
              <a:rPr lang="es-ES" dirty="0"/>
              <a:t> </a:t>
            </a:r>
            <a:r>
              <a:rPr lang="es-ES" dirty="0" err="1"/>
              <a:t>Association</a:t>
            </a:r>
            <a:r>
              <a:rPr lang="es-ES" dirty="0"/>
              <a:t>.</a:t>
            </a:r>
          </a:p>
        </p:txBody>
      </p:sp>
    </p:spTree>
    <p:extLst>
      <p:ext uri="{BB962C8B-B14F-4D97-AF65-F5344CB8AC3E}">
        <p14:creationId xmlns:p14="http://schemas.microsoft.com/office/powerpoint/2010/main" val="21667334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CuadroTexto 1"/>
          <p:cNvSpPr txBox="1"/>
          <p:nvPr/>
        </p:nvSpPr>
        <p:spPr>
          <a:xfrm>
            <a:off x="1932495" y="216816"/>
            <a:ext cx="5410985" cy="369332"/>
          </a:xfrm>
          <a:prstGeom prst="rect">
            <a:avLst/>
          </a:prstGeom>
          <a:noFill/>
        </p:spPr>
        <p:txBody>
          <a:bodyPr wrap="square" rtlCol="0">
            <a:spAutoFit/>
          </a:bodyPr>
          <a:lstStyle/>
          <a:p>
            <a:r>
              <a:rPr lang="es-ES" b="1" dirty="0" smtClean="0"/>
              <a:t>Bibliografía recomendada</a:t>
            </a:r>
            <a:r>
              <a:rPr lang="es-ES" dirty="0" smtClean="0"/>
              <a:t>.</a:t>
            </a:r>
            <a:endParaRPr lang="es-ES" dirty="0"/>
          </a:p>
        </p:txBody>
      </p:sp>
      <p:sp>
        <p:nvSpPr>
          <p:cNvPr id="3" name="Rectángulo 2"/>
          <p:cNvSpPr/>
          <p:nvPr/>
        </p:nvSpPr>
        <p:spPr>
          <a:xfrm>
            <a:off x="343078" y="924629"/>
            <a:ext cx="11657244" cy="3970318"/>
          </a:xfrm>
          <a:prstGeom prst="rect">
            <a:avLst/>
          </a:prstGeom>
        </p:spPr>
        <p:txBody>
          <a:bodyPr wrap="square">
            <a:spAutoFit/>
          </a:bodyPr>
          <a:lstStyle/>
          <a:p>
            <a:r>
              <a:rPr lang="es-ES" b="1" dirty="0" smtClean="0"/>
              <a:t>Enfoque </a:t>
            </a:r>
            <a:r>
              <a:rPr lang="es-ES" b="1" dirty="0"/>
              <a:t>integrador en la evaluación </a:t>
            </a:r>
            <a:r>
              <a:rPr lang="es-ES" b="1" dirty="0" smtClean="0"/>
              <a:t>psicológica</a:t>
            </a:r>
          </a:p>
          <a:p>
            <a:endParaRPr lang="es-ES" dirty="0"/>
          </a:p>
          <a:p>
            <a:pPr algn="just"/>
            <a:r>
              <a:rPr lang="es-ES" dirty="0" smtClean="0"/>
              <a:t>-Casanovas, N. </a:t>
            </a:r>
            <a:r>
              <a:rPr lang="es-ES" dirty="0"/>
              <a:t>(2020). </a:t>
            </a:r>
            <a:r>
              <a:rPr lang="es-ES" i="1" dirty="0"/>
              <a:t>El modelo integrativo en la intervención psicológica con niños y </a:t>
            </a:r>
            <a:r>
              <a:rPr lang="es-ES" i="1" dirty="0" smtClean="0"/>
              <a:t>adolescentes</a:t>
            </a:r>
            <a:r>
              <a:rPr lang="es-ES" dirty="0" smtClean="0"/>
              <a:t>. </a:t>
            </a:r>
            <a:r>
              <a:rPr lang="es-ES" dirty="0"/>
              <a:t>UOC. </a:t>
            </a:r>
            <a:r>
              <a:rPr lang="es-ES" dirty="0" smtClean="0"/>
              <a:t>	https</a:t>
            </a:r>
            <a:r>
              <a:rPr lang="es-ES" dirty="0"/>
              <a:t>://</a:t>
            </a:r>
            <a:r>
              <a:rPr lang="es-ES" dirty="0" smtClean="0"/>
              <a:t>openaccess.uoc.edu/server/api/core/bitstreams/8e51cce4-1b08-4a93-85ec-b3a49a8e9b9f/content</a:t>
            </a:r>
          </a:p>
          <a:p>
            <a:pPr algn="just"/>
            <a:endParaRPr lang="es-ES" dirty="0" smtClean="0"/>
          </a:p>
          <a:p>
            <a:pPr algn="just"/>
            <a:r>
              <a:rPr lang="es-ES" dirty="0"/>
              <a:t>Carrasco, A. E. (2017). Modelos psicoterapéuticos para la depresión: hacia un enfoque integrado. </a:t>
            </a:r>
            <a:r>
              <a:rPr lang="es-ES" i="1" dirty="0"/>
              <a:t>Revista Interamericana de </a:t>
            </a:r>
            <a:r>
              <a:rPr lang="es-ES" i="1" dirty="0" smtClean="0"/>
              <a:t>	Psicología/</a:t>
            </a:r>
            <a:r>
              <a:rPr lang="es-ES" i="1" dirty="0" err="1" smtClean="0"/>
              <a:t>Interamerican</a:t>
            </a:r>
            <a:r>
              <a:rPr lang="es-ES" i="1" dirty="0" smtClean="0"/>
              <a:t> </a:t>
            </a:r>
            <a:r>
              <a:rPr lang="es-ES" i="1" dirty="0" err="1"/>
              <a:t>Journal</a:t>
            </a:r>
            <a:r>
              <a:rPr lang="es-ES" i="1" dirty="0"/>
              <a:t> of </a:t>
            </a:r>
            <a:r>
              <a:rPr lang="es-ES" i="1" dirty="0" err="1"/>
              <a:t>Psychology</a:t>
            </a:r>
            <a:r>
              <a:rPr lang="es-ES" i="1" dirty="0"/>
              <a:t>, 51</a:t>
            </a:r>
            <a:r>
              <a:rPr lang="es-ES" dirty="0"/>
              <a:t>(2), 181-189. </a:t>
            </a:r>
            <a:r>
              <a:rPr lang="es-ES" dirty="0" smtClean="0"/>
              <a:t>	https</a:t>
            </a:r>
            <a:r>
              <a:rPr lang="es-ES" dirty="0"/>
              <a:t>://</a:t>
            </a:r>
            <a:r>
              <a:rPr lang="es-ES" dirty="0" smtClean="0"/>
              <a:t>www.redalyc.org/pdf/284/28454546004.pdf</a:t>
            </a:r>
          </a:p>
          <a:p>
            <a:pPr algn="just"/>
            <a:endParaRPr lang="es-ES" dirty="0"/>
          </a:p>
          <a:p>
            <a:pPr algn="just"/>
            <a:r>
              <a:rPr lang="es-ES" dirty="0" err="1"/>
              <a:t>Youngstrom</a:t>
            </a:r>
            <a:r>
              <a:rPr lang="es-ES" dirty="0"/>
              <a:t>, E. A., Van Meter, A., </a:t>
            </a:r>
            <a:r>
              <a:rPr lang="es-ES" dirty="0" err="1"/>
              <a:t>Frazier</a:t>
            </a:r>
            <a:r>
              <a:rPr lang="es-ES" dirty="0"/>
              <a:t>, T. W., </a:t>
            </a:r>
            <a:r>
              <a:rPr lang="es-ES" dirty="0" err="1"/>
              <a:t>Hunsley</a:t>
            </a:r>
            <a:r>
              <a:rPr lang="es-ES" dirty="0"/>
              <a:t>, J., </a:t>
            </a:r>
            <a:r>
              <a:rPr lang="es-ES" dirty="0" err="1"/>
              <a:t>Prinstein</a:t>
            </a:r>
            <a:r>
              <a:rPr lang="es-ES" dirty="0"/>
              <a:t>, M. J., </a:t>
            </a:r>
            <a:r>
              <a:rPr lang="es-ES" dirty="0" err="1"/>
              <a:t>Ong</a:t>
            </a:r>
            <a:r>
              <a:rPr lang="es-ES" dirty="0"/>
              <a:t>, M. L., &amp; </a:t>
            </a:r>
            <a:r>
              <a:rPr lang="es-ES" dirty="0" err="1"/>
              <a:t>Youngstrom</a:t>
            </a:r>
            <a:r>
              <a:rPr lang="es-ES" dirty="0"/>
              <a:t>, J. K. (2017). </a:t>
            </a:r>
            <a:r>
              <a:rPr lang="es-ES" dirty="0" err="1" smtClean="0"/>
              <a:t>Evidence</a:t>
            </a:r>
            <a:r>
              <a:rPr lang="es-ES" dirty="0" smtClean="0"/>
              <a:t>-	</a:t>
            </a:r>
            <a:r>
              <a:rPr lang="es-ES" dirty="0" err="1" smtClean="0"/>
              <a:t>based</a:t>
            </a:r>
            <a:r>
              <a:rPr lang="es-ES" dirty="0" smtClean="0"/>
              <a:t> </a:t>
            </a:r>
            <a:r>
              <a:rPr lang="es-ES" dirty="0" err="1"/>
              <a:t>assessment</a:t>
            </a:r>
            <a:r>
              <a:rPr lang="es-ES" dirty="0"/>
              <a:t> as </a:t>
            </a:r>
            <a:r>
              <a:rPr lang="es-ES" dirty="0" err="1"/>
              <a:t>an</a:t>
            </a:r>
            <a:r>
              <a:rPr lang="es-ES" dirty="0"/>
              <a:t> </a:t>
            </a:r>
            <a:r>
              <a:rPr lang="es-ES" dirty="0" err="1"/>
              <a:t>integrative</a:t>
            </a:r>
            <a:r>
              <a:rPr lang="es-ES" dirty="0"/>
              <a:t> </a:t>
            </a:r>
            <a:r>
              <a:rPr lang="es-ES" dirty="0" err="1"/>
              <a:t>model</a:t>
            </a:r>
            <a:r>
              <a:rPr lang="es-ES" dirty="0"/>
              <a:t> </a:t>
            </a:r>
            <a:r>
              <a:rPr lang="es-ES" dirty="0" err="1"/>
              <a:t>for</a:t>
            </a:r>
            <a:r>
              <a:rPr lang="es-ES" dirty="0"/>
              <a:t> </a:t>
            </a:r>
            <a:r>
              <a:rPr lang="es-ES" dirty="0" err="1"/>
              <a:t>applying</a:t>
            </a:r>
            <a:r>
              <a:rPr lang="es-ES" dirty="0"/>
              <a:t> </a:t>
            </a:r>
            <a:r>
              <a:rPr lang="es-ES" dirty="0" err="1"/>
              <a:t>psychological</a:t>
            </a:r>
            <a:r>
              <a:rPr lang="es-ES" dirty="0"/>
              <a:t> </a:t>
            </a:r>
            <a:r>
              <a:rPr lang="es-ES" dirty="0" err="1"/>
              <a:t>science</a:t>
            </a:r>
            <a:r>
              <a:rPr lang="es-ES" dirty="0"/>
              <a:t> to </a:t>
            </a:r>
            <a:r>
              <a:rPr lang="es-ES" dirty="0" err="1"/>
              <a:t>guide</a:t>
            </a:r>
            <a:r>
              <a:rPr lang="es-ES" dirty="0"/>
              <a:t> </a:t>
            </a:r>
            <a:r>
              <a:rPr lang="es-ES" dirty="0" err="1"/>
              <a:t>the</a:t>
            </a:r>
            <a:r>
              <a:rPr lang="es-ES" dirty="0"/>
              <a:t> </a:t>
            </a:r>
            <a:r>
              <a:rPr lang="es-ES" dirty="0" err="1"/>
              <a:t>voyage</a:t>
            </a:r>
            <a:r>
              <a:rPr lang="es-ES" dirty="0"/>
              <a:t> of </a:t>
            </a:r>
            <a:r>
              <a:rPr lang="es-ES" dirty="0" err="1"/>
              <a:t>treatment</a:t>
            </a:r>
            <a:r>
              <a:rPr lang="es-ES" dirty="0"/>
              <a:t>. </a:t>
            </a:r>
            <a:r>
              <a:rPr lang="es-ES" dirty="0" smtClean="0"/>
              <a:t>	</a:t>
            </a:r>
            <a:r>
              <a:rPr lang="es-ES" i="1" dirty="0" err="1" smtClean="0"/>
              <a:t>Clinical</a:t>
            </a:r>
            <a:r>
              <a:rPr lang="es-ES" i="1" dirty="0" smtClean="0"/>
              <a:t> 	</a:t>
            </a:r>
            <a:r>
              <a:rPr lang="es-ES" i="1" dirty="0" err="1" smtClean="0"/>
              <a:t>Psychology</a:t>
            </a:r>
            <a:r>
              <a:rPr lang="es-ES" i="1" dirty="0"/>
              <a:t>: </a:t>
            </a:r>
            <a:r>
              <a:rPr lang="es-ES" i="1" dirty="0" err="1"/>
              <a:t>Science</a:t>
            </a:r>
            <a:r>
              <a:rPr lang="es-ES" i="1" dirty="0"/>
              <a:t> and </a:t>
            </a:r>
            <a:r>
              <a:rPr lang="es-ES" i="1" dirty="0" err="1"/>
              <a:t>Practice</a:t>
            </a:r>
            <a:r>
              <a:rPr lang="es-ES" i="1" dirty="0"/>
              <a:t>, 24</a:t>
            </a:r>
            <a:r>
              <a:rPr lang="es-ES" dirty="0"/>
              <a:t>(4), 331–363. https://</a:t>
            </a:r>
            <a:r>
              <a:rPr lang="es-ES" dirty="0" smtClean="0"/>
              <a:t>doi.org/10.1111/cpsp.12207</a:t>
            </a:r>
          </a:p>
          <a:p>
            <a:pPr algn="just"/>
            <a:endParaRPr lang="es-ES" dirty="0"/>
          </a:p>
          <a:p>
            <a:pPr algn="just"/>
            <a:r>
              <a:rPr lang="en-US" dirty="0"/>
              <a:t>American Psychological Association. (2020). </a:t>
            </a:r>
            <a:r>
              <a:rPr lang="en-US" i="1" dirty="0"/>
              <a:t>Guidelines for psychological assessment and evalua</a:t>
            </a:r>
            <a:r>
              <a:rPr lang="en-US" dirty="0"/>
              <a:t>ti</a:t>
            </a:r>
            <a:r>
              <a:rPr lang="en-US" i="1" dirty="0"/>
              <a:t>on</a:t>
            </a:r>
            <a:r>
              <a:rPr lang="en-US" dirty="0"/>
              <a:t>. APA.</a:t>
            </a:r>
            <a:endParaRPr lang="es-ES" dirty="0"/>
          </a:p>
        </p:txBody>
      </p:sp>
    </p:spTree>
    <p:extLst>
      <p:ext uri="{BB962C8B-B14F-4D97-AF65-F5344CB8AC3E}">
        <p14:creationId xmlns:p14="http://schemas.microsoft.com/office/powerpoint/2010/main" val="3859322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343078" y="924629"/>
            <a:ext cx="11657244" cy="4524315"/>
          </a:xfrm>
          <a:prstGeom prst="rect">
            <a:avLst/>
          </a:prstGeom>
        </p:spPr>
        <p:txBody>
          <a:bodyPr wrap="square">
            <a:spAutoFit/>
          </a:bodyPr>
          <a:lstStyle/>
          <a:p>
            <a:r>
              <a:rPr lang="es-ES" b="1" dirty="0" smtClean="0"/>
              <a:t>Fases de la evaluación psicológica</a:t>
            </a:r>
          </a:p>
          <a:p>
            <a:endParaRPr lang="es-ES" b="1" dirty="0"/>
          </a:p>
          <a:p>
            <a:pPr algn="just"/>
            <a:r>
              <a:rPr lang="es-ES" dirty="0" err="1"/>
              <a:t>Youngstrom</a:t>
            </a:r>
            <a:r>
              <a:rPr lang="es-ES" dirty="0"/>
              <a:t>, E. A., Van Meter, A., </a:t>
            </a:r>
            <a:r>
              <a:rPr lang="es-ES" dirty="0" err="1"/>
              <a:t>Frazier</a:t>
            </a:r>
            <a:r>
              <a:rPr lang="es-ES" dirty="0"/>
              <a:t>, T. W., </a:t>
            </a:r>
            <a:r>
              <a:rPr lang="es-ES" dirty="0" err="1"/>
              <a:t>Hunsley</a:t>
            </a:r>
            <a:r>
              <a:rPr lang="es-ES" dirty="0"/>
              <a:t>, J., </a:t>
            </a:r>
            <a:r>
              <a:rPr lang="es-ES" dirty="0" err="1"/>
              <a:t>Prinstein</a:t>
            </a:r>
            <a:r>
              <a:rPr lang="es-ES" dirty="0"/>
              <a:t>, M. J., &amp; </a:t>
            </a:r>
            <a:r>
              <a:rPr lang="es-ES" dirty="0" err="1"/>
              <a:t>Youngstrom</a:t>
            </a:r>
            <a:r>
              <a:rPr lang="es-ES" dirty="0"/>
              <a:t>, J. K. (2017). </a:t>
            </a:r>
            <a:r>
              <a:rPr lang="es-ES" dirty="0" err="1"/>
              <a:t>Evidence-based</a:t>
            </a:r>
            <a:r>
              <a:rPr lang="es-ES" dirty="0"/>
              <a:t> </a:t>
            </a:r>
            <a:r>
              <a:rPr lang="es-ES" dirty="0" smtClean="0"/>
              <a:t>	</a:t>
            </a:r>
            <a:r>
              <a:rPr lang="es-ES" dirty="0" err="1" smtClean="0"/>
              <a:t>assessment</a:t>
            </a:r>
            <a:r>
              <a:rPr lang="es-ES" dirty="0" smtClean="0"/>
              <a:t> </a:t>
            </a:r>
            <a:r>
              <a:rPr lang="es-ES" dirty="0"/>
              <a:t>as </a:t>
            </a:r>
            <a:r>
              <a:rPr lang="es-ES" dirty="0" err="1"/>
              <a:t>an</a:t>
            </a:r>
            <a:r>
              <a:rPr lang="es-ES" dirty="0"/>
              <a:t> </a:t>
            </a:r>
            <a:r>
              <a:rPr lang="es-ES" dirty="0" err="1"/>
              <a:t>integrative</a:t>
            </a:r>
            <a:r>
              <a:rPr lang="es-ES" dirty="0"/>
              <a:t> </a:t>
            </a:r>
            <a:r>
              <a:rPr lang="es-ES" dirty="0" err="1"/>
              <a:t>model</a:t>
            </a:r>
            <a:r>
              <a:rPr lang="es-ES" dirty="0"/>
              <a:t> </a:t>
            </a:r>
            <a:r>
              <a:rPr lang="es-ES" dirty="0" err="1"/>
              <a:t>for</a:t>
            </a:r>
            <a:r>
              <a:rPr lang="es-ES" dirty="0"/>
              <a:t> </a:t>
            </a:r>
            <a:r>
              <a:rPr lang="es-ES" dirty="0" err="1"/>
              <a:t>applying</a:t>
            </a:r>
            <a:r>
              <a:rPr lang="es-ES" dirty="0"/>
              <a:t> </a:t>
            </a:r>
            <a:r>
              <a:rPr lang="es-ES" dirty="0" err="1"/>
              <a:t>psychological</a:t>
            </a:r>
            <a:r>
              <a:rPr lang="es-ES" dirty="0"/>
              <a:t> </a:t>
            </a:r>
            <a:r>
              <a:rPr lang="es-ES" dirty="0" err="1"/>
              <a:t>science</a:t>
            </a:r>
            <a:r>
              <a:rPr lang="es-ES" dirty="0"/>
              <a:t> to </a:t>
            </a:r>
            <a:r>
              <a:rPr lang="es-ES" dirty="0" err="1"/>
              <a:t>guide</a:t>
            </a:r>
            <a:r>
              <a:rPr lang="es-ES" dirty="0"/>
              <a:t> </a:t>
            </a:r>
            <a:r>
              <a:rPr lang="es-ES" dirty="0" err="1"/>
              <a:t>the</a:t>
            </a:r>
            <a:r>
              <a:rPr lang="es-ES" dirty="0"/>
              <a:t> </a:t>
            </a:r>
            <a:r>
              <a:rPr lang="es-ES" dirty="0" err="1"/>
              <a:t>voyage</a:t>
            </a:r>
            <a:r>
              <a:rPr lang="es-ES" dirty="0"/>
              <a:t> of </a:t>
            </a:r>
            <a:r>
              <a:rPr lang="es-ES" dirty="0" err="1"/>
              <a:t>treatment</a:t>
            </a:r>
            <a:r>
              <a:rPr lang="es-ES" dirty="0"/>
              <a:t>. </a:t>
            </a:r>
            <a:r>
              <a:rPr lang="es-ES" i="1" dirty="0" err="1"/>
              <a:t>Clinical</a:t>
            </a:r>
            <a:r>
              <a:rPr lang="es-ES" i="1" dirty="0"/>
              <a:t> </a:t>
            </a:r>
            <a:r>
              <a:rPr lang="es-ES" i="1" dirty="0" smtClean="0"/>
              <a:t>	</a:t>
            </a:r>
            <a:r>
              <a:rPr lang="es-ES" i="1" dirty="0" err="1" smtClean="0"/>
              <a:t>Psychology</a:t>
            </a:r>
            <a:r>
              <a:rPr lang="es-ES" i="1" dirty="0"/>
              <a:t>: </a:t>
            </a:r>
            <a:r>
              <a:rPr lang="es-ES" i="1" dirty="0" err="1"/>
              <a:t>Science</a:t>
            </a:r>
            <a:r>
              <a:rPr lang="es-ES" i="1" dirty="0"/>
              <a:t> and </a:t>
            </a:r>
            <a:r>
              <a:rPr lang="es-ES" i="1" dirty="0" err="1"/>
              <a:t>Practice</a:t>
            </a:r>
            <a:r>
              <a:rPr lang="es-ES" i="1" dirty="0"/>
              <a:t>, 24</a:t>
            </a:r>
            <a:r>
              <a:rPr lang="es-ES" dirty="0"/>
              <a:t>(4), 331–363. https://doi.org/10.1111/cpsp.12207</a:t>
            </a:r>
            <a:endParaRPr lang="es-ES" dirty="0" smtClean="0"/>
          </a:p>
          <a:p>
            <a:endParaRPr lang="es-ES" dirty="0" smtClean="0"/>
          </a:p>
          <a:p>
            <a:r>
              <a:rPr lang="en-US" dirty="0" err="1"/>
              <a:t>Cadime</a:t>
            </a:r>
            <a:r>
              <a:rPr lang="en-US" dirty="0"/>
              <a:t>, I., </a:t>
            </a:r>
            <a:r>
              <a:rPr lang="en-US" dirty="0" err="1"/>
              <a:t>Viana</a:t>
            </a:r>
            <a:r>
              <a:rPr lang="en-US" dirty="0"/>
              <a:t>, F. L., &amp; Ribeiro, I. (2024). Psychological assessment in school contexts: Ethical issues and evidence-based </a:t>
            </a:r>
            <a:r>
              <a:rPr lang="en-US" dirty="0" smtClean="0"/>
              <a:t>	practices</a:t>
            </a:r>
            <a:r>
              <a:rPr lang="en-US" dirty="0"/>
              <a:t>. </a:t>
            </a:r>
            <a:r>
              <a:rPr lang="en-US" i="1" dirty="0"/>
              <a:t>Frontiers in Psychology, </a:t>
            </a:r>
            <a:r>
              <a:rPr lang="en-US" i="1" dirty="0" smtClean="0"/>
              <a:t>37</a:t>
            </a:r>
            <a:r>
              <a:rPr lang="en-US" dirty="0" smtClean="0"/>
              <a:t>(32), 2-11. </a:t>
            </a:r>
            <a:r>
              <a:rPr lang="es-ES" dirty="0"/>
              <a:t>https://</a:t>
            </a:r>
            <a:r>
              <a:rPr lang="es-ES" dirty="0" smtClean="0"/>
              <a:t>doi.org/10.1186/s41155-024-00318-x</a:t>
            </a:r>
          </a:p>
          <a:p>
            <a:endParaRPr lang="es-ES" dirty="0"/>
          </a:p>
          <a:p>
            <a:r>
              <a:rPr lang="en-US" dirty="0"/>
              <a:t>Wilcox, G. (2023). Clinical reasoning: A missing piece for improving psychological assessment. </a:t>
            </a:r>
            <a:r>
              <a:rPr lang="en-US" i="1" dirty="0"/>
              <a:t>Journal of Intelligence, 11</a:t>
            </a:r>
            <a:r>
              <a:rPr lang="en-US" dirty="0"/>
              <a:t>(2), </a:t>
            </a:r>
            <a:r>
              <a:rPr lang="en-US" dirty="0" smtClean="0"/>
              <a:t>	26. </a:t>
            </a:r>
            <a:r>
              <a:rPr lang="es-ES" dirty="0"/>
              <a:t>10.3390/jintelligence11020026</a:t>
            </a:r>
            <a:r>
              <a:rPr lang="es-ES" dirty="0" smtClean="0"/>
              <a:t>.</a:t>
            </a:r>
          </a:p>
          <a:p>
            <a:endParaRPr lang="es-ES" dirty="0"/>
          </a:p>
          <a:p>
            <a:r>
              <a:rPr lang="es-ES" dirty="0"/>
              <a:t>Medrano, L. A</a:t>
            </a:r>
            <a:r>
              <a:rPr lang="es-ES" dirty="0" smtClean="0"/>
              <a:t>. </a:t>
            </a:r>
            <a:r>
              <a:rPr lang="es-ES" dirty="0"/>
              <a:t>y</a:t>
            </a:r>
            <a:r>
              <a:rPr lang="es-ES" dirty="0" smtClean="0"/>
              <a:t> </a:t>
            </a:r>
            <a:r>
              <a:rPr lang="es-ES" dirty="0"/>
              <a:t>Pérez, E. (2019). </a:t>
            </a:r>
            <a:r>
              <a:rPr lang="es-ES" i="1" dirty="0"/>
              <a:t>Manual de psicometría y evaluación psicológica </a:t>
            </a:r>
            <a:r>
              <a:rPr lang="es-ES" dirty="0"/>
              <a:t>(ed. ampliada). Editorial Brujas</a:t>
            </a:r>
            <a:r>
              <a:rPr lang="es-ES" dirty="0" smtClean="0"/>
              <a:t>.</a:t>
            </a:r>
          </a:p>
          <a:p>
            <a:endParaRPr lang="es-ES" dirty="0"/>
          </a:p>
          <a:p>
            <a:r>
              <a:rPr lang="es-ES" dirty="0"/>
              <a:t>Moreno Rosset, C., &amp; Ramírez </a:t>
            </a:r>
            <a:r>
              <a:rPr lang="es-ES" dirty="0" err="1"/>
              <a:t>Uclés</a:t>
            </a:r>
            <a:r>
              <a:rPr lang="es-ES" dirty="0"/>
              <a:t>, I. M. (Eds.). (2019). </a:t>
            </a:r>
            <a:r>
              <a:rPr lang="es-ES" i="1" dirty="0"/>
              <a:t>Evaluación psicológica: Proceso, técnicas y aplicaciones en áreas y </a:t>
            </a:r>
            <a:r>
              <a:rPr lang="es-ES" i="1" dirty="0" smtClean="0"/>
              <a:t>	contextos</a:t>
            </a:r>
            <a:r>
              <a:rPr lang="es-ES" dirty="0"/>
              <a:t>. Editorial Sanz y Torres.</a:t>
            </a:r>
          </a:p>
        </p:txBody>
      </p:sp>
    </p:spTree>
    <p:extLst>
      <p:ext uri="{BB962C8B-B14F-4D97-AF65-F5344CB8AC3E}">
        <p14:creationId xmlns:p14="http://schemas.microsoft.com/office/powerpoint/2010/main" val="6960292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343078" y="924629"/>
            <a:ext cx="11657244" cy="3693319"/>
          </a:xfrm>
          <a:prstGeom prst="rect">
            <a:avLst/>
          </a:prstGeom>
        </p:spPr>
        <p:txBody>
          <a:bodyPr wrap="square">
            <a:spAutoFit/>
          </a:bodyPr>
          <a:lstStyle/>
          <a:p>
            <a:pPr algn="just"/>
            <a:r>
              <a:rPr lang="es-ES" b="1" dirty="0" smtClean="0"/>
              <a:t>Test psicológicos</a:t>
            </a:r>
          </a:p>
          <a:p>
            <a:pPr algn="just"/>
            <a:endParaRPr lang="es-ES" b="1" dirty="0"/>
          </a:p>
          <a:p>
            <a:pPr algn="just"/>
            <a:r>
              <a:rPr lang="es-ES" dirty="0"/>
              <a:t>Santamaría Fernández, P</a:t>
            </a:r>
            <a:r>
              <a:rPr lang="es-ES" dirty="0" smtClean="0"/>
              <a:t>. y </a:t>
            </a:r>
            <a:r>
              <a:rPr lang="es-ES" dirty="0" err="1"/>
              <a:t>Colomina</a:t>
            </a:r>
            <a:r>
              <a:rPr lang="es-ES" dirty="0"/>
              <a:t>, A. (2025). </a:t>
            </a:r>
            <a:r>
              <a:rPr lang="es-ES" i="1" dirty="0"/>
              <a:t>Manual práctico para el buen uso de los test psicológicos</a:t>
            </a:r>
            <a:r>
              <a:rPr lang="es-ES" dirty="0"/>
              <a:t>. Editorial </a:t>
            </a:r>
            <a:r>
              <a:rPr lang="es-ES" dirty="0" smtClean="0"/>
              <a:t>	Pirámide.</a:t>
            </a:r>
          </a:p>
          <a:p>
            <a:pPr algn="just"/>
            <a:endParaRPr lang="es-ES" dirty="0"/>
          </a:p>
          <a:p>
            <a:pPr algn="just"/>
            <a:r>
              <a:rPr lang="es-ES" dirty="0" err="1"/>
              <a:t>Buela</a:t>
            </a:r>
            <a:r>
              <a:rPr lang="es-ES" dirty="0"/>
              <a:t>-Casal, G</a:t>
            </a:r>
            <a:r>
              <a:rPr lang="es-ES" dirty="0" smtClean="0"/>
              <a:t>. y </a:t>
            </a:r>
            <a:r>
              <a:rPr lang="es-ES" dirty="0"/>
              <a:t>Sierra, J. C. (</a:t>
            </a:r>
            <a:r>
              <a:rPr lang="es-ES" dirty="0" err="1"/>
              <a:t>dirs</a:t>
            </a:r>
            <a:r>
              <a:rPr lang="es-ES" dirty="0"/>
              <a:t>.). </a:t>
            </a:r>
            <a:r>
              <a:rPr lang="es-ES" i="1" dirty="0"/>
              <a:t>Manual de evaluación psicológica. Fundamentos, técnicas y a</a:t>
            </a:r>
            <a:r>
              <a:rPr lang="es-ES" dirty="0"/>
              <a:t>plicaciones. Siglo XXI </a:t>
            </a:r>
            <a:r>
              <a:rPr lang="es-ES" dirty="0" smtClean="0"/>
              <a:t>	Editores.</a:t>
            </a:r>
          </a:p>
          <a:p>
            <a:pPr algn="just"/>
            <a:endParaRPr lang="es-ES" dirty="0"/>
          </a:p>
          <a:p>
            <a:pPr algn="just"/>
            <a:r>
              <a:rPr lang="es-ES" dirty="0"/>
              <a:t>Moreno Rosset, C</a:t>
            </a:r>
            <a:r>
              <a:rPr lang="es-ES" dirty="0" smtClean="0"/>
              <a:t>. y </a:t>
            </a:r>
            <a:r>
              <a:rPr lang="es-ES" dirty="0"/>
              <a:t>Ramírez </a:t>
            </a:r>
            <a:r>
              <a:rPr lang="es-ES" dirty="0" err="1"/>
              <a:t>Uclés</a:t>
            </a:r>
            <a:r>
              <a:rPr lang="es-ES" dirty="0"/>
              <a:t>, I. M. (Eds.). (2019). </a:t>
            </a:r>
            <a:r>
              <a:rPr lang="es-ES" i="1" dirty="0"/>
              <a:t>Evaluación psicológica: Proceso, técnicas y aplicaciones en áreas y </a:t>
            </a:r>
            <a:r>
              <a:rPr lang="es-ES" i="1" dirty="0" smtClean="0"/>
              <a:t>	contextos</a:t>
            </a:r>
            <a:r>
              <a:rPr lang="es-ES" i="1" dirty="0"/>
              <a:t>.</a:t>
            </a:r>
            <a:r>
              <a:rPr lang="es-ES" dirty="0"/>
              <a:t> Editorial Sanz y Torres</a:t>
            </a:r>
            <a:r>
              <a:rPr lang="es-ES" dirty="0" smtClean="0"/>
              <a:t>.</a:t>
            </a:r>
          </a:p>
          <a:p>
            <a:pPr algn="just"/>
            <a:endParaRPr lang="es-ES" dirty="0"/>
          </a:p>
          <a:p>
            <a:pPr algn="just"/>
            <a:r>
              <a:rPr lang="es-ES" dirty="0"/>
              <a:t>Cohen, R. J., &amp; </a:t>
            </a:r>
            <a:r>
              <a:rPr lang="es-ES" dirty="0" err="1"/>
              <a:t>Swerdlik</a:t>
            </a:r>
            <a:r>
              <a:rPr lang="es-ES" dirty="0"/>
              <a:t>, M. E. (2023). </a:t>
            </a:r>
            <a:r>
              <a:rPr lang="es-ES" i="1" dirty="0"/>
              <a:t>Evaluación y pruebas psicológicas</a:t>
            </a:r>
            <a:r>
              <a:rPr lang="es-ES" dirty="0"/>
              <a:t> (10ª ed.). McGraw-Hill.</a:t>
            </a:r>
          </a:p>
          <a:p>
            <a:endParaRPr lang="es-ES" b="1" dirty="0"/>
          </a:p>
        </p:txBody>
      </p:sp>
    </p:spTree>
    <p:extLst>
      <p:ext uri="{BB962C8B-B14F-4D97-AF65-F5344CB8AC3E}">
        <p14:creationId xmlns:p14="http://schemas.microsoft.com/office/powerpoint/2010/main" val="28466185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28347" y="199476"/>
            <a:ext cx="1553054" cy="369332"/>
          </a:xfrm>
          <a:prstGeom prst="rect">
            <a:avLst/>
          </a:prstGeom>
        </p:spPr>
        <p:txBody>
          <a:bodyPr wrap="none">
            <a:spAutoFit/>
          </a:bodyPr>
          <a:lstStyle/>
          <a:p>
            <a:r>
              <a:rPr lang="es-ES" b="1" dirty="0" err="1" smtClean="0"/>
              <a:t>Autorregistros</a:t>
            </a:r>
            <a:endParaRPr lang="es-ES" b="1" dirty="0"/>
          </a:p>
        </p:txBody>
      </p:sp>
      <p:sp>
        <p:nvSpPr>
          <p:cNvPr id="3" name="Rectángulo 2"/>
          <p:cNvSpPr/>
          <p:nvPr/>
        </p:nvSpPr>
        <p:spPr>
          <a:xfrm>
            <a:off x="342507" y="1097206"/>
            <a:ext cx="11648387" cy="3970318"/>
          </a:xfrm>
          <a:prstGeom prst="rect">
            <a:avLst/>
          </a:prstGeom>
        </p:spPr>
        <p:txBody>
          <a:bodyPr wrap="square">
            <a:spAutoFit/>
          </a:bodyPr>
          <a:lstStyle/>
          <a:p>
            <a:pPr algn="just"/>
            <a:r>
              <a:rPr lang="en-US"/>
              <a:t>Stinson, L., Ebner-Priemer, U., Trull, T. </a:t>
            </a:r>
            <a:r>
              <a:rPr lang="en-US" dirty="0"/>
              <a:t>J</a:t>
            </a:r>
            <a:r>
              <a:rPr lang="en-US" dirty="0" smtClean="0"/>
              <a:t>. y </a:t>
            </a:r>
            <a:r>
              <a:rPr lang="en-US" dirty="0" err="1"/>
              <a:t>colaboradores</a:t>
            </a:r>
            <a:r>
              <a:rPr lang="en-US" dirty="0"/>
              <a:t>. (2022). Ecological momentary assessment: A systematic review of </a:t>
            </a:r>
            <a:r>
              <a:rPr lang="en-US" dirty="0" smtClean="0"/>
              <a:t>	methodology </a:t>
            </a:r>
            <a:r>
              <a:rPr lang="en-US" dirty="0"/>
              <a:t>and applications in health and clinical psychology. </a:t>
            </a:r>
            <a:r>
              <a:rPr lang="en-US" i="1" dirty="0"/>
              <a:t>Journal of Clinical Psychology, 78</a:t>
            </a:r>
            <a:r>
              <a:rPr lang="en-US" dirty="0"/>
              <a:t>(11), 1759–1786. </a:t>
            </a:r>
            <a:r>
              <a:rPr lang="en-US" dirty="0" smtClean="0"/>
              <a:t>	https</a:t>
            </a:r>
            <a:r>
              <a:rPr lang="en-US" dirty="0"/>
              <a:t>://</a:t>
            </a:r>
            <a:r>
              <a:rPr lang="en-US" dirty="0" smtClean="0"/>
              <a:t>doi.org/10.1002/jclp.23456</a:t>
            </a:r>
          </a:p>
          <a:p>
            <a:pPr algn="just"/>
            <a:endParaRPr lang="en-US" dirty="0"/>
          </a:p>
          <a:p>
            <a:pPr algn="just"/>
            <a:r>
              <a:rPr lang="es-ES"/>
              <a:t>Piot, M., Mestdagh, M., Riese, H., Weermeijer, J., Brouwer, J. </a:t>
            </a:r>
            <a:r>
              <a:rPr lang="es-ES" dirty="0"/>
              <a:t>M. A., </a:t>
            </a:r>
            <a:r>
              <a:rPr lang="es-ES" dirty="0" err="1"/>
              <a:t>Kuppens</a:t>
            </a:r>
            <a:r>
              <a:rPr lang="es-ES" dirty="0"/>
              <a:t>, P., </a:t>
            </a:r>
            <a:r>
              <a:rPr lang="es-ES" dirty="0" err="1"/>
              <a:t>Dejonckheere</a:t>
            </a:r>
            <a:r>
              <a:rPr lang="es-ES" dirty="0"/>
              <a:t>, E., &amp; </a:t>
            </a:r>
            <a:r>
              <a:rPr lang="es-ES" dirty="0" err="1"/>
              <a:t>Bos</a:t>
            </a:r>
            <a:r>
              <a:rPr lang="es-ES" dirty="0"/>
              <a:t>, F. M. (2022). </a:t>
            </a:r>
            <a:r>
              <a:rPr lang="es-ES" dirty="0" smtClean="0"/>
              <a:t>	</a:t>
            </a:r>
            <a:r>
              <a:rPr lang="es-ES" dirty="0" err="1" smtClean="0"/>
              <a:t>Practitioner</a:t>
            </a:r>
            <a:r>
              <a:rPr lang="es-ES" dirty="0" smtClean="0"/>
              <a:t> </a:t>
            </a:r>
            <a:r>
              <a:rPr lang="es-ES" dirty="0"/>
              <a:t>and </a:t>
            </a:r>
            <a:r>
              <a:rPr lang="es-ES" dirty="0" err="1"/>
              <a:t>researcher</a:t>
            </a:r>
            <a:r>
              <a:rPr lang="es-ES" dirty="0"/>
              <a:t> </a:t>
            </a:r>
            <a:r>
              <a:rPr lang="es-ES" dirty="0" err="1"/>
              <a:t>perspectives</a:t>
            </a:r>
            <a:r>
              <a:rPr lang="es-ES" dirty="0"/>
              <a:t> </a:t>
            </a:r>
            <a:r>
              <a:rPr lang="es-ES" dirty="0" err="1"/>
              <a:t>on</a:t>
            </a:r>
            <a:r>
              <a:rPr lang="es-ES" dirty="0"/>
              <a:t> </a:t>
            </a:r>
            <a:r>
              <a:rPr lang="es-ES" dirty="0" err="1"/>
              <a:t>the</a:t>
            </a:r>
            <a:r>
              <a:rPr lang="es-ES" dirty="0"/>
              <a:t> </a:t>
            </a:r>
            <a:r>
              <a:rPr lang="es-ES" dirty="0" err="1"/>
              <a:t>utility</a:t>
            </a:r>
            <a:r>
              <a:rPr lang="es-ES" dirty="0"/>
              <a:t> of </a:t>
            </a:r>
            <a:r>
              <a:rPr lang="es-ES" dirty="0" err="1"/>
              <a:t>ecological</a:t>
            </a:r>
            <a:r>
              <a:rPr lang="es-ES" dirty="0"/>
              <a:t> </a:t>
            </a:r>
            <a:r>
              <a:rPr lang="es-ES" dirty="0" err="1"/>
              <a:t>momentary</a:t>
            </a:r>
            <a:r>
              <a:rPr lang="es-ES" dirty="0"/>
              <a:t> </a:t>
            </a:r>
            <a:r>
              <a:rPr lang="es-ES" dirty="0" err="1"/>
              <a:t>assessment</a:t>
            </a:r>
            <a:r>
              <a:rPr lang="es-ES" dirty="0"/>
              <a:t> in mental </a:t>
            </a:r>
            <a:r>
              <a:rPr lang="es-ES" dirty="0" err="1"/>
              <a:t>health</a:t>
            </a:r>
            <a:r>
              <a:rPr lang="es-ES" dirty="0"/>
              <a:t> </a:t>
            </a:r>
            <a:r>
              <a:rPr lang="es-ES" dirty="0" smtClean="0"/>
              <a:t>	</a:t>
            </a:r>
            <a:r>
              <a:rPr lang="es-ES" dirty="0" err="1" smtClean="0"/>
              <a:t>care</a:t>
            </a:r>
            <a:r>
              <a:rPr lang="es-ES" dirty="0"/>
              <a:t>: A </a:t>
            </a:r>
            <a:r>
              <a:rPr lang="es-ES" dirty="0" err="1"/>
              <a:t>survey</a:t>
            </a:r>
            <a:r>
              <a:rPr lang="es-ES" dirty="0"/>
              <a:t> </a:t>
            </a:r>
            <a:r>
              <a:rPr lang="es-ES" dirty="0" err="1"/>
              <a:t>study</a:t>
            </a:r>
            <a:r>
              <a:rPr lang="es-ES" dirty="0"/>
              <a:t>. </a:t>
            </a:r>
            <a:r>
              <a:rPr lang="es-ES" i="1" dirty="0"/>
              <a:t>Internet </a:t>
            </a:r>
            <a:r>
              <a:rPr lang="es-ES" i="1" dirty="0" err="1"/>
              <a:t>Interventions</a:t>
            </a:r>
            <a:r>
              <a:rPr lang="es-ES" i="1" dirty="0"/>
              <a:t>, 30</a:t>
            </a:r>
            <a:r>
              <a:rPr lang="es-ES" dirty="0"/>
              <a:t>, </a:t>
            </a:r>
            <a:r>
              <a:rPr lang="es-ES" dirty="0" err="1"/>
              <a:t>Article</a:t>
            </a:r>
            <a:r>
              <a:rPr lang="es-ES" dirty="0"/>
              <a:t> 100575. https://</a:t>
            </a:r>
            <a:r>
              <a:rPr lang="es-ES" dirty="0" smtClean="0"/>
              <a:t>doi.org/10.1016/j.invent.2022.10057</a:t>
            </a:r>
          </a:p>
          <a:p>
            <a:pPr algn="just"/>
            <a:endParaRPr lang="es-ES" dirty="0"/>
          </a:p>
          <a:p>
            <a:pPr algn="just"/>
            <a:r>
              <a:rPr lang="es-ES" dirty="0"/>
              <a:t>Cuesta-López, I., </a:t>
            </a:r>
            <a:r>
              <a:rPr lang="es-ES" dirty="0" err="1"/>
              <a:t>Weidberg</a:t>
            </a:r>
            <a:r>
              <a:rPr lang="es-ES" dirty="0"/>
              <a:t>, S., &amp; Iza-Fernández, C. (2025). Aplicaciones de la tecnología </a:t>
            </a:r>
            <a:r>
              <a:rPr lang="es-ES" dirty="0" err="1"/>
              <a:t>mHealth</a:t>
            </a:r>
            <a:r>
              <a:rPr lang="es-ES" dirty="0"/>
              <a:t> a la evaluación y </a:t>
            </a:r>
            <a:r>
              <a:rPr lang="es-ES" dirty="0" smtClean="0"/>
              <a:t>	tratamiento </a:t>
            </a:r>
            <a:r>
              <a:rPr lang="es-ES" dirty="0"/>
              <a:t>de las conductas adictivas. </a:t>
            </a:r>
            <a:r>
              <a:rPr lang="es-ES" i="1" dirty="0"/>
              <a:t>Papeles del Psicólogo/</a:t>
            </a:r>
            <a:r>
              <a:rPr lang="es-ES" i="1" dirty="0" err="1"/>
              <a:t>Psychologist</a:t>
            </a:r>
            <a:r>
              <a:rPr lang="es-ES" i="1" dirty="0"/>
              <a:t> </a:t>
            </a:r>
            <a:r>
              <a:rPr lang="es-ES" i="1" dirty="0" err="1"/>
              <a:t>Papers</a:t>
            </a:r>
            <a:r>
              <a:rPr lang="es-ES" i="1" dirty="0"/>
              <a:t>, 46</a:t>
            </a:r>
            <a:r>
              <a:rPr lang="es-ES" dirty="0"/>
              <a:t>(2), 97–107. </a:t>
            </a:r>
            <a:r>
              <a:rPr lang="es-ES" dirty="0" smtClean="0"/>
              <a:t>	https</a:t>
            </a:r>
            <a:r>
              <a:rPr lang="es-ES" dirty="0"/>
              <a:t>://</a:t>
            </a:r>
            <a:r>
              <a:rPr lang="es-ES" dirty="0" smtClean="0"/>
              <a:t>www.papelesdelpsicologo.es/pdf/3061.pdf</a:t>
            </a:r>
          </a:p>
          <a:p>
            <a:pPr algn="just"/>
            <a:endParaRPr lang="es-ES" dirty="0"/>
          </a:p>
          <a:p>
            <a:pPr algn="just"/>
            <a:r>
              <a:rPr lang="es-ES" dirty="0" err="1"/>
              <a:t>Magallón</a:t>
            </a:r>
            <a:r>
              <a:rPr lang="es-ES" dirty="0"/>
              <a:t> Neri, E. M. (2020). </a:t>
            </a:r>
            <a:r>
              <a:rPr lang="es-ES" i="1" dirty="0"/>
              <a:t>Evaluación ecológica momentánea (EMA) en </a:t>
            </a:r>
            <a:r>
              <a:rPr lang="es-ES" i="1" dirty="0" smtClean="0"/>
              <a:t>psicología</a:t>
            </a:r>
            <a:r>
              <a:rPr lang="es-ES" dirty="0" smtClean="0"/>
              <a:t>. Tesis doctoral. </a:t>
            </a:r>
            <a:r>
              <a:rPr lang="es-ES" dirty="0" err="1" smtClean="0"/>
              <a:t>Universdad</a:t>
            </a:r>
            <a:r>
              <a:rPr lang="es-ES" dirty="0" smtClean="0"/>
              <a:t> </a:t>
            </a:r>
            <a:r>
              <a:rPr lang="es-ES" dirty="0"/>
              <a:t>de </a:t>
            </a:r>
            <a:r>
              <a:rPr lang="es-ES" dirty="0" smtClean="0"/>
              <a:t>	Barcelona</a:t>
            </a:r>
            <a:r>
              <a:rPr lang="es-ES" dirty="0"/>
              <a:t>. https://hdl.handle.net/2445/166076</a:t>
            </a:r>
          </a:p>
        </p:txBody>
      </p:sp>
    </p:spTree>
    <p:extLst>
      <p:ext uri="{BB962C8B-B14F-4D97-AF65-F5344CB8AC3E}">
        <p14:creationId xmlns:p14="http://schemas.microsoft.com/office/powerpoint/2010/main" val="32536265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4" y="0"/>
            <a:ext cx="2143125" cy="1285875"/>
          </a:xfrm>
          <a:prstGeom prst="rect">
            <a:avLst/>
          </a:prstGeom>
        </p:spPr>
      </p:pic>
      <p:pic>
        <p:nvPicPr>
          <p:cNvPr id="6" name="Imagen 5"/>
          <p:cNvPicPr>
            <a:picLocks noChangeAspect="1"/>
          </p:cNvPicPr>
          <p:nvPr/>
        </p:nvPicPr>
        <p:blipFill>
          <a:blip r:embed="rId3"/>
          <a:stretch>
            <a:fillRect/>
          </a:stretch>
        </p:blipFill>
        <p:spPr>
          <a:xfrm>
            <a:off x="2950590" y="2007909"/>
            <a:ext cx="6476214" cy="3700694"/>
          </a:xfrm>
          <a:prstGeom prst="rect">
            <a:avLst/>
          </a:prstGeom>
        </p:spPr>
      </p:pic>
      <p:sp>
        <p:nvSpPr>
          <p:cNvPr id="7" name="CuadroTexto 6"/>
          <p:cNvSpPr txBox="1"/>
          <p:nvPr/>
        </p:nvSpPr>
        <p:spPr>
          <a:xfrm>
            <a:off x="5279010" y="2073897"/>
            <a:ext cx="2875175" cy="646331"/>
          </a:xfrm>
          <a:prstGeom prst="rect">
            <a:avLst/>
          </a:prstGeom>
          <a:noFill/>
        </p:spPr>
        <p:txBody>
          <a:bodyPr wrap="square" rtlCol="0">
            <a:spAutoFit/>
          </a:bodyPr>
          <a:lstStyle/>
          <a:p>
            <a:r>
              <a:rPr lang="es-ES" b="1" dirty="0" smtClean="0"/>
              <a:t>¡GRACIAS POR </a:t>
            </a:r>
          </a:p>
          <a:p>
            <a:r>
              <a:rPr lang="es-ES" b="1" dirty="0" smtClean="0"/>
              <a:t>SU ATENCIÓN!</a:t>
            </a:r>
            <a:endParaRPr lang="es-ES" b="1" dirty="0"/>
          </a:p>
        </p:txBody>
      </p:sp>
    </p:spTree>
    <p:extLst>
      <p:ext uri="{BB962C8B-B14F-4D97-AF65-F5344CB8AC3E}">
        <p14:creationId xmlns:p14="http://schemas.microsoft.com/office/powerpoint/2010/main" val="15118068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3509</TotalTime>
  <Words>10841</Words>
  <Application>Microsoft Office PowerPoint</Application>
  <PresentationFormat>Panorámica</PresentationFormat>
  <Paragraphs>792</Paragraphs>
  <Slides>74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74</vt:i4>
      </vt:variant>
    </vt:vector>
  </HeadingPairs>
  <TitlesOfParts>
    <vt:vector size="79" baseType="lpstr">
      <vt:lpstr>Arial</vt:lpstr>
      <vt:lpstr>Calibri</vt:lpstr>
      <vt:lpstr>Calibri Light</vt:lpstr>
      <vt:lpstr>Montserrat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ph_2k3@hotmail.com</dc:creator>
  <cp:lastModifiedBy>ph_2k3@hotmail.com</cp:lastModifiedBy>
  <cp:revision>330</cp:revision>
  <dcterms:created xsi:type="dcterms:W3CDTF">2025-09-02T13:20:34Z</dcterms:created>
  <dcterms:modified xsi:type="dcterms:W3CDTF">2026-01-22T10:38:12Z</dcterms:modified>
</cp:coreProperties>
</file>